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2"/>
  </p:notesMasterIdLst>
  <p:sldIdLst>
    <p:sldId id="256" r:id="rId4"/>
    <p:sldId id="265" r:id="rId5"/>
    <p:sldId id="294" r:id="rId6"/>
    <p:sldId id="293" r:id="rId7"/>
    <p:sldId id="266" r:id="rId8"/>
    <p:sldId id="291" r:id="rId9"/>
    <p:sldId id="305" r:id="rId10"/>
    <p:sldId id="306" r:id="rId11"/>
    <p:sldId id="307" r:id="rId12"/>
    <p:sldId id="314" r:id="rId13"/>
    <p:sldId id="313" r:id="rId14"/>
    <p:sldId id="274" r:id="rId15"/>
    <p:sldId id="315" r:id="rId16"/>
    <p:sldId id="282" r:id="rId17"/>
    <p:sldId id="281" r:id="rId18"/>
    <p:sldId id="295" r:id="rId19"/>
    <p:sldId id="304" r:id="rId20"/>
    <p:sldId id="312" r:id="rId21"/>
  </p:sldIdLst>
  <p:sldSz cx="9144000" cy="6858000" type="screen4x3"/>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2"/>
    <p:restoredTop sz="94034"/>
  </p:normalViewPr>
  <p:slideViewPr>
    <p:cSldViewPr snapToGrid="0" snapToObjects="1">
      <p:cViewPr varScale="1">
        <p:scale>
          <a:sx n="115" d="100"/>
          <a:sy n="115" d="100"/>
        </p:scale>
        <p:origin x="328" y="192"/>
      </p:cViewPr>
      <p:guideLst/>
    </p:cSldViewPr>
  </p:slideViewPr>
  <p:notesTextViewPr>
    <p:cViewPr>
      <p:scale>
        <a:sx n="1" d="1"/>
        <a:sy n="1" d="1"/>
      </p:scale>
      <p:origin x="0" y="0"/>
    </p:cViewPr>
  </p:notesTextViewPr>
  <p:sorterViewPr>
    <p:cViewPr>
      <p:scale>
        <a:sx n="164" d="100"/>
        <a:sy n="1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solidFill>
                  <a:srgbClr val="000000"/>
                </a:solidFill>
                <a:uFill>
                  <a:solidFill>
                    <a:srgbClr val="FFFFFF"/>
                  </a:solidFill>
                </a:uFill>
                <a:latin typeface="Arial"/>
              </a:rPr>
              <a:t>Format der Notizen mittels Klicken bearbeiten</a:t>
            </a:r>
          </a:p>
        </p:txBody>
      </p:sp>
      <p:sp>
        <p:nvSpPr>
          <p:cNvPr id="160"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&lt;Kopfzeile&gt;</a:t>
            </a:r>
          </a:p>
        </p:txBody>
      </p:sp>
      <p:sp>
        <p:nvSpPr>
          <p:cNvPr id="161"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solidFill>
                  <a:srgbClr val="000000"/>
                </a:solidFill>
                <a:uFill>
                  <a:solidFill>
                    <a:srgbClr val="FFFFFF"/>
                  </a:solidFill>
                </a:uFill>
                <a:latin typeface="Times New Roman"/>
              </a:rPr>
              <a:t>&lt;Datum/Uhrzeit&gt;</a:t>
            </a:r>
          </a:p>
        </p:txBody>
      </p:sp>
      <p:sp>
        <p:nvSpPr>
          <p:cNvPr id="162"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solidFill>
                  <a:srgbClr val="000000"/>
                </a:solidFill>
                <a:uFill>
                  <a:solidFill>
                    <a:srgbClr val="FFFFFF"/>
                  </a:solidFill>
                </a:uFill>
                <a:latin typeface="Times New Roman"/>
              </a:rPr>
              <a:t>&lt;Fußzeile&gt;</a:t>
            </a:r>
          </a:p>
        </p:txBody>
      </p:sp>
      <p:sp>
        <p:nvSpPr>
          <p:cNvPr id="163" name="PlaceHolder 5"/>
          <p:cNvSpPr>
            <a:spLocks noGrp="1"/>
          </p:cNvSpPr>
          <p:nvPr>
            <p:ph type="sldNum"/>
          </p:nvPr>
        </p:nvSpPr>
        <p:spPr>
          <a:xfrm>
            <a:off x="4278960" y="10157400"/>
            <a:ext cx="3280680" cy="534240"/>
          </a:xfrm>
          <a:prstGeom prst="rect">
            <a:avLst/>
          </a:prstGeom>
        </p:spPr>
        <p:txBody>
          <a:bodyPr lIns="0" tIns="0" rIns="0" bIns="0" anchor="b"/>
          <a:lstStyle/>
          <a:p>
            <a:pPr algn="r"/>
            <a:fld id="{1E8B489A-A13B-4895-8504-A688C3193EDC}" type="slidenum">
              <a:rPr lang="es-ES" sz="1400" b="0" strike="noStrike" spc="-1">
                <a:solidFill>
                  <a:srgbClr val="000000"/>
                </a:solidFill>
                <a:uFill>
                  <a:solidFill>
                    <a:srgbClr val="FFFFFF"/>
                  </a:solidFill>
                </a:uFill>
                <a:latin typeface="Times New Roman"/>
              </a:rPr>
              <a:t>‹#›</a:t>
            </a:fld>
            <a:endParaRPr lang="es-E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3884760" y="9428760"/>
            <a:ext cx="2970360" cy="495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D354B9A-A163-4C6E-B338-AE744BDAA314}" type="slidenum">
              <a:rPr lang="es-ES" sz="1200" b="0" strike="noStrike" spc="-1">
                <a:solidFill>
                  <a:srgbClr val="000000"/>
                </a:solidFill>
                <a:uFill>
                  <a:solidFill>
                    <a:srgbClr val="FFFFFF"/>
                  </a:solidFill>
                </a:uFill>
                <a:latin typeface="Arial"/>
                <a:ea typeface="ＭＳ Ｐゴシック"/>
              </a:rPr>
              <a:t>1</a:t>
            </a:fld>
            <a:endParaRPr lang="es-ES" sz="1800" b="0" strike="noStrike" spc="-1">
              <a:solidFill>
                <a:srgbClr val="000000"/>
              </a:solidFill>
              <a:uFill>
                <a:solidFill>
                  <a:srgbClr val="FFFFFF"/>
                </a:solidFill>
              </a:uFill>
              <a:latin typeface="Arial"/>
            </a:endParaRPr>
          </a:p>
        </p:txBody>
      </p:sp>
      <p:sp>
        <p:nvSpPr>
          <p:cNvPr id="265" name="PlaceHolder 2"/>
          <p:cNvSpPr>
            <a:spLocks noGrp="1"/>
          </p:cNvSpPr>
          <p:nvPr>
            <p:ph type="body"/>
          </p:nvPr>
        </p:nvSpPr>
        <p:spPr>
          <a:xfrm>
            <a:off x="685800" y="4715280"/>
            <a:ext cx="5484960" cy="446544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pic>
        <p:nvPicPr>
          <p:cNvPr id="40" name="Bild 39"/>
          <p:cNvPicPr/>
          <p:nvPr/>
        </p:nvPicPr>
        <p:blipFill>
          <a:blip r:embed="rId2"/>
          <a:stretch/>
        </p:blipFill>
        <p:spPr>
          <a:xfrm>
            <a:off x="2079000" y="1604520"/>
            <a:ext cx="4984920" cy="3977280"/>
          </a:xfrm>
          <a:prstGeom prst="rect">
            <a:avLst/>
          </a:prstGeom>
          <a:ln>
            <a:noFill/>
          </a:ln>
        </p:spPr>
      </p:pic>
      <p:pic>
        <p:nvPicPr>
          <p:cNvPr id="41" name="Bild 4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4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58" name="PlaceHolder 3"/>
          <p:cNvSpPr>
            <a:spLocks noGrp="1"/>
          </p:cNvSpPr>
          <p:nvPr>
            <p:ph type="body"/>
          </p:nvPr>
        </p:nvSpPr>
        <p:spPr>
          <a:xfrm>
            <a:off x="45720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3" name="PlaceHolder 4"/>
          <p:cNvSpPr>
            <a:spLocks noGrp="1"/>
          </p:cNvSpPr>
          <p:nvPr>
            <p:ph type="body"/>
          </p:nvPr>
        </p:nvSpPr>
        <p:spPr>
          <a:xfrm>
            <a:off x="467424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57200" y="368208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60452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457200" y="368208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4" name="PlaceHolder 4"/>
          <p:cNvSpPr>
            <a:spLocks noGrp="1"/>
          </p:cNvSpPr>
          <p:nvPr>
            <p:ph type="body"/>
          </p:nvPr>
        </p:nvSpPr>
        <p:spPr>
          <a:xfrm>
            <a:off x="467424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5" name="PlaceHolder 5"/>
          <p:cNvSpPr>
            <a:spLocks noGrp="1"/>
          </p:cNvSpPr>
          <p:nvPr>
            <p:ph type="body"/>
          </p:nvPr>
        </p:nvSpPr>
        <p:spPr>
          <a:xfrm>
            <a:off x="45720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8" name="PlaceHolder 3"/>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pic>
        <p:nvPicPr>
          <p:cNvPr id="79" name="Bild 78"/>
          <p:cNvPicPr/>
          <p:nvPr/>
        </p:nvPicPr>
        <p:blipFill>
          <a:blip r:embed="rId2"/>
          <a:stretch/>
        </p:blipFill>
        <p:spPr>
          <a:xfrm>
            <a:off x="2079000" y="1604520"/>
            <a:ext cx="4984920" cy="3977280"/>
          </a:xfrm>
          <a:prstGeom prst="rect">
            <a:avLst/>
          </a:prstGeom>
          <a:ln>
            <a:noFill/>
          </a:ln>
        </p:spPr>
      </p:pic>
      <p:pic>
        <p:nvPicPr>
          <p:cNvPr id="80" name="Bild 79"/>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8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89" name="PlaceHolder 2"/>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91" name="PlaceHolder 2"/>
          <p:cNvSpPr>
            <a:spLocks noGrp="1"/>
          </p:cNvSpPr>
          <p:nvPr>
            <p:ph type="body"/>
          </p:nvPr>
        </p:nvSpPr>
        <p:spPr>
          <a:xfrm>
            <a:off x="45720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92" name="PlaceHolder 3"/>
          <p:cNvSpPr>
            <a:spLocks noGrp="1"/>
          </p:cNvSpPr>
          <p:nvPr>
            <p:ph type="body"/>
          </p:nvPr>
        </p:nvSpPr>
        <p:spPr>
          <a:xfrm>
            <a:off x="467424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45720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98" name="PlaceHolder 4"/>
          <p:cNvSpPr>
            <a:spLocks noGrp="1"/>
          </p:cNvSpPr>
          <p:nvPr>
            <p:ph type="body"/>
          </p:nvPr>
        </p:nvSpPr>
        <p:spPr>
          <a:xfrm>
            <a:off x="467424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00" name="PlaceHolder 2"/>
          <p:cNvSpPr>
            <a:spLocks noGrp="1"/>
          </p:cNvSpPr>
          <p:nvPr>
            <p:ph type="body"/>
          </p:nvPr>
        </p:nvSpPr>
        <p:spPr>
          <a:xfrm>
            <a:off x="45720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1"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2" name="PlaceHolder 4"/>
          <p:cNvSpPr>
            <a:spLocks noGrp="1"/>
          </p:cNvSpPr>
          <p:nvPr>
            <p:ph type="body"/>
          </p:nvPr>
        </p:nvSpPr>
        <p:spPr>
          <a:xfrm>
            <a:off x="467424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6" name="PlaceHolder 4"/>
          <p:cNvSpPr>
            <a:spLocks noGrp="1"/>
          </p:cNvSpPr>
          <p:nvPr>
            <p:ph type="body"/>
          </p:nvPr>
        </p:nvSpPr>
        <p:spPr>
          <a:xfrm>
            <a:off x="457200" y="368208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08" name="PlaceHolder 2"/>
          <p:cNvSpPr>
            <a:spLocks noGrp="1"/>
          </p:cNvSpPr>
          <p:nvPr>
            <p:ph type="body"/>
          </p:nvPr>
        </p:nvSpPr>
        <p:spPr>
          <a:xfrm>
            <a:off x="457200" y="160452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9" name="PlaceHolder 3"/>
          <p:cNvSpPr>
            <a:spLocks noGrp="1"/>
          </p:cNvSpPr>
          <p:nvPr>
            <p:ph type="body"/>
          </p:nvPr>
        </p:nvSpPr>
        <p:spPr>
          <a:xfrm>
            <a:off x="457200" y="368208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11"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2"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3" name="PlaceHolder 4"/>
          <p:cNvSpPr>
            <a:spLocks noGrp="1"/>
          </p:cNvSpPr>
          <p:nvPr>
            <p:ph type="body"/>
          </p:nvPr>
        </p:nvSpPr>
        <p:spPr>
          <a:xfrm>
            <a:off x="467424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4" name="PlaceHolder 5"/>
          <p:cNvSpPr>
            <a:spLocks noGrp="1"/>
          </p:cNvSpPr>
          <p:nvPr>
            <p:ph type="body"/>
          </p:nvPr>
        </p:nvSpPr>
        <p:spPr>
          <a:xfrm>
            <a:off x="45720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7" name="PlaceHolder 3"/>
          <p:cNvSpPr>
            <a:spLocks noGrp="1"/>
          </p:cNvSpPr>
          <p:nvPr>
            <p:ph type="body"/>
          </p:nvPr>
        </p:nvSpPr>
        <p:spPr>
          <a:xfrm>
            <a:off x="457200" y="1604520"/>
            <a:ext cx="822924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pic>
        <p:nvPicPr>
          <p:cNvPr id="118" name="Bild 117"/>
          <p:cNvPicPr/>
          <p:nvPr/>
        </p:nvPicPr>
        <p:blipFill>
          <a:blip r:embed="rId2"/>
          <a:stretch/>
        </p:blipFill>
        <p:spPr>
          <a:xfrm>
            <a:off x="2079000" y="1604520"/>
            <a:ext cx="4984920" cy="3977280"/>
          </a:xfrm>
          <a:prstGeom prst="rect">
            <a:avLst/>
          </a:prstGeom>
          <a:ln>
            <a:noFill/>
          </a:ln>
        </p:spPr>
      </p:pic>
      <p:pic>
        <p:nvPicPr>
          <p:cNvPr id="119" name="Bild 118"/>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Line 1"/>
          <p:cNvSpPr/>
          <p:nvPr/>
        </p:nvSpPr>
        <p:spPr>
          <a:xfrm>
            <a:off x="718920" y="809280"/>
            <a:ext cx="7705800" cy="360"/>
          </a:xfrm>
          <a:prstGeom prst="line">
            <a:avLst/>
          </a:prstGeom>
          <a:ln w="9360">
            <a:solidFill>
              <a:schemeClr val="accent2"/>
            </a:solidFill>
            <a:round/>
          </a:ln>
        </p:spPr>
        <p:style>
          <a:lnRef idx="0">
            <a:scrgbClr r="0" g="0" b="0"/>
          </a:lnRef>
          <a:fillRef idx="0">
            <a:scrgbClr r="0" g="0" b="0"/>
          </a:fillRef>
          <a:effectRef idx="0">
            <a:scrgbClr r="0" g="0" b="0"/>
          </a:effectRef>
          <a:fontRef idx="minor"/>
        </p:style>
      </p:sp>
      <p:sp>
        <p:nvSpPr>
          <p:cNvPr id="9" name="Line 2"/>
          <p:cNvSpPr/>
          <p:nvPr/>
        </p:nvSpPr>
        <p:spPr>
          <a:xfrm>
            <a:off x="718920" y="6314760"/>
            <a:ext cx="7705800" cy="360"/>
          </a:xfrm>
          <a:prstGeom prst="line">
            <a:avLst/>
          </a:prstGeom>
          <a:ln w="9360">
            <a:solidFill>
              <a:schemeClr val="folHlink"/>
            </a:solidFill>
            <a:round/>
          </a:ln>
        </p:spPr>
        <p:style>
          <a:lnRef idx="0">
            <a:scrgbClr r="0" g="0" b="0"/>
          </a:lnRef>
          <a:fillRef idx="0">
            <a:scrgbClr r="0" g="0" b="0"/>
          </a:fillRef>
          <a:effectRef idx="0">
            <a:scrgbClr r="0" g="0" b="0"/>
          </a:effectRef>
          <a:fontRef idx="minor"/>
        </p:style>
      </p:sp>
      <p:pic>
        <p:nvPicPr>
          <p:cNvPr id="2" name="Picture 22"/>
          <p:cNvPicPr/>
          <p:nvPr/>
        </p:nvPicPr>
        <p:blipFill>
          <a:blip r:embed="rId14"/>
          <a:stretch/>
        </p:blipFill>
        <p:spPr>
          <a:xfrm>
            <a:off x="719280" y="179280"/>
            <a:ext cx="1762200" cy="455760"/>
          </a:xfrm>
          <a:prstGeom prst="rect">
            <a:avLst/>
          </a:prstGeom>
          <a:ln>
            <a:noFill/>
          </a:ln>
        </p:spPr>
      </p:pic>
      <p:pic>
        <p:nvPicPr>
          <p:cNvPr id="3" name="Picture 12"/>
          <p:cNvPicPr/>
          <p:nvPr/>
        </p:nvPicPr>
        <p:blipFill>
          <a:blip r:embed="rId15"/>
          <a:stretch/>
        </p:blipFill>
        <p:spPr>
          <a:xfrm>
            <a:off x="719280" y="358920"/>
            <a:ext cx="2805120" cy="725760"/>
          </a:xfrm>
          <a:prstGeom prst="rect">
            <a:avLst/>
          </a:prstGeom>
          <a:ln>
            <a:noFill/>
          </a:ln>
        </p:spPr>
      </p:pic>
      <p:sp>
        <p:nvSpPr>
          <p:cNvPr id="4" name="Line 3"/>
          <p:cNvSpPr/>
          <p:nvPr/>
        </p:nvSpPr>
        <p:spPr>
          <a:xfrm>
            <a:off x="718920" y="1258560"/>
            <a:ext cx="7705800" cy="360"/>
          </a:xfrm>
          <a:prstGeom prst="line">
            <a:avLst/>
          </a:prstGeom>
          <a:ln w="9360">
            <a:solidFill>
              <a:schemeClr val="accent2"/>
            </a:solidFill>
            <a:round/>
          </a:ln>
        </p:spPr>
        <p:style>
          <a:lnRef idx="0">
            <a:scrgbClr r="0" g="0" b="0"/>
          </a:lnRef>
          <a:fillRef idx="0">
            <a:scrgbClr r="0" g="0" b="0"/>
          </a:fillRef>
          <a:effectRef idx="0">
            <a:scrgbClr r="0" g="0" b="0"/>
          </a:effectRef>
          <a:fontRef idx="minor"/>
        </p:style>
      </p:sp>
      <p:pic>
        <p:nvPicPr>
          <p:cNvPr id="5" name="Picture 51"/>
          <p:cNvPicPr/>
          <p:nvPr/>
        </p:nvPicPr>
        <p:blipFill>
          <a:blip r:embed="rId16"/>
          <a:stretch/>
        </p:blipFill>
        <p:spPr>
          <a:xfrm>
            <a:off x="3747960" y="307800"/>
            <a:ext cx="3745080" cy="560520"/>
          </a:xfrm>
          <a:prstGeom prst="rect">
            <a:avLst/>
          </a:prstGeom>
          <a:ln>
            <a:noFill/>
          </a:ln>
        </p:spPr>
      </p:pic>
      <p:sp>
        <p:nvSpPr>
          <p:cNvPr id="6" name="PlaceHolder 4"/>
          <p:cNvSpPr>
            <a:spLocks noGrp="1"/>
          </p:cNvSpPr>
          <p:nvPr>
            <p:ph type="title"/>
          </p:nvPr>
        </p:nvSpPr>
        <p:spPr>
          <a:xfrm>
            <a:off x="457200" y="273600"/>
            <a:ext cx="8229240" cy="1144800"/>
          </a:xfrm>
          <a:prstGeom prst="rect">
            <a:avLst/>
          </a:prstGeom>
        </p:spPr>
        <p:txBody>
          <a:bodyPr lIns="0" tIns="0" rIns="0" bIns="0" anchor="ctr"/>
          <a:lstStyle/>
          <a:p>
            <a:r>
              <a:rPr lang="de-DE" sz="1800" b="0" strike="noStrike" spc="-1">
                <a:solidFill>
                  <a:srgbClr val="000000"/>
                </a:solidFill>
                <a:uFill>
                  <a:solidFill>
                    <a:srgbClr val="FFFFFF"/>
                  </a:solidFill>
                </a:uFill>
                <a:latin typeface="Arial"/>
              </a:rPr>
              <a:t>Format des Titeltextes durch Klicken bearbeiten</a:t>
            </a:r>
          </a:p>
        </p:txBody>
      </p:sp>
      <p:sp>
        <p:nvSpPr>
          <p:cNvPr id="7"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e-DE" sz="28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0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18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18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Line 1"/>
          <p:cNvSpPr/>
          <p:nvPr/>
        </p:nvSpPr>
        <p:spPr>
          <a:xfrm>
            <a:off x="718920" y="809280"/>
            <a:ext cx="7705800" cy="360"/>
          </a:xfrm>
          <a:prstGeom prst="line">
            <a:avLst/>
          </a:prstGeom>
          <a:ln w="9360">
            <a:solidFill>
              <a:schemeClr val="accent2"/>
            </a:solidFill>
            <a:round/>
          </a:ln>
        </p:spPr>
        <p:style>
          <a:lnRef idx="0">
            <a:scrgbClr r="0" g="0" b="0"/>
          </a:lnRef>
          <a:fillRef idx="0">
            <a:scrgbClr r="0" g="0" b="0"/>
          </a:fillRef>
          <a:effectRef idx="0">
            <a:scrgbClr r="0" g="0" b="0"/>
          </a:effectRef>
          <a:fontRef idx="minor"/>
        </p:style>
      </p:sp>
      <p:sp>
        <p:nvSpPr>
          <p:cNvPr id="43" name="Line 2"/>
          <p:cNvSpPr/>
          <p:nvPr/>
        </p:nvSpPr>
        <p:spPr>
          <a:xfrm>
            <a:off x="718920" y="6314760"/>
            <a:ext cx="7705800" cy="360"/>
          </a:xfrm>
          <a:prstGeom prst="line">
            <a:avLst/>
          </a:prstGeom>
          <a:ln w="9360">
            <a:solidFill>
              <a:schemeClr val="folHlink"/>
            </a:solidFill>
            <a:round/>
          </a:ln>
        </p:spPr>
        <p:style>
          <a:lnRef idx="0">
            <a:scrgbClr r="0" g="0" b="0"/>
          </a:lnRef>
          <a:fillRef idx="0">
            <a:scrgbClr r="0" g="0" b="0"/>
          </a:fillRef>
          <a:effectRef idx="0">
            <a:scrgbClr r="0" g="0" b="0"/>
          </a:effectRef>
          <a:fontRef idx="minor"/>
        </p:style>
      </p:sp>
      <p:pic>
        <p:nvPicPr>
          <p:cNvPr id="44" name="Picture 22"/>
          <p:cNvPicPr/>
          <p:nvPr/>
        </p:nvPicPr>
        <p:blipFill>
          <a:blip r:embed="rId14"/>
          <a:stretch/>
        </p:blipFill>
        <p:spPr>
          <a:xfrm>
            <a:off x="719280" y="179280"/>
            <a:ext cx="1762200" cy="455760"/>
          </a:xfrm>
          <a:prstGeom prst="rect">
            <a:avLst/>
          </a:prstGeom>
          <a:ln>
            <a:noFill/>
          </a:ln>
        </p:spPr>
      </p:pic>
      <p:sp>
        <p:nvSpPr>
          <p:cNvPr id="45" name="PlaceHolder 3"/>
          <p:cNvSpPr>
            <a:spLocks noGrp="1"/>
          </p:cNvSpPr>
          <p:nvPr>
            <p:ph type="title"/>
          </p:nvPr>
        </p:nvSpPr>
        <p:spPr>
          <a:xfrm>
            <a:off x="457200" y="273600"/>
            <a:ext cx="8229240" cy="1144800"/>
          </a:xfrm>
          <a:prstGeom prst="rect">
            <a:avLst/>
          </a:prstGeom>
        </p:spPr>
        <p:txBody>
          <a:bodyPr lIns="0" tIns="0" rIns="0" bIns="0" anchor="ctr"/>
          <a:lstStyle/>
          <a:p>
            <a:r>
              <a:rPr lang="de-DE" sz="1800" b="0" strike="noStrike" spc="-1">
                <a:solidFill>
                  <a:srgbClr val="000000"/>
                </a:solidFill>
                <a:uFill>
                  <a:solidFill>
                    <a:srgbClr val="FFFFFF"/>
                  </a:solidFill>
                </a:uFill>
                <a:latin typeface="Arial"/>
              </a:rPr>
              <a:t>Format des Titeltextes durch Klicken bearbeiten</a:t>
            </a:r>
          </a:p>
        </p:txBody>
      </p:sp>
      <p:sp>
        <p:nvSpPr>
          <p:cNvPr id="46" name="PlaceHolder 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e-DE" sz="28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0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18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18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Line 1"/>
          <p:cNvSpPr/>
          <p:nvPr/>
        </p:nvSpPr>
        <p:spPr>
          <a:xfrm>
            <a:off x="718920" y="809280"/>
            <a:ext cx="7705800" cy="360"/>
          </a:xfrm>
          <a:prstGeom prst="line">
            <a:avLst/>
          </a:prstGeom>
          <a:ln w="9360">
            <a:solidFill>
              <a:schemeClr val="accent2"/>
            </a:solidFill>
            <a:round/>
          </a:ln>
        </p:spPr>
        <p:style>
          <a:lnRef idx="0">
            <a:scrgbClr r="0" g="0" b="0"/>
          </a:lnRef>
          <a:fillRef idx="0">
            <a:scrgbClr r="0" g="0" b="0"/>
          </a:fillRef>
          <a:effectRef idx="0">
            <a:scrgbClr r="0" g="0" b="0"/>
          </a:effectRef>
          <a:fontRef idx="minor"/>
        </p:style>
      </p:sp>
      <p:sp>
        <p:nvSpPr>
          <p:cNvPr id="82" name="Line 2"/>
          <p:cNvSpPr/>
          <p:nvPr/>
        </p:nvSpPr>
        <p:spPr>
          <a:xfrm>
            <a:off x="718920" y="6314760"/>
            <a:ext cx="7705800" cy="360"/>
          </a:xfrm>
          <a:prstGeom prst="line">
            <a:avLst/>
          </a:prstGeom>
          <a:ln w="9360">
            <a:solidFill>
              <a:schemeClr val="folHlink"/>
            </a:solidFill>
            <a:round/>
          </a:ln>
        </p:spPr>
        <p:style>
          <a:lnRef idx="0">
            <a:scrgbClr r="0" g="0" b="0"/>
          </a:lnRef>
          <a:fillRef idx="0">
            <a:scrgbClr r="0" g="0" b="0"/>
          </a:fillRef>
          <a:effectRef idx="0">
            <a:scrgbClr r="0" g="0" b="0"/>
          </a:effectRef>
          <a:fontRef idx="minor"/>
        </p:style>
      </p:sp>
      <p:pic>
        <p:nvPicPr>
          <p:cNvPr id="83" name="Picture 22"/>
          <p:cNvPicPr/>
          <p:nvPr/>
        </p:nvPicPr>
        <p:blipFill>
          <a:blip r:embed="rId14"/>
          <a:stretch/>
        </p:blipFill>
        <p:spPr>
          <a:xfrm>
            <a:off x="719280" y="179280"/>
            <a:ext cx="1762200" cy="455760"/>
          </a:xfrm>
          <a:prstGeom prst="rect">
            <a:avLst/>
          </a:prstGeom>
          <a:ln>
            <a:noFill/>
          </a:ln>
        </p:spPr>
      </p:pic>
      <p:sp>
        <p:nvSpPr>
          <p:cNvPr id="84" name="PlaceHolder 3"/>
          <p:cNvSpPr>
            <a:spLocks noGrp="1"/>
          </p:cNvSpPr>
          <p:nvPr>
            <p:ph type="title"/>
          </p:nvPr>
        </p:nvSpPr>
        <p:spPr>
          <a:xfrm>
            <a:off x="457200" y="273600"/>
            <a:ext cx="8228880" cy="1144440"/>
          </a:xfrm>
          <a:prstGeom prst="rect">
            <a:avLst/>
          </a:prstGeom>
        </p:spPr>
        <p:txBody>
          <a:bodyPr lIns="0" tIns="0" rIns="0" bIns="0" anchor="ctr"/>
          <a:lstStyle/>
          <a:p>
            <a:endParaRPr lang="de-DE" sz="1800" b="0" strike="noStrike" spc="-1">
              <a:solidFill>
                <a:srgbClr val="000000"/>
              </a:solidFill>
              <a:uFill>
                <a:solidFill>
                  <a:srgbClr val="FFFFFF"/>
                </a:solidFill>
              </a:uFill>
              <a:latin typeface="Arial"/>
            </a:endParaRPr>
          </a:p>
        </p:txBody>
      </p:sp>
      <p:sp>
        <p:nvSpPr>
          <p:cNvPr id="85" name="PlaceHolder 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e-DE" sz="28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0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18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18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719280" y="6426360"/>
            <a:ext cx="7699680" cy="252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1600" b="1" spc="-1" dirty="0">
                <a:solidFill>
                  <a:srgbClr val="333333"/>
                </a:solidFill>
                <a:uFill>
                  <a:solidFill>
                    <a:srgbClr val="FFFFFF"/>
                  </a:solidFill>
                </a:uFill>
                <a:latin typeface="Arial"/>
                <a:ea typeface="ＭＳ Ｐゴシック"/>
              </a:rPr>
              <a:t>17</a:t>
            </a:r>
            <a:r>
              <a:rPr lang="es-ES" sz="1600" b="1" strike="noStrike" spc="-1" dirty="0">
                <a:solidFill>
                  <a:srgbClr val="333333"/>
                </a:solidFill>
                <a:uFill>
                  <a:solidFill>
                    <a:srgbClr val="FFFFFF"/>
                  </a:solidFill>
                </a:uFill>
                <a:latin typeface="Arial"/>
                <a:ea typeface="ＭＳ Ｐゴシック"/>
              </a:rPr>
              <a:t>.10.2023				 © 2019 </a:t>
            </a:r>
            <a:r>
              <a:rPr lang="es-ES" sz="1600" b="1" strike="noStrike" spc="-1" dirty="0" err="1">
                <a:solidFill>
                  <a:srgbClr val="333333"/>
                </a:solidFill>
                <a:uFill>
                  <a:solidFill>
                    <a:srgbClr val="FFFFFF"/>
                  </a:solidFill>
                </a:uFill>
                <a:latin typeface="Arial"/>
                <a:ea typeface="ＭＳ Ｐゴシック"/>
              </a:rPr>
              <a:t>University</a:t>
            </a:r>
            <a:r>
              <a:rPr lang="es-ES" sz="1600" b="1" strike="noStrike" spc="-1" dirty="0">
                <a:solidFill>
                  <a:srgbClr val="333333"/>
                </a:solidFill>
                <a:uFill>
                  <a:solidFill>
                    <a:srgbClr val="FFFFFF"/>
                  </a:solidFill>
                </a:uFill>
                <a:latin typeface="Arial"/>
                <a:ea typeface="ＭＳ Ｐゴシック"/>
              </a:rPr>
              <a:t> of </a:t>
            </a:r>
            <a:r>
              <a:rPr lang="es-ES" sz="1600" b="1" strike="noStrike" spc="-1" dirty="0" err="1">
                <a:solidFill>
                  <a:srgbClr val="333333"/>
                </a:solidFill>
                <a:uFill>
                  <a:solidFill>
                    <a:srgbClr val="FFFFFF"/>
                  </a:solidFill>
                </a:uFill>
                <a:latin typeface="Arial"/>
                <a:ea typeface="ＭＳ Ｐゴシック"/>
              </a:rPr>
              <a:t>Tuebingen</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p:txBody>
      </p:sp>
      <p:sp>
        <p:nvSpPr>
          <p:cNvPr id="165" name="CustomShape 2"/>
          <p:cNvSpPr/>
          <p:nvPr/>
        </p:nvSpPr>
        <p:spPr>
          <a:xfrm>
            <a:off x="3914640" y="927000"/>
            <a:ext cx="3141720" cy="18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1200" b="1" strike="noStrike" spc="-1">
                <a:solidFill>
                  <a:srgbClr val="A51E37"/>
                </a:solidFill>
                <a:uFill>
                  <a:solidFill>
                    <a:srgbClr val="FFFFFF"/>
                  </a:solidFill>
                </a:uFill>
                <a:latin typeface="Arial"/>
                <a:ea typeface="ＭＳ Ｐゴシック"/>
              </a:rPr>
              <a:t>Abt. für Ethnologie, Asien-Orient-Institut</a:t>
            </a:r>
            <a:endParaRPr lang="es-ES" sz="1800" b="0" strike="noStrike" spc="-1">
              <a:solidFill>
                <a:srgbClr val="000000"/>
              </a:solidFill>
              <a:uFill>
                <a:solidFill>
                  <a:srgbClr val="FFFFFF"/>
                </a:solidFill>
              </a:uFill>
              <a:latin typeface="Arial"/>
            </a:endParaRPr>
          </a:p>
        </p:txBody>
      </p:sp>
      <p:sp>
        <p:nvSpPr>
          <p:cNvPr id="166" name="CustomShape 3"/>
          <p:cNvSpPr/>
          <p:nvPr/>
        </p:nvSpPr>
        <p:spPr>
          <a:xfrm>
            <a:off x="719280" y="2486160"/>
            <a:ext cx="7699680" cy="3109968"/>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a:lnSpc>
                <a:spcPct val="100000"/>
              </a:lnSpc>
            </a:pPr>
            <a:r>
              <a:rPr lang="es-ES" sz="2400" b="1" strike="noStrike" spc="-1" dirty="0" err="1">
                <a:solidFill>
                  <a:srgbClr val="A51E37"/>
                </a:solidFill>
                <a:uFill>
                  <a:solidFill>
                    <a:srgbClr val="FFFFFF"/>
                  </a:solidFill>
                </a:uFill>
                <a:latin typeface="Arial"/>
                <a:ea typeface="ＭＳ Ｐゴシック"/>
              </a:rPr>
              <a:t>Introduction</a:t>
            </a:r>
            <a:r>
              <a:rPr lang="es-ES" sz="2400" b="1" strike="noStrike" spc="-1" dirty="0">
                <a:solidFill>
                  <a:srgbClr val="A51E37"/>
                </a:solidFill>
                <a:uFill>
                  <a:solidFill>
                    <a:srgbClr val="FFFFFF"/>
                  </a:solidFill>
                </a:uFill>
                <a:latin typeface="Arial"/>
                <a:ea typeface="ＭＳ Ｐゴシック"/>
              </a:rPr>
              <a:t> </a:t>
            </a:r>
          </a:p>
          <a:p>
            <a:pPr algn="ctr">
              <a:lnSpc>
                <a:spcPct val="100000"/>
              </a:lnSpc>
            </a:pPr>
            <a:r>
              <a:rPr lang="es-ES" sz="2400" b="1" strike="noStrike" spc="-1" dirty="0">
                <a:solidFill>
                  <a:srgbClr val="A51E37"/>
                </a:solidFill>
                <a:uFill>
                  <a:solidFill>
                    <a:srgbClr val="FFFFFF"/>
                  </a:solidFill>
                </a:uFill>
                <a:latin typeface="Arial"/>
                <a:ea typeface="ＭＳ Ｐゴシック"/>
              </a:rPr>
              <a:t>MA </a:t>
            </a:r>
            <a:r>
              <a:rPr lang="es-ES" sz="2400" b="1" strike="noStrike" spc="-1" dirty="0" err="1">
                <a:solidFill>
                  <a:srgbClr val="A51E37"/>
                </a:solidFill>
                <a:uFill>
                  <a:solidFill>
                    <a:srgbClr val="FFFFFF"/>
                  </a:solidFill>
                </a:uFill>
                <a:latin typeface="Arial"/>
                <a:ea typeface="ＭＳ Ｐゴシック"/>
              </a:rPr>
              <a:t>Programme</a:t>
            </a:r>
            <a:r>
              <a:rPr lang="es-ES" sz="2400" b="1" strike="noStrike" spc="-1" dirty="0">
                <a:solidFill>
                  <a:srgbClr val="A51E37"/>
                </a:solidFill>
                <a:uFill>
                  <a:solidFill>
                    <a:srgbClr val="FFFFFF"/>
                  </a:solidFill>
                </a:uFill>
                <a:latin typeface="Arial"/>
                <a:ea typeface="ＭＳ Ｐゴシック"/>
              </a:rPr>
              <a:t> </a:t>
            </a:r>
          </a:p>
          <a:p>
            <a:pPr algn="ctr">
              <a:lnSpc>
                <a:spcPct val="100000"/>
              </a:lnSpc>
            </a:pPr>
            <a:r>
              <a:rPr lang="es-ES" sz="2400" b="1" strike="noStrike" spc="-1" dirty="0">
                <a:solidFill>
                  <a:srgbClr val="A51E37"/>
                </a:solidFill>
                <a:uFill>
                  <a:solidFill>
                    <a:srgbClr val="FFFFFF"/>
                  </a:solidFill>
                </a:uFill>
                <a:latin typeface="Arial"/>
                <a:ea typeface="ＭＳ Ｐゴシック"/>
              </a:rPr>
              <a:t>Social and Cultural </a:t>
            </a:r>
            <a:r>
              <a:rPr lang="es-ES" sz="2400" b="1" strike="noStrike" spc="-1" dirty="0" err="1">
                <a:solidFill>
                  <a:srgbClr val="A51E37"/>
                </a:solidFill>
                <a:uFill>
                  <a:solidFill>
                    <a:srgbClr val="FFFFFF"/>
                  </a:solidFill>
                </a:uFill>
                <a:latin typeface="Arial"/>
                <a:ea typeface="ＭＳ Ｐゴシック"/>
              </a:rPr>
              <a:t>Anthropology</a:t>
            </a:r>
            <a:endParaRPr lang="es-ES" sz="2400" b="1" strike="noStrike" spc="-1" dirty="0">
              <a:solidFill>
                <a:srgbClr val="A51E37"/>
              </a:solidFill>
              <a:uFill>
                <a:solidFill>
                  <a:srgbClr val="FFFFFF"/>
                </a:solidFill>
              </a:uFill>
              <a:latin typeface="Arial"/>
              <a:ea typeface="ＭＳ Ｐゴシック"/>
            </a:endParaRPr>
          </a:p>
          <a:p>
            <a:pPr algn="ctr">
              <a:lnSpc>
                <a:spcPct val="100000"/>
              </a:lnSpc>
            </a:pPr>
            <a:r>
              <a:rPr lang="es-ES" sz="2400" b="1" spc="-1" dirty="0">
                <a:solidFill>
                  <a:srgbClr val="A51E37"/>
                </a:solidFill>
                <a:uFill>
                  <a:solidFill>
                    <a:srgbClr val="FFFFFF"/>
                  </a:solidFill>
                </a:uFill>
                <a:latin typeface="Arial"/>
                <a:ea typeface="ＭＳ Ｐゴシック"/>
              </a:rPr>
              <a:t>at the </a:t>
            </a:r>
            <a:r>
              <a:rPr lang="es-ES" sz="2400" b="1" spc="-1" dirty="0" err="1">
                <a:solidFill>
                  <a:srgbClr val="A51E37"/>
                </a:solidFill>
                <a:uFill>
                  <a:solidFill>
                    <a:srgbClr val="FFFFFF"/>
                  </a:solidFill>
                </a:uFill>
                <a:latin typeface="Arial"/>
                <a:ea typeface="ＭＳ Ｐゴシック"/>
              </a:rPr>
              <a:t>Universität</a:t>
            </a:r>
            <a:r>
              <a:rPr lang="es-ES" sz="2400" b="1" spc="-1" dirty="0">
                <a:solidFill>
                  <a:srgbClr val="A51E37"/>
                </a:solidFill>
                <a:uFill>
                  <a:solidFill>
                    <a:srgbClr val="FFFFFF"/>
                  </a:solidFill>
                </a:uFill>
                <a:latin typeface="Arial"/>
                <a:ea typeface="ＭＳ Ｐゴシック"/>
              </a:rPr>
              <a:t> </a:t>
            </a:r>
            <a:r>
              <a:rPr lang="es-ES" sz="2400" b="1" spc="-1" dirty="0" err="1">
                <a:solidFill>
                  <a:srgbClr val="A51E37"/>
                </a:solidFill>
                <a:uFill>
                  <a:solidFill>
                    <a:srgbClr val="FFFFFF"/>
                  </a:solidFill>
                </a:uFill>
                <a:latin typeface="Arial"/>
                <a:ea typeface="ＭＳ Ｐゴシック"/>
              </a:rPr>
              <a:t>Tübingen</a:t>
            </a:r>
            <a:endParaRPr lang="es-ES" sz="2400" b="0" strike="noStrike" spc="-1" dirty="0">
              <a:solidFill>
                <a:srgbClr val="000000"/>
              </a:solidFill>
              <a:uFill>
                <a:solidFill>
                  <a:srgbClr val="FFFFFF"/>
                </a:solidFill>
              </a:uFill>
              <a:latin typeface="Arial"/>
            </a:endParaRPr>
          </a:p>
          <a:p>
            <a:pPr>
              <a:lnSpc>
                <a:spcPct val="100000"/>
              </a:lnSpc>
            </a:pPr>
            <a:endParaRPr lang="es-ES" sz="2400" b="0" strike="noStrike" spc="-1" dirty="0">
              <a:solidFill>
                <a:srgbClr val="000000"/>
              </a:solidFill>
              <a:uFill>
                <a:solidFill>
                  <a:srgbClr val="FFFFFF"/>
                </a:solidFill>
              </a:uFill>
              <a:latin typeface="Arial"/>
            </a:endParaRPr>
          </a:p>
          <a:p>
            <a:pPr algn="ctr">
              <a:lnSpc>
                <a:spcPct val="100000"/>
              </a:lnSpc>
            </a:pPr>
            <a:r>
              <a:rPr lang="es-ES" sz="2400" b="1" strike="noStrike" spc="-1" dirty="0">
                <a:solidFill>
                  <a:srgbClr val="A51E37"/>
                </a:solidFill>
                <a:uFill>
                  <a:solidFill>
                    <a:srgbClr val="FFFFFF"/>
                  </a:solidFill>
                </a:uFill>
                <a:latin typeface="Arial"/>
                <a:ea typeface="ＭＳ Ｐゴシック"/>
              </a:rPr>
              <a:t>WS 2023/24</a:t>
            </a:r>
            <a:endParaRPr lang="es-ES" sz="2400" b="0" strike="noStrike" spc="-1" dirty="0">
              <a:solidFill>
                <a:srgbClr val="000000"/>
              </a:solidFill>
              <a:uFill>
                <a:solidFill>
                  <a:srgbClr val="FFFFFF"/>
                </a:solidFill>
              </a:uFill>
              <a:latin typeface="Arial"/>
            </a:endParaRPr>
          </a:p>
        </p:txBody>
      </p:sp>
      <p:sp>
        <p:nvSpPr>
          <p:cNvPr id="167" name="CustomShape 4"/>
          <p:cNvSpPr/>
          <p:nvPr/>
        </p:nvSpPr>
        <p:spPr>
          <a:xfrm>
            <a:off x="719280" y="1895400"/>
            <a:ext cx="7699680" cy="177840"/>
          </a:xfrm>
          <a:prstGeom prst="rect">
            <a:avLst/>
          </a:prstGeom>
          <a:solidFill>
            <a:schemeClr val="folHlink"/>
          </a:solidFill>
          <a:ln>
            <a:noFill/>
          </a:ln>
        </p:spPr>
        <p:style>
          <a:lnRef idx="0">
            <a:scrgbClr r="0" g="0" b="0"/>
          </a:lnRef>
          <a:fillRef idx="0">
            <a:scrgbClr r="0" g="0" b="0"/>
          </a:fillRef>
          <a:effectRef idx="0">
            <a:scrgbClr r="0" g="0" b="0"/>
          </a:effectRef>
          <a:fontRef idx="minor"/>
        </p:style>
      </p:sp>
      <p:sp>
        <p:nvSpPr>
          <p:cNvPr id="168" name="CustomShape 5"/>
          <p:cNvSpPr/>
          <p:nvPr/>
        </p:nvSpPr>
        <p:spPr>
          <a:xfrm>
            <a:off x="3822840" y="274680"/>
            <a:ext cx="1860840" cy="65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9" name="CustomShape 6"/>
          <p:cNvSpPr/>
          <p:nvPr/>
        </p:nvSpPr>
        <p:spPr>
          <a:xfrm>
            <a:off x="3838320" y="372960"/>
            <a:ext cx="2588040" cy="363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1800" b="0" strike="noStrike" spc="-1">
                <a:solidFill>
                  <a:srgbClr val="A51E37"/>
                </a:solidFill>
                <a:uFill>
                  <a:solidFill>
                    <a:srgbClr val="FFFFFF"/>
                  </a:solidFill>
                </a:uFill>
                <a:latin typeface="Arial"/>
                <a:ea typeface="ＭＳ Ｐゴシック"/>
              </a:rPr>
              <a:t>Philosophische Fakultät</a:t>
            </a:r>
            <a:endParaRPr lang="es-ES"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1441">
        <p:sndAc>
          <p:stSnd>
            <p:snd r:embed="rId3" name="Drum Roll.wav"/>
          </p:stSnd>
        </p:sndAc>
      </p:transition>
    </mc:Choice>
    <mc:Fallback xmlns="">
      <p:transition spd="slow" advTm="51441">
        <p:sndAc>
          <p:stSnd>
            <p:snd r:embed="rId7" name="Drum 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06D-4C4D-3B35-3089-BC394A66C8E3}"/>
              </a:ext>
            </a:extLst>
          </p:cNvPr>
          <p:cNvSpPr>
            <a:spLocks noGrp="1"/>
          </p:cNvSpPr>
          <p:nvPr>
            <p:ph type="title"/>
          </p:nvPr>
        </p:nvSpPr>
        <p:spPr>
          <a:xfrm>
            <a:off x="457200" y="1828800"/>
            <a:ext cx="1349298" cy="3345366"/>
          </a:xfrm>
        </p:spPr>
        <p:txBody>
          <a:bodyPr/>
          <a:lstStyle/>
          <a:p>
            <a:r>
              <a:rPr lang="en-DE" sz="1200" dirty="0"/>
              <a:t>2nd Semester:</a:t>
            </a:r>
            <a:br>
              <a:rPr lang="en-DE" sz="1200" dirty="0"/>
            </a:br>
            <a:endParaRPr lang="en-DE" sz="1200" dirty="0"/>
          </a:p>
        </p:txBody>
      </p:sp>
      <p:graphicFrame>
        <p:nvGraphicFramePr>
          <p:cNvPr id="6" name="Table 5">
            <a:extLst>
              <a:ext uri="{FF2B5EF4-FFF2-40B4-BE49-F238E27FC236}">
                <a16:creationId xmlns:a16="http://schemas.microsoft.com/office/drawing/2014/main" id="{978F41A0-DC83-8FF5-CF68-D82DB2E27950}"/>
              </a:ext>
            </a:extLst>
          </p:cNvPr>
          <p:cNvGraphicFramePr>
            <a:graphicFrameLocks noGrp="1"/>
          </p:cNvGraphicFramePr>
          <p:nvPr>
            <p:extLst>
              <p:ext uri="{D42A27DB-BD31-4B8C-83A1-F6EECF244321}">
                <p14:modId xmlns:p14="http://schemas.microsoft.com/office/powerpoint/2010/main" val="3268427892"/>
              </p:ext>
            </p:extLst>
          </p:nvPr>
        </p:nvGraphicFramePr>
        <p:xfrm>
          <a:off x="2412565" y="1371652"/>
          <a:ext cx="5939697" cy="4739217"/>
        </p:xfrm>
        <a:graphic>
          <a:graphicData uri="http://schemas.openxmlformats.org/drawingml/2006/table">
            <a:tbl>
              <a:tblPr>
                <a:tableStyleId>{5C22544A-7EE6-4342-B048-85BDC9FD1C3A}</a:tableStyleId>
              </a:tblPr>
              <a:tblGrid>
                <a:gridCol w="1374465">
                  <a:extLst>
                    <a:ext uri="{9D8B030D-6E8A-4147-A177-3AD203B41FA5}">
                      <a16:colId xmlns:a16="http://schemas.microsoft.com/office/drawing/2014/main" val="2830864933"/>
                    </a:ext>
                  </a:extLst>
                </a:gridCol>
                <a:gridCol w="1522638">
                  <a:extLst>
                    <a:ext uri="{9D8B030D-6E8A-4147-A177-3AD203B41FA5}">
                      <a16:colId xmlns:a16="http://schemas.microsoft.com/office/drawing/2014/main" val="3813425535"/>
                    </a:ext>
                  </a:extLst>
                </a:gridCol>
                <a:gridCol w="1521297">
                  <a:extLst>
                    <a:ext uri="{9D8B030D-6E8A-4147-A177-3AD203B41FA5}">
                      <a16:colId xmlns:a16="http://schemas.microsoft.com/office/drawing/2014/main" val="656855117"/>
                    </a:ext>
                  </a:extLst>
                </a:gridCol>
                <a:gridCol w="1521297">
                  <a:extLst>
                    <a:ext uri="{9D8B030D-6E8A-4147-A177-3AD203B41FA5}">
                      <a16:colId xmlns:a16="http://schemas.microsoft.com/office/drawing/2014/main" val="3723030612"/>
                    </a:ext>
                  </a:extLst>
                </a:gridCol>
              </a:tblGrid>
              <a:tr h="535246">
                <a:tc>
                  <a:txBody>
                    <a:bodyPr/>
                    <a:lstStyle/>
                    <a:p>
                      <a:pPr eaLnBrk="0" hangingPunct="0">
                        <a:spcBef>
                          <a:spcPts val="45"/>
                        </a:spcBef>
                      </a:pPr>
                      <a:r>
                        <a:rPr lang="en-GB" sz="800">
                          <a:effectLst/>
                        </a:rPr>
                        <a:t> </a:t>
                      </a:r>
                      <a:endParaRPr lang="en-DE" sz="900">
                        <a:effectLst/>
                      </a:endParaRPr>
                    </a:p>
                    <a:p>
                      <a:pPr marL="69850" eaLnBrk="0" hangingPunct="0"/>
                      <a:r>
                        <a:rPr lang="en-GB" sz="800">
                          <a:effectLst/>
                        </a:rPr>
                        <a:t>module number:</a:t>
                      </a:r>
                      <a:endParaRPr lang="en-DE" sz="900">
                        <a:effectLst/>
                      </a:endParaRPr>
                    </a:p>
                    <a:p>
                      <a:pPr marL="69850" eaLnBrk="0" hangingPunct="0">
                        <a:spcBef>
                          <a:spcPts val="5"/>
                        </a:spcBef>
                        <a:spcAft>
                          <a:spcPts val="0"/>
                        </a:spcAft>
                      </a:pPr>
                      <a:r>
                        <a:rPr lang="en-GB" sz="800" spc="-10">
                          <a:effectLst/>
                        </a:rPr>
                        <a:t>ETH-MA-04</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lnSpc>
                          <a:spcPts val="1145"/>
                        </a:lnSpc>
                      </a:pPr>
                      <a:r>
                        <a:rPr lang="en-GB" sz="800">
                          <a:effectLst/>
                        </a:rPr>
                        <a:t>Module title:</a:t>
                      </a:r>
                      <a:endParaRPr lang="en-DE" sz="900">
                        <a:effectLst/>
                      </a:endParaRPr>
                    </a:p>
                    <a:p>
                      <a:pPr marL="69215" eaLnBrk="0" hangingPunct="0"/>
                      <a:r>
                        <a:rPr lang="en-GB" sz="800">
                          <a:effectLst/>
                        </a:rPr>
                        <a:t>Thematical, theoretical and regional immersion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eaLnBrk="0" hangingPunct="0">
                        <a:spcBef>
                          <a:spcPts val="45"/>
                        </a:spcBef>
                      </a:pPr>
                      <a:r>
                        <a:rPr lang="en-GB" sz="800">
                          <a:effectLst/>
                        </a:rPr>
                        <a:t> </a:t>
                      </a:r>
                      <a:endParaRPr lang="en-DE" sz="900">
                        <a:effectLst/>
                      </a:endParaRPr>
                    </a:p>
                    <a:p>
                      <a:pPr marL="66675" eaLnBrk="0" hangingPunct="0"/>
                      <a:r>
                        <a:rPr lang="en-GB" sz="800">
                          <a:effectLst/>
                        </a:rPr>
                        <a:t>Type of module:</a:t>
                      </a:r>
                      <a:endParaRPr lang="en-DE" sz="900">
                        <a:effectLst/>
                      </a:endParaRPr>
                    </a:p>
                    <a:p>
                      <a:pPr marL="66675" eaLnBrk="0" hangingPunct="0">
                        <a:spcBef>
                          <a:spcPts val="5"/>
                        </a:spcBef>
                        <a:spcAft>
                          <a:spcPts val="0"/>
                        </a:spcAft>
                      </a:pPr>
                      <a:r>
                        <a:rPr lang="en-GB" sz="800" spc="-10">
                          <a:effectLst/>
                        </a:rPr>
                        <a:t>Obligatory</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1015356"/>
                  </a:ext>
                </a:extLst>
              </a:tr>
              <a:tr h="263330">
                <a:tc>
                  <a:txBody>
                    <a:bodyPr/>
                    <a:lstStyle/>
                    <a:p>
                      <a:pPr marL="69850" eaLnBrk="0" hangingPunct="0">
                        <a:lnSpc>
                          <a:spcPts val="1145"/>
                        </a:lnSpc>
                      </a:pPr>
                      <a:r>
                        <a:rPr lang="en-GB" sz="800" spc="-2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15"/>
                        </a:spcBef>
                        <a:spcAft>
                          <a:spcPts val="0"/>
                        </a:spcAft>
                      </a:pPr>
                      <a:r>
                        <a:rPr lang="en-GB" sz="700">
                          <a:effectLst/>
                        </a:rPr>
                        <a:t>15</a:t>
                      </a:r>
                      <a:r>
                        <a:rPr lang="en-GB" sz="700" spc="-50">
                          <a:effectLst/>
                        </a:rPr>
                        <a:t> </a:t>
                      </a:r>
                      <a:r>
                        <a:rPr lang="en-GB" sz="70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584811075"/>
                  </a:ext>
                </a:extLst>
              </a:tr>
              <a:tr h="527232">
                <a:tc>
                  <a:txBody>
                    <a:bodyPr/>
                    <a:lstStyle/>
                    <a:p>
                      <a:pPr marL="69850" eaLnBrk="0" hangingPunct="0">
                        <a:lnSpc>
                          <a:spcPts val="1145"/>
                        </a:lnSpc>
                      </a:pPr>
                      <a:r>
                        <a:rPr lang="en-GB" sz="800" spc="-10">
                          <a:effectLst/>
                        </a:rPr>
                        <a:t>Workload*</a:t>
                      </a:r>
                      <a:endParaRPr lang="en-DE" sz="900">
                        <a:effectLst/>
                      </a:endParaRPr>
                    </a:p>
                    <a:p>
                      <a:pPr marL="342900" lvl="0" indent="-342900" eaLnBrk="0" hangingPunct="0">
                        <a:buSzPts val="1000"/>
                        <a:buFont typeface="Symbol" pitchFamily="2" charset="2"/>
                        <a:buChar char="-"/>
                        <a:tabLst>
                          <a:tab pos="146685" algn="l"/>
                        </a:tabLst>
                      </a:pPr>
                      <a:r>
                        <a:rPr lang="en-GB" sz="800" spc="0">
                          <a:effectLst/>
                        </a:rPr>
                        <a:t>contact time</a:t>
                      </a:r>
                      <a:endParaRPr lang="en-DE" sz="9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800" spc="-10">
                          <a:effectLst/>
                        </a:rPr>
                        <a:t>self-study</a:t>
                      </a:r>
                      <a:endParaRPr lang="en-DE" sz="9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800">
                          <a:effectLst/>
                        </a:rPr>
                        <a:t> </a:t>
                      </a:r>
                      <a:endParaRPr lang="en-DE" sz="900">
                        <a:effectLst/>
                      </a:endParaRPr>
                    </a:p>
                    <a:p>
                      <a:pPr marL="69215" marR="710565" eaLnBrk="0" hangingPunct="0">
                        <a:spcAft>
                          <a:spcPts val="0"/>
                        </a:spcAft>
                      </a:pPr>
                      <a:r>
                        <a:rPr lang="en-GB" sz="700" spc="-10">
                          <a:effectLst/>
                        </a:rPr>
                        <a:t>workload: </a:t>
                      </a:r>
                      <a:r>
                        <a:rPr lang="en-GB" sz="700">
                          <a:effectLst/>
                        </a:rPr>
                        <a:t>450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800">
                          <a:effectLst/>
                        </a:rPr>
                        <a:t> </a:t>
                      </a:r>
                      <a:endParaRPr lang="en-DE" sz="900">
                        <a:effectLst/>
                      </a:endParaRPr>
                    </a:p>
                    <a:p>
                      <a:pPr marL="66040" marR="682625" eaLnBrk="0" hangingPunct="0">
                        <a:spcAft>
                          <a:spcPts val="0"/>
                        </a:spcAft>
                      </a:pPr>
                      <a:r>
                        <a:rPr lang="en-GB" sz="700">
                          <a:effectLst/>
                        </a:rPr>
                        <a:t>contact time: 60</a:t>
                      </a:r>
                      <a:r>
                        <a:rPr lang="en-GB" sz="700" spc="-50">
                          <a:effectLst/>
                        </a:rPr>
                        <a:t> </a:t>
                      </a:r>
                      <a:r>
                        <a:rPr lang="en-GB" sz="700">
                          <a:effectLst/>
                        </a:rPr>
                        <a:t>h</a:t>
                      </a:r>
                      <a:r>
                        <a:rPr lang="en-GB" sz="700" spc="-50">
                          <a:effectLst/>
                        </a:rPr>
                        <a:t> </a:t>
                      </a:r>
                      <a:r>
                        <a:rPr lang="en-GB" sz="700">
                          <a:effectLst/>
                        </a:rPr>
                        <a:t>/</a:t>
                      </a:r>
                      <a:r>
                        <a:rPr lang="en-GB" sz="700" spc="-45">
                          <a:effectLst/>
                        </a:rPr>
                        <a:t> </a:t>
                      </a:r>
                      <a:r>
                        <a:rPr lang="en-GB" sz="700">
                          <a:effectLst/>
                        </a:rPr>
                        <a:t>4</a:t>
                      </a:r>
                      <a:r>
                        <a:rPr lang="en-GB" sz="700" spc="-50">
                          <a:effectLst/>
                        </a:rPr>
                        <a:t> </a:t>
                      </a:r>
                      <a:r>
                        <a:rPr lang="en-GB" sz="700">
                          <a:effectLst/>
                        </a:rPr>
                        <a:t>SWS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800">
                          <a:effectLst/>
                        </a:rPr>
                        <a:t> </a:t>
                      </a:r>
                      <a:endParaRPr lang="en-DE" sz="900">
                        <a:effectLst/>
                      </a:endParaRPr>
                    </a:p>
                    <a:p>
                      <a:pPr marL="66675" marR="682625" eaLnBrk="0" hangingPunct="0">
                        <a:spcAft>
                          <a:spcPts val="0"/>
                        </a:spcAft>
                      </a:pPr>
                      <a:r>
                        <a:rPr lang="en-GB" sz="700" spc="-10">
                          <a:effectLst/>
                        </a:rPr>
                        <a:t>self-study: </a:t>
                      </a:r>
                      <a:r>
                        <a:rPr lang="en-GB" sz="700">
                          <a:effectLst/>
                        </a:rPr>
                        <a:t>390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3985693"/>
                  </a:ext>
                </a:extLst>
              </a:tr>
              <a:tr h="307408">
                <a:tc>
                  <a:txBody>
                    <a:bodyPr/>
                    <a:lstStyle/>
                    <a:p>
                      <a:pPr marL="69850" eaLnBrk="0" hangingPunct="0">
                        <a:spcBef>
                          <a:spcPts val="190"/>
                        </a:spcBef>
                        <a:spcAft>
                          <a:spcPts val="0"/>
                        </a:spcAft>
                      </a:pPr>
                      <a:r>
                        <a:rPr lang="en-GB" sz="800">
                          <a:effectLst/>
                        </a:rPr>
                        <a:t>Module duration*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10"/>
                        </a:spcBef>
                        <a:spcAft>
                          <a:spcPts val="0"/>
                        </a:spcAft>
                      </a:pPr>
                      <a:r>
                        <a:rPr lang="en-GB" sz="700">
                          <a:effectLst/>
                        </a:rPr>
                        <a:t>1</a:t>
                      </a:r>
                      <a:r>
                        <a:rPr lang="en-GB" sz="700" spc="-65">
                          <a:effectLst/>
                        </a:rPr>
                        <a:t> </a:t>
                      </a:r>
                      <a:r>
                        <a:rPr lang="en-GB" sz="700">
                          <a:effectLst/>
                        </a:rPr>
                        <a:t>semester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432237611"/>
                  </a:ext>
                </a:extLst>
              </a:tr>
              <a:tr h="394994">
                <a:tc>
                  <a:txBody>
                    <a:bodyPr/>
                    <a:lstStyle/>
                    <a:p>
                      <a:pPr marL="69850" marR="487045" eaLnBrk="0" hangingPunct="0">
                        <a:spcAft>
                          <a:spcPts val="0"/>
                        </a:spcAft>
                      </a:pPr>
                      <a:r>
                        <a:rPr lang="en-GB" sz="800" spc="-10">
                          <a:effectLst/>
                        </a:rPr>
                        <a:t>Frequency </a:t>
                      </a:r>
                      <a:r>
                        <a:rPr lang="en-GB" sz="800">
                          <a:effectLst/>
                        </a:rPr>
                        <a:t>of</a:t>
                      </a:r>
                      <a:r>
                        <a:rPr lang="en-GB" sz="800" spc="-70">
                          <a:effectLst/>
                        </a:rPr>
                        <a:t> </a:t>
                      </a:r>
                      <a:r>
                        <a:rPr lang="en-GB" sz="800">
                          <a:effectLst/>
                        </a:rPr>
                        <a:t>the</a:t>
                      </a:r>
                      <a:r>
                        <a:rPr lang="en-GB" sz="800" spc="-70">
                          <a:effectLst/>
                        </a:rPr>
                        <a:t> </a:t>
                      </a:r>
                      <a:r>
                        <a:rPr lang="en-GB" sz="800">
                          <a:effectLst/>
                        </a:rPr>
                        <a:t>offer*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0"/>
                        </a:spcBef>
                      </a:pPr>
                      <a:r>
                        <a:rPr lang="en-GB" sz="800">
                          <a:effectLst/>
                        </a:rPr>
                        <a:t> </a:t>
                      </a:r>
                      <a:endParaRPr lang="en-DE" sz="900">
                        <a:effectLst/>
                      </a:endParaRPr>
                    </a:p>
                    <a:p>
                      <a:pPr marL="69215" eaLnBrk="0" hangingPunct="0">
                        <a:spcBef>
                          <a:spcPts val="5"/>
                        </a:spcBef>
                        <a:spcAft>
                          <a:spcPts val="0"/>
                        </a:spcAft>
                      </a:pPr>
                      <a:r>
                        <a:rPr lang="en-GB" sz="700">
                          <a:effectLst/>
                        </a:rPr>
                        <a:t>Start</a:t>
                      </a:r>
                      <a:r>
                        <a:rPr lang="en-GB" sz="700" spc="-75">
                          <a:effectLst/>
                        </a:rPr>
                        <a:t> </a:t>
                      </a:r>
                      <a:r>
                        <a:rPr lang="en-GB" sz="700">
                          <a:effectLst/>
                        </a:rPr>
                        <a:t>of</a:t>
                      </a:r>
                      <a:r>
                        <a:rPr lang="en-GB" sz="700" spc="-60">
                          <a:effectLst/>
                        </a:rPr>
                        <a:t> </a:t>
                      </a:r>
                      <a:r>
                        <a:rPr lang="en-GB" sz="700">
                          <a:effectLst/>
                        </a:rPr>
                        <a:t>each</a:t>
                      </a:r>
                      <a:r>
                        <a:rPr lang="en-GB" sz="700" spc="-65">
                          <a:effectLst/>
                        </a:rPr>
                        <a:t> </a:t>
                      </a:r>
                      <a:r>
                        <a:rPr lang="en-GB" sz="700">
                          <a:effectLst/>
                        </a:rPr>
                        <a:t>summer</a:t>
                      </a:r>
                      <a:r>
                        <a:rPr lang="en-GB" sz="700" spc="-60">
                          <a:effectLst/>
                        </a:rPr>
                        <a:t> </a:t>
                      </a:r>
                      <a:r>
                        <a:rPr lang="en-GB" sz="700">
                          <a:effectLst/>
                        </a:rPr>
                        <a:t>semester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206714964"/>
                  </a:ext>
                </a:extLst>
              </a:tr>
              <a:tr h="394994">
                <a:tc>
                  <a:txBody>
                    <a:bodyPr/>
                    <a:lstStyle/>
                    <a:p>
                      <a:pPr marL="69850" marR="466725" eaLnBrk="0" hangingPunct="0">
                        <a:spcAft>
                          <a:spcPts val="0"/>
                        </a:spcAft>
                      </a:pPr>
                      <a:r>
                        <a:rPr lang="en-GB" sz="800">
                          <a:effectLst/>
                        </a:rPr>
                        <a:t>Language</a:t>
                      </a:r>
                      <a:r>
                        <a:rPr lang="en-GB" sz="800" spc="-70">
                          <a:effectLst/>
                        </a:rPr>
                        <a:t> </a:t>
                      </a:r>
                      <a:r>
                        <a:rPr lang="en-GB" sz="800">
                          <a:effectLst/>
                        </a:rPr>
                        <a:t>of </a:t>
                      </a:r>
                      <a:r>
                        <a:rPr lang="en-GB" sz="800" spc="-10">
                          <a:effectLst/>
                        </a:rPr>
                        <a:t>instruction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65"/>
                        </a:spcBef>
                        <a:spcAft>
                          <a:spcPts val="0"/>
                        </a:spcAft>
                      </a:pPr>
                      <a:r>
                        <a:rPr lang="en-GB" sz="700" spc="-10">
                          <a:effectLst/>
                        </a:rPr>
                        <a:t>English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292434442"/>
                  </a:ext>
                </a:extLst>
              </a:tr>
              <a:tr h="394994">
                <a:tc>
                  <a:txBody>
                    <a:bodyPr/>
                    <a:lstStyle/>
                    <a:p>
                      <a:pPr marL="69850" eaLnBrk="0" hangingPunct="0"/>
                      <a:r>
                        <a:rPr lang="en-GB" sz="800" spc="-10">
                          <a:effectLst/>
                        </a:rPr>
                        <a:t>Teaching/learning forms*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742950" lvl="1" indent="-285750" eaLnBrk="0" hangingPunct="0">
                        <a:lnSpc>
                          <a:spcPts val="1035"/>
                        </a:lnSpc>
                        <a:spcBef>
                          <a:spcPts val="160"/>
                        </a:spcBef>
                        <a:spcAft>
                          <a:spcPts val="0"/>
                        </a:spcAft>
                        <a:buSzPts val="900"/>
                        <a:buFont typeface="+mj-lt"/>
                        <a:buAutoNum type="arabicPeriod"/>
                        <a:tabLst>
                          <a:tab pos="258445" algn="l"/>
                        </a:tabLst>
                      </a:pPr>
                      <a:r>
                        <a:rPr lang="en-GB" sz="700" spc="-10">
                          <a:effectLst/>
                        </a:rPr>
                        <a:t>Main seminar on changing topics from the different foci (2 SWS)</a:t>
                      </a:r>
                      <a:endParaRPr lang="en-DE" sz="900" spc="-10">
                        <a:effectLst/>
                      </a:endParaRPr>
                    </a:p>
                    <a:p>
                      <a:pPr marL="742950" lvl="1" indent="-285750" eaLnBrk="0" hangingPunct="0">
                        <a:lnSpc>
                          <a:spcPts val="1035"/>
                        </a:lnSpc>
                        <a:buSzPts val="900"/>
                        <a:buFont typeface="+mj-lt"/>
                        <a:buAutoNum type="arabicPeriod"/>
                        <a:tabLst>
                          <a:tab pos="258445" algn="l"/>
                        </a:tabLst>
                      </a:pPr>
                      <a:r>
                        <a:rPr lang="en-GB" sz="700" spc="-10">
                          <a:effectLst/>
                        </a:rPr>
                        <a:t>Main seminar on changing topics from the different foci (2 SWS)</a:t>
                      </a:r>
                      <a:endParaRPr lang="en-DE" sz="900" spc="-1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713927933"/>
                  </a:ext>
                </a:extLst>
              </a:tr>
              <a:tr h="480290">
                <a:tc>
                  <a:txBody>
                    <a:bodyPr/>
                    <a:lstStyle/>
                    <a:p>
                      <a:pPr marL="69850" eaLnBrk="0" hangingPunct="0">
                        <a:spcBef>
                          <a:spcPts val="930"/>
                        </a:spcBef>
                        <a:spcAft>
                          <a:spcPts val="0"/>
                        </a:spcAft>
                      </a:pPr>
                      <a:r>
                        <a:rPr lang="en-GB" sz="800">
                          <a:effectLst/>
                        </a:rPr>
                        <a:t>Module content*</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5"/>
                        </a:spcBef>
                      </a:pPr>
                      <a:r>
                        <a:rPr lang="en-GB" sz="700">
                          <a:effectLst/>
                        </a:rPr>
                        <a:t> </a:t>
                      </a:r>
                      <a:endParaRPr lang="en-DE" sz="900">
                        <a:effectLst/>
                      </a:endParaRPr>
                    </a:p>
                    <a:p>
                      <a:pPr marL="69215" eaLnBrk="0" hangingPunct="0">
                        <a:spcBef>
                          <a:spcPts val="5"/>
                        </a:spcBef>
                        <a:spcAft>
                          <a:spcPts val="0"/>
                        </a:spcAft>
                      </a:pPr>
                      <a:r>
                        <a:rPr lang="en-GB" sz="700">
                          <a:effectLst/>
                        </a:rPr>
                        <a:t>In-depth treatment of theoretical, thematic or regional focal points from the department's range of services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963039728"/>
                  </a:ext>
                </a:extLst>
              </a:tr>
              <a:tr h="1153357">
                <a:tc>
                  <a:txBody>
                    <a:bodyPr/>
                    <a:lstStyle/>
                    <a:p>
                      <a:pPr eaLnBrk="0" hangingPunct="0"/>
                      <a:r>
                        <a:rPr lang="en-GB" sz="800">
                          <a:effectLst/>
                        </a:rPr>
                        <a:t> </a:t>
                      </a:r>
                      <a:endParaRPr lang="en-DE" sz="900">
                        <a:effectLst/>
                      </a:endParaRPr>
                    </a:p>
                    <a:p>
                      <a:pPr marL="69850" marR="111760" eaLnBrk="0" hangingPunct="0">
                        <a:spcAft>
                          <a:spcPts val="0"/>
                        </a:spcAft>
                      </a:pPr>
                      <a:r>
                        <a:rPr lang="en-GB" sz="800" spc="-10">
                          <a:effectLst/>
                        </a:rPr>
                        <a:t>Qualification goals*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15"/>
                        </a:spcBef>
                        <a:spcAft>
                          <a:spcPts val="0"/>
                        </a:spcAft>
                      </a:pPr>
                      <a:r>
                        <a:rPr lang="en-GB" sz="700" dirty="0">
                          <a:effectLst/>
                        </a:rPr>
                        <a:t>The</a:t>
                      </a:r>
                      <a:r>
                        <a:rPr lang="en-GB" sz="700" spc="-65" dirty="0">
                          <a:effectLst/>
                        </a:rPr>
                        <a:t> </a:t>
                      </a:r>
                      <a:r>
                        <a:rPr lang="en-GB" sz="700" dirty="0">
                          <a:effectLst/>
                        </a:rPr>
                        <a:t>students</a:t>
                      </a:r>
                      <a:endParaRPr lang="en-DE" sz="900" dirty="0">
                        <a:effectLst/>
                      </a:endParaRPr>
                    </a:p>
                    <a:p>
                      <a:pPr marL="342900" marR="61595" lvl="0" indent="-342900" eaLnBrk="0" hangingPunct="0">
                        <a:spcBef>
                          <a:spcPts val="45"/>
                        </a:spcBef>
                        <a:spcAft>
                          <a:spcPts val="0"/>
                        </a:spcAft>
                        <a:buFont typeface="+mj-lt"/>
                        <a:buAutoNum type="arabicPeriod"/>
                        <a:tabLst>
                          <a:tab pos="526415" algn="l"/>
                        </a:tabLst>
                      </a:pPr>
                      <a:r>
                        <a:rPr lang="en-GB" sz="700" dirty="0">
                          <a:effectLst/>
                        </a:rPr>
                        <a:t>learn to familiarise themselves systematically and independently with subject areas in Social and Cultural Anthropology.</a:t>
                      </a:r>
                      <a:endParaRPr lang="en-DE" sz="900" dirty="0">
                        <a:effectLst/>
                      </a:endParaRPr>
                    </a:p>
                    <a:p>
                      <a:pPr marL="342900" marR="61595" lvl="0" indent="-342900" eaLnBrk="0" hangingPunct="0">
                        <a:spcAft>
                          <a:spcPts val="0"/>
                        </a:spcAft>
                        <a:buFont typeface="+mj-lt"/>
                        <a:buAutoNum type="arabicPeriod"/>
                        <a:tabLst>
                          <a:tab pos="526415" algn="l"/>
                        </a:tabLst>
                      </a:pPr>
                      <a:r>
                        <a:rPr lang="en-GB" sz="700" dirty="0">
                          <a:effectLst/>
                        </a:rPr>
                        <a:t>have</a:t>
                      </a:r>
                      <a:r>
                        <a:rPr lang="en-GB" sz="700" spc="-65" dirty="0">
                          <a:effectLst/>
                        </a:rPr>
                        <a:t> </a:t>
                      </a:r>
                      <a:r>
                        <a:rPr lang="en-GB" sz="700" dirty="0">
                          <a:effectLst/>
                        </a:rPr>
                        <a:t>developed</a:t>
                      </a:r>
                      <a:r>
                        <a:rPr lang="en-GB" sz="700" spc="-60" dirty="0">
                          <a:effectLst/>
                        </a:rPr>
                        <a:t> </a:t>
                      </a:r>
                      <a:r>
                        <a:rPr lang="en-GB" sz="700" dirty="0">
                          <a:effectLst/>
                        </a:rPr>
                        <a:t>a</a:t>
                      </a:r>
                      <a:r>
                        <a:rPr lang="en-GB" sz="700" spc="-65" dirty="0">
                          <a:effectLst/>
                        </a:rPr>
                        <a:t> </a:t>
                      </a:r>
                      <a:r>
                        <a:rPr lang="en-GB" sz="700" dirty="0">
                          <a:effectLst/>
                        </a:rPr>
                        <a:t>research-oriented</a:t>
                      </a:r>
                      <a:r>
                        <a:rPr lang="en-GB" sz="700" spc="-60" dirty="0">
                          <a:effectLst/>
                        </a:rPr>
                        <a:t> </a:t>
                      </a:r>
                      <a:r>
                        <a:rPr lang="en-GB" sz="700" dirty="0">
                          <a:effectLst/>
                        </a:rPr>
                        <a:t>understanding</a:t>
                      </a:r>
                      <a:r>
                        <a:rPr lang="en-GB" sz="700" spc="-65" dirty="0">
                          <a:effectLst/>
                        </a:rPr>
                        <a:t> </a:t>
                      </a:r>
                      <a:r>
                        <a:rPr lang="en-GB" sz="700" dirty="0">
                          <a:effectLst/>
                        </a:rPr>
                        <a:t>based</a:t>
                      </a:r>
                      <a:r>
                        <a:rPr lang="en-GB" sz="700" spc="-65" dirty="0">
                          <a:effectLst/>
                        </a:rPr>
                        <a:t> </a:t>
                      </a:r>
                      <a:r>
                        <a:rPr lang="en-GB" sz="700" dirty="0">
                          <a:effectLst/>
                        </a:rPr>
                        <a:t>on</a:t>
                      </a:r>
                      <a:r>
                        <a:rPr lang="en-GB" sz="700" spc="-60" dirty="0">
                          <a:effectLst/>
                        </a:rPr>
                        <a:t> </a:t>
                      </a:r>
                      <a:r>
                        <a:rPr lang="en-GB" sz="700" dirty="0">
                          <a:effectLst/>
                        </a:rPr>
                        <a:t>paradigmatic topics from the department's offer</a:t>
                      </a:r>
                      <a:endParaRPr lang="en-DE" sz="900" dirty="0">
                        <a:effectLst/>
                      </a:endParaRPr>
                    </a:p>
                    <a:p>
                      <a:pPr marL="342900" marR="62230" lvl="0" indent="-342900" eaLnBrk="0" hangingPunct="0">
                        <a:spcAft>
                          <a:spcPts val="0"/>
                        </a:spcAft>
                        <a:buFont typeface="+mj-lt"/>
                        <a:buAutoNum type="arabicPeriod"/>
                        <a:tabLst>
                          <a:tab pos="526415" algn="l"/>
                        </a:tabLst>
                      </a:pPr>
                      <a:r>
                        <a:rPr lang="en-GB" sz="700" dirty="0">
                          <a:effectLst/>
                        </a:rPr>
                        <a:t>they</a:t>
                      </a:r>
                      <a:r>
                        <a:rPr lang="en-GB" sz="700" spc="-65" dirty="0">
                          <a:effectLst/>
                        </a:rPr>
                        <a:t> </a:t>
                      </a:r>
                      <a:r>
                        <a:rPr lang="en-GB" sz="700" dirty="0">
                          <a:effectLst/>
                        </a:rPr>
                        <a:t>identify</a:t>
                      </a:r>
                      <a:r>
                        <a:rPr lang="en-GB" sz="700" spc="-60" dirty="0">
                          <a:effectLst/>
                        </a:rPr>
                        <a:t> </a:t>
                      </a:r>
                      <a:r>
                        <a:rPr lang="en-GB" sz="700" dirty="0">
                          <a:effectLst/>
                        </a:rPr>
                        <a:t>suitable</a:t>
                      </a:r>
                      <a:r>
                        <a:rPr lang="en-GB" sz="700" spc="-65" dirty="0">
                          <a:effectLst/>
                        </a:rPr>
                        <a:t> </a:t>
                      </a:r>
                      <a:r>
                        <a:rPr lang="en-GB" sz="700" dirty="0">
                          <a:effectLst/>
                        </a:rPr>
                        <a:t>further</a:t>
                      </a:r>
                      <a:r>
                        <a:rPr lang="en-GB" sz="700" spc="-60" dirty="0">
                          <a:effectLst/>
                        </a:rPr>
                        <a:t> </a:t>
                      </a:r>
                      <a:r>
                        <a:rPr lang="en-GB" sz="700" dirty="0">
                          <a:effectLst/>
                        </a:rPr>
                        <a:t>methods</a:t>
                      </a:r>
                      <a:r>
                        <a:rPr lang="en-GB" sz="700" spc="-65" dirty="0">
                          <a:effectLst/>
                        </a:rPr>
                        <a:t> </a:t>
                      </a:r>
                      <a:r>
                        <a:rPr lang="en-GB" sz="700" dirty="0">
                          <a:effectLst/>
                        </a:rPr>
                        <a:t>and</a:t>
                      </a:r>
                      <a:r>
                        <a:rPr lang="en-GB" sz="700" spc="-65" dirty="0">
                          <a:effectLst/>
                        </a:rPr>
                        <a:t> </a:t>
                      </a:r>
                      <a:r>
                        <a:rPr lang="en-GB" sz="700" dirty="0">
                          <a:effectLst/>
                        </a:rPr>
                        <a:t>the</a:t>
                      </a:r>
                      <a:r>
                        <a:rPr lang="en-GB" sz="700" spc="-60" dirty="0">
                          <a:effectLst/>
                        </a:rPr>
                        <a:t> </a:t>
                      </a:r>
                      <a:r>
                        <a:rPr lang="en-GB" sz="700" dirty="0">
                          <a:effectLst/>
                        </a:rPr>
                        <a:t>theories</a:t>
                      </a:r>
                      <a:r>
                        <a:rPr lang="en-GB" sz="700" spc="-65" dirty="0">
                          <a:effectLst/>
                        </a:rPr>
                        <a:t> </a:t>
                      </a:r>
                      <a:r>
                        <a:rPr lang="en-GB" sz="700" dirty="0">
                          <a:effectLst/>
                        </a:rPr>
                        <a:t>for</a:t>
                      </a:r>
                      <a:r>
                        <a:rPr lang="en-GB" sz="700" spc="-60" dirty="0">
                          <a:effectLst/>
                        </a:rPr>
                        <a:t> </a:t>
                      </a:r>
                      <a:r>
                        <a:rPr lang="en-GB" sz="700" dirty="0">
                          <a:effectLst/>
                        </a:rPr>
                        <a:t>in-depth</a:t>
                      </a:r>
                      <a:r>
                        <a:rPr lang="en-GB" sz="700" spc="-65" dirty="0">
                          <a:effectLst/>
                        </a:rPr>
                        <a:t> </a:t>
                      </a:r>
                      <a:r>
                        <a:rPr lang="en-GB" sz="700" dirty="0">
                          <a:effectLst/>
                        </a:rPr>
                        <a:t>scientific discussion in the context of the study project</a:t>
                      </a:r>
                      <a:endParaRPr lang="en-DE" sz="900" dirty="0">
                        <a:effectLst/>
                      </a:endParaRPr>
                    </a:p>
                    <a:p>
                      <a:pPr marL="342900" lvl="0" indent="-342900" eaLnBrk="0" hangingPunct="0">
                        <a:lnSpc>
                          <a:spcPts val="1030"/>
                        </a:lnSpc>
                        <a:buFont typeface="+mj-lt"/>
                        <a:buAutoNum type="arabicPeriod"/>
                        <a:tabLst>
                          <a:tab pos="525780" algn="l"/>
                        </a:tabLst>
                      </a:pPr>
                      <a:r>
                        <a:rPr lang="en-GB" sz="700" dirty="0">
                          <a:effectLst/>
                        </a:rPr>
                        <a:t>they</a:t>
                      </a:r>
                      <a:r>
                        <a:rPr lang="en-GB" sz="700" spc="145" dirty="0">
                          <a:effectLst/>
                        </a:rPr>
                        <a:t> </a:t>
                      </a:r>
                      <a:r>
                        <a:rPr lang="en-GB" sz="700" dirty="0">
                          <a:effectLst/>
                        </a:rPr>
                        <a:t>are</a:t>
                      </a:r>
                      <a:r>
                        <a:rPr lang="en-GB" sz="700" spc="145" dirty="0">
                          <a:effectLst/>
                        </a:rPr>
                        <a:t> </a:t>
                      </a:r>
                      <a:r>
                        <a:rPr lang="en-GB" sz="700" dirty="0">
                          <a:effectLst/>
                        </a:rPr>
                        <a:t>able</a:t>
                      </a:r>
                      <a:r>
                        <a:rPr lang="en-GB" sz="700" spc="145" dirty="0">
                          <a:effectLst/>
                        </a:rPr>
                        <a:t> </a:t>
                      </a:r>
                      <a:r>
                        <a:rPr lang="en-GB" sz="700" dirty="0">
                          <a:effectLst/>
                        </a:rPr>
                        <a:t>to</a:t>
                      </a:r>
                      <a:r>
                        <a:rPr lang="en-GB" sz="700" spc="145" dirty="0">
                          <a:effectLst/>
                        </a:rPr>
                        <a:t> </a:t>
                      </a:r>
                      <a:r>
                        <a:rPr lang="en-GB" sz="700" dirty="0">
                          <a:effectLst/>
                        </a:rPr>
                        <a:t>present</a:t>
                      </a:r>
                      <a:r>
                        <a:rPr lang="en-GB" sz="700" spc="145" dirty="0">
                          <a:effectLst/>
                        </a:rPr>
                        <a:t> </a:t>
                      </a:r>
                      <a:r>
                        <a:rPr lang="en-GB" sz="700" dirty="0">
                          <a:effectLst/>
                        </a:rPr>
                        <a:t>the</a:t>
                      </a:r>
                      <a:r>
                        <a:rPr lang="en-GB" sz="700" spc="145" dirty="0">
                          <a:effectLst/>
                        </a:rPr>
                        <a:t> </a:t>
                      </a:r>
                      <a:r>
                        <a:rPr lang="en-GB" sz="700" dirty="0">
                          <a:effectLst/>
                        </a:rPr>
                        <a:t>results</a:t>
                      </a:r>
                      <a:r>
                        <a:rPr lang="en-GB" sz="700" spc="145" dirty="0">
                          <a:effectLst/>
                        </a:rPr>
                        <a:t> </a:t>
                      </a:r>
                      <a:r>
                        <a:rPr lang="en-GB" sz="700" dirty="0">
                          <a:effectLst/>
                        </a:rPr>
                        <a:t>of</a:t>
                      </a:r>
                      <a:r>
                        <a:rPr lang="en-GB" sz="700" spc="145" dirty="0">
                          <a:effectLst/>
                        </a:rPr>
                        <a:t> </a:t>
                      </a:r>
                      <a:r>
                        <a:rPr lang="en-GB" sz="700" dirty="0">
                          <a:effectLst/>
                        </a:rPr>
                        <a:t>their</a:t>
                      </a:r>
                      <a:r>
                        <a:rPr lang="en-GB" sz="700" spc="145" dirty="0">
                          <a:effectLst/>
                        </a:rPr>
                        <a:t> </a:t>
                      </a:r>
                      <a:r>
                        <a:rPr lang="en-GB" sz="700" dirty="0">
                          <a:effectLst/>
                        </a:rPr>
                        <a:t>in-depth</a:t>
                      </a:r>
                      <a:r>
                        <a:rPr lang="en-GB" sz="700" spc="145" dirty="0">
                          <a:effectLst/>
                        </a:rPr>
                        <a:t> </a:t>
                      </a:r>
                      <a:r>
                        <a:rPr lang="en-GB" sz="700" dirty="0">
                          <a:effectLst/>
                        </a:rPr>
                        <a:t>study</a:t>
                      </a:r>
                      <a:r>
                        <a:rPr lang="en-GB" sz="700" spc="145" dirty="0">
                          <a:effectLst/>
                        </a:rPr>
                        <a:t> </a:t>
                      </a:r>
                      <a:r>
                        <a:rPr lang="en-GB" sz="700" dirty="0">
                          <a:effectLst/>
                        </a:rPr>
                        <a:t>of</a:t>
                      </a:r>
                      <a:r>
                        <a:rPr lang="en-GB" sz="700" spc="145" dirty="0">
                          <a:effectLst/>
                        </a:rPr>
                        <a:t> </a:t>
                      </a:r>
                      <a:r>
                        <a:rPr lang="en-GB" sz="700" dirty="0">
                          <a:effectLst/>
                        </a:rPr>
                        <a:t>a</a:t>
                      </a:r>
                      <a:r>
                        <a:rPr lang="en-GB" sz="700" spc="145" dirty="0">
                          <a:effectLst/>
                        </a:rPr>
                        <a:t> </a:t>
                      </a:r>
                      <a:r>
                        <a:rPr lang="en-GB" sz="700" dirty="0">
                          <a:effectLst/>
                        </a:rPr>
                        <a:t>topic</a:t>
                      </a:r>
                      <a:r>
                        <a:rPr lang="en-GB" sz="700" spc="145" dirty="0">
                          <a:effectLst/>
                        </a:rPr>
                        <a:t> </a:t>
                      </a:r>
                      <a:r>
                        <a:rPr lang="en-GB" sz="700" dirty="0">
                          <a:effectLst/>
                        </a:rPr>
                        <a:t>in</a:t>
                      </a:r>
                      <a:endParaRPr lang="en-DE" sz="900" dirty="0">
                        <a:effectLst/>
                      </a:endParaRPr>
                    </a:p>
                    <a:p>
                      <a:pPr marL="526415" eaLnBrk="0" hangingPunct="0">
                        <a:lnSpc>
                          <a:spcPts val="935"/>
                        </a:lnSpc>
                        <a:spcBef>
                          <a:spcPts val="10"/>
                        </a:spcBef>
                        <a:spcAft>
                          <a:spcPts val="0"/>
                        </a:spcAft>
                      </a:pPr>
                      <a:r>
                        <a:rPr lang="en-GB" sz="700" dirty="0">
                          <a:effectLst/>
                        </a:rPr>
                        <a:t>writing in a way that is adequate for science</a:t>
                      </a:r>
                      <a:endParaRPr lang="en-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4190615699"/>
                  </a:ext>
                </a:extLst>
              </a:tr>
              <a:tr h="287372">
                <a:tc>
                  <a:txBody>
                    <a:bodyPr/>
                    <a:lstStyle/>
                    <a:p>
                      <a:pPr marL="69850" eaLnBrk="0" hangingPunct="0">
                        <a:spcBef>
                          <a:spcPts val="835"/>
                        </a:spcBef>
                        <a:spcAft>
                          <a:spcPts val="0"/>
                        </a:spcAft>
                      </a:pPr>
                      <a:r>
                        <a:rPr lang="en-GB" sz="800">
                          <a:effectLst/>
                        </a:rPr>
                        <a:t>Study performance</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80"/>
                        </a:spcBef>
                        <a:spcAft>
                          <a:spcPts val="0"/>
                        </a:spcAft>
                      </a:pPr>
                      <a:r>
                        <a:rPr lang="en-GB" sz="700" dirty="0">
                          <a:effectLst/>
                        </a:rPr>
                        <a:t>presentation,</a:t>
                      </a:r>
                      <a:r>
                        <a:rPr lang="en-GB" sz="700" spc="-55" dirty="0">
                          <a:effectLst/>
                        </a:rPr>
                        <a:t> </a:t>
                      </a:r>
                      <a:r>
                        <a:rPr lang="en-GB" sz="700" dirty="0">
                          <a:effectLst/>
                        </a:rPr>
                        <a:t>essay</a:t>
                      </a:r>
                      <a:endParaRPr lang="en-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510995614"/>
                  </a:ext>
                </a:extLst>
              </a:tr>
            </a:tbl>
          </a:graphicData>
        </a:graphic>
      </p:graphicFrame>
      <p:sp>
        <p:nvSpPr>
          <p:cNvPr id="7" name="Rectangle 2">
            <a:extLst>
              <a:ext uri="{FF2B5EF4-FFF2-40B4-BE49-F238E27FC236}">
                <a16:creationId xmlns:a16="http://schemas.microsoft.com/office/drawing/2014/main" id="{B7E860B6-91BF-5F7A-F458-5793435D66C0}"/>
              </a:ext>
            </a:extLst>
          </p:cNvPr>
          <p:cNvSpPr>
            <a:spLocks noChangeArrowheads="1"/>
          </p:cNvSpPr>
          <p:nvPr/>
        </p:nvSpPr>
        <p:spPr bwMode="auto">
          <a:xfrm>
            <a:off x="241300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Tree>
    <p:extLst>
      <p:ext uri="{BB962C8B-B14F-4D97-AF65-F5344CB8AC3E}">
        <p14:creationId xmlns:p14="http://schemas.microsoft.com/office/powerpoint/2010/main" val="53584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79502" y="2519115"/>
            <a:ext cx="2514556" cy="300082"/>
          </a:xfrm>
          <a:prstGeom prst="rect">
            <a:avLst/>
          </a:prstGeom>
          <a:noFill/>
        </p:spPr>
        <p:txBody>
          <a:bodyPr wrap="square" rtlCol="0">
            <a:spAutoFit/>
          </a:bodyPr>
          <a:lstStyle/>
          <a:p>
            <a:r>
              <a:rPr lang="de-DE" sz="1350" dirty="0"/>
              <a:t>IMPORTMODUL</a:t>
            </a:r>
          </a:p>
        </p:txBody>
      </p:sp>
      <p:sp>
        <p:nvSpPr>
          <p:cNvPr id="6" name="Rectangle 1">
            <a:extLst>
              <a:ext uri="{FF2B5EF4-FFF2-40B4-BE49-F238E27FC236}">
                <a16:creationId xmlns:a16="http://schemas.microsoft.com/office/drawing/2014/main" id="{13F816EF-DB0F-1560-4364-82E1BF04B815}"/>
              </a:ext>
            </a:extLst>
          </p:cNvPr>
          <p:cNvSpPr>
            <a:spLocks noChangeArrowheads="1"/>
          </p:cNvSpPr>
          <p:nvPr/>
        </p:nvSpPr>
        <p:spPr bwMode="auto">
          <a:xfrm>
            <a:off x="2535237" y="1403350"/>
            <a:ext cx="128599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DE"/>
          </a:p>
        </p:txBody>
      </p:sp>
      <p:graphicFrame>
        <p:nvGraphicFramePr>
          <p:cNvPr id="2" name="Table 1">
            <a:extLst>
              <a:ext uri="{FF2B5EF4-FFF2-40B4-BE49-F238E27FC236}">
                <a16:creationId xmlns:a16="http://schemas.microsoft.com/office/drawing/2014/main" id="{6B67AC71-51F4-AFC0-237D-7CF2D1930BD8}"/>
              </a:ext>
            </a:extLst>
          </p:cNvPr>
          <p:cNvGraphicFramePr>
            <a:graphicFrameLocks noGrp="1"/>
          </p:cNvGraphicFramePr>
          <p:nvPr>
            <p:extLst>
              <p:ext uri="{D42A27DB-BD31-4B8C-83A1-F6EECF244321}">
                <p14:modId xmlns:p14="http://schemas.microsoft.com/office/powerpoint/2010/main" val="3364822143"/>
              </p:ext>
            </p:extLst>
          </p:nvPr>
        </p:nvGraphicFramePr>
        <p:xfrm>
          <a:off x="2013949" y="1544363"/>
          <a:ext cx="6204501" cy="4611109"/>
        </p:xfrm>
        <a:graphic>
          <a:graphicData uri="http://schemas.openxmlformats.org/drawingml/2006/table">
            <a:tbl>
              <a:tblPr>
                <a:tableStyleId>{5C22544A-7EE6-4342-B048-85BDC9FD1C3A}</a:tableStyleId>
              </a:tblPr>
              <a:tblGrid>
                <a:gridCol w="1435740">
                  <a:extLst>
                    <a:ext uri="{9D8B030D-6E8A-4147-A177-3AD203B41FA5}">
                      <a16:colId xmlns:a16="http://schemas.microsoft.com/office/drawing/2014/main" val="213522857"/>
                    </a:ext>
                  </a:extLst>
                </a:gridCol>
                <a:gridCol w="1590521">
                  <a:extLst>
                    <a:ext uri="{9D8B030D-6E8A-4147-A177-3AD203B41FA5}">
                      <a16:colId xmlns:a16="http://schemas.microsoft.com/office/drawing/2014/main" val="3963361110"/>
                    </a:ext>
                  </a:extLst>
                </a:gridCol>
                <a:gridCol w="1589120">
                  <a:extLst>
                    <a:ext uri="{9D8B030D-6E8A-4147-A177-3AD203B41FA5}">
                      <a16:colId xmlns:a16="http://schemas.microsoft.com/office/drawing/2014/main" val="4125573778"/>
                    </a:ext>
                  </a:extLst>
                </a:gridCol>
                <a:gridCol w="1589120">
                  <a:extLst>
                    <a:ext uri="{9D8B030D-6E8A-4147-A177-3AD203B41FA5}">
                      <a16:colId xmlns:a16="http://schemas.microsoft.com/office/drawing/2014/main" val="666466390"/>
                    </a:ext>
                  </a:extLst>
                </a:gridCol>
              </a:tblGrid>
              <a:tr h="626109">
                <a:tc>
                  <a:txBody>
                    <a:bodyPr/>
                    <a:lstStyle/>
                    <a:p>
                      <a:pPr eaLnBrk="0" hangingPunct="0">
                        <a:spcBef>
                          <a:spcPts val="45"/>
                        </a:spcBef>
                      </a:pPr>
                      <a:r>
                        <a:rPr lang="en-GB" sz="900">
                          <a:effectLst/>
                        </a:rPr>
                        <a:t> </a:t>
                      </a:r>
                      <a:endParaRPr lang="en-DE" sz="1100">
                        <a:effectLst/>
                      </a:endParaRPr>
                    </a:p>
                    <a:p>
                      <a:pPr marL="69850" eaLnBrk="0" hangingPunct="0"/>
                      <a:r>
                        <a:rPr lang="en-GB" sz="900">
                          <a:effectLst/>
                        </a:rPr>
                        <a:t>module number:</a:t>
                      </a:r>
                      <a:endParaRPr lang="en-DE" sz="1100">
                        <a:effectLst/>
                      </a:endParaRPr>
                    </a:p>
                    <a:p>
                      <a:pPr marL="69850" eaLnBrk="0" hangingPunct="0">
                        <a:spcBef>
                          <a:spcPts val="5"/>
                        </a:spcBef>
                        <a:spcAft>
                          <a:spcPts val="0"/>
                        </a:spcAft>
                      </a:pPr>
                      <a:r>
                        <a:rPr lang="en-GB" sz="900" spc="-10">
                          <a:effectLst/>
                        </a:rPr>
                        <a:t>ETH-MA-05</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lnSpc>
                          <a:spcPts val="1145"/>
                        </a:lnSpc>
                      </a:pPr>
                      <a:r>
                        <a:rPr lang="en-GB" sz="900">
                          <a:effectLst/>
                        </a:rPr>
                        <a:t>Module title:</a:t>
                      </a:r>
                      <a:endParaRPr lang="en-DE" sz="1100">
                        <a:effectLst/>
                      </a:endParaRPr>
                    </a:p>
                    <a:p>
                      <a:pPr marL="69215" eaLnBrk="0" hangingPunct="0"/>
                      <a:r>
                        <a:rPr lang="en-GB" sz="900">
                          <a:effectLst/>
                        </a:rPr>
                        <a:t>Import modules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eaLnBrk="0" hangingPunct="0">
                        <a:spcBef>
                          <a:spcPts val="45"/>
                        </a:spcBef>
                      </a:pPr>
                      <a:r>
                        <a:rPr lang="en-GB" sz="900">
                          <a:effectLst/>
                        </a:rPr>
                        <a:t> </a:t>
                      </a:r>
                      <a:endParaRPr lang="en-DE" sz="1100">
                        <a:effectLst/>
                      </a:endParaRPr>
                    </a:p>
                    <a:p>
                      <a:pPr marL="66675" eaLnBrk="0" hangingPunct="0"/>
                      <a:r>
                        <a:rPr lang="en-GB" sz="900">
                          <a:effectLst/>
                        </a:rPr>
                        <a:t>Type of module:</a:t>
                      </a:r>
                      <a:endParaRPr lang="en-DE" sz="1100">
                        <a:effectLst/>
                      </a:endParaRPr>
                    </a:p>
                    <a:p>
                      <a:pPr marL="66675" eaLnBrk="0" hangingPunct="0">
                        <a:spcBef>
                          <a:spcPts val="5"/>
                        </a:spcBef>
                        <a:spcAft>
                          <a:spcPts val="0"/>
                        </a:spcAft>
                      </a:pPr>
                      <a:r>
                        <a:rPr lang="en-GB" sz="900" spc="-10">
                          <a:effectLst/>
                        </a:rPr>
                        <a:t>Obligatory</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51416609"/>
                  </a:ext>
                </a:extLst>
              </a:tr>
              <a:tr h="308032">
                <a:tc>
                  <a:txBody>
                    <a:bodyPr/>
                    <a:lstStyle/>
                    <a:p>
                      <a:pPr marL="69850" eaLnBrk="0" hangingPunct="0">
                        <a:lnSpc>
                          <a:spcPts val="1145"/>
                        </a:lnSpc>
                      </a:pPr>
                      <a:r>
                        <a:rPr lang="en-GB" sz="900" spc="-20">
                          <a:effectLst/>
                        </a:rPr>
                        <a:t>CP*</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15"/>
                        </a:spcBef>
                        <a:spcAft>
                          <a:spcPts val="0"/>
                        </a:spcAft>
                      </a:pPr>
                      <a:r>
                        <a:rPr lang="en-GB" sz="800">
                          <a:effectLst/>
                        </a:rPr>
                        <a:t>6</a:t>
                      </a:r>
                      <a:r>
                        <a:rPr lang="en-GB" sz="800" spc="-50">
                          <a:effectLst/>
                        </a:rPr>
                        <a:t> </a:t>
                      </a:r>
                      <a:r>
                        <a:rPr lang="en-GB" sz="800">
                          <a:effectLst/>
                        </a:rPr>
                        <a:t>CP</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457990381"/>
                  </a:ext>
                </a:extLst>
              </a:tr>
              <a:tr h="616734">
                <a:tc>
                  <a:txBody>
                    <a:bodyPr/>
                    <a:lstStyle/>
                    <a:p>
                      <a:pPr marL="69850" eaLnBrk="0" hangingPunct="0">
                        <a:lnSpc>
                          <a:spcPts val="1145"/>
                        </a:lnSpc>
                      </a:pPr>
                      <a:r>
                        <a:rPr lang="en-GB" sz="900" spc="-10">
                          <a:effectLst/>
                        </a:rPr>
                        <a:t>Workload*</a:t>
                      </a:r>
                      <a:endParaRPr lang="en-DE" sz="1100">
                        <a:effectLst/>
                      </a:endParaRPr>
                    </a:p>
                    <a:p>
                      <a:pPr marL="342900" lvl="0" indent="-342900" eaLnBrk="0" hangingPunct="0">
                        <a:buSzPts val="1000"/>
                        <a:buFont typeface="Symbol" pitchFamily="2" charset="2"/>
                        <a:buChar char="-"/>
                        <a:tabLst>
                          <a:tab pos="146685" algn="l"/>
                        </a:tabLst>
                      </a:pPr>
                      <a:r>
                        <a:rPr lang="en-GB" sz="900" spc="0">
                          <a:effectLst/>
                        </a:rPr>
                        <a:t>contact time</a:t>
                      </a:r>
                      <a:endParaRPr lang="en-DE" sz="11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900" spc="-10">
                          <a:effectLst/>
                        </a:rPr>
                        <a:t>self-study</a:t>
                      </a:r>
                      <a:endParaRPr lang="en-DE" sz="11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1000">
                          <a:effectLst/>
                        </a:rPr>
                        <a:t> </a:t>
                      </a:r>
                      <a:endParaRPr lang="en-DE" sz="1100">
                        <a:effectLst/>
                      </a:endParaRPr>
                    </a:p>
                    <a:p>
                      <a:pPr marL="69215" marR="710565" eaLnBrk="0" hangingPunct="0">
                        <a:spcAft>
                          <a:spcPts val="0"/>
                        </a:spcAft>
                      </a:pPr>
                      <a:r>
                        <a:rPr lang="en-GB" sz="800" spc="-10">
                          <a:effectLst/>
                        </a:rPr>
                        <a:t>workload: </a:t>
                      </a:r>
                      <a:r>
                        <a:rPr lang="en-GB" sz="800">
                          <a:effectLst/>
                        </a:rPr>
                        <a:t>180 h</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1000">
                          <a:effectLst/>
                        </a:rPr>
                        <a:t> </a:t>
                      </a:r>
                      <a:endParaRPr lang="en-DE" sz="1100">
                        <a:effectLst/>
                      </a:endParaRPr>
                    </a:p>
                    <a:p>
                      <a:pPr marL="66040" eaLnBrk="0" hangingPunct="0">
                        <a:lnSpc>
                          <a:spcPts val="1035"/>
                        </a:lnSpc>
                      </a:pPr>
                      <a:r>
                        <a:rPr lang="en-GB" sz="800">
                          <a:effectLst/>
                        </a:rPr>
                        <a:t>contact time:</a:t>
                      </a:r>
                      <a:endParaRPr lang="en-DE" sz="1100">
                        <a:effectLst/>
                      </a:endParaRPr>
                    </a:p>
                    <a:p>
                      <a:pPr marL="66040" eaLnBrk="0" hangingPunct="0">
                        <a:lnSpc>
                          <a:spcPts val="1035"/>
                        </a:lnSpc>
                      </a:pPr>
                      <a:r>
                        <a:rPr lang="en-GB" sz="800">
                          <a:effectLst/>
                        </a:rPr>
                        <a:t>30-60 h/ 2-4 SWS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1000">
                          <a:effectLst/>
                        </a:rPr>
                        <a:t> </a:t>
                      </a:r>
                      <a:endParaRPr lang="en-DE" sz="1100">
                        <a:effectLst/>
                      </a:endParaRPr>
                    </a:p>
                    <a:p>
                      <a:pPr marL="66675" marR="818515" eaLnBrk="0" hangingPunct="0">
                        <a:spcAft>
                          <a:spcPts val="0"/>
                        </a:spcAft>
                      </a:pPr>
                      <a:r>
                        <a:rPr lang="en-GB" sz="800" spc="-10">
                          <a:effectLst/>
                        </a:rPr>
                        <a:t>self-study: </a:t>
                      </a:r>
                      <a:r>
                        <a:rPr lang="en-GB" sz="800">
                          <a:effectLst/>
                        </a:rPr>
                        <a:t>150-120</a:t>
                      </a:r>
                      <a:r>
                        <a:rPr lang="en-GB" sz="800" spc="70">
                          <a:effectLst/>
                        </a:rPr>
                        <a:t> </a:t>
                      </a:r>
                      <a:r>
                        <a:rPr lang="en-GB" sz="800">
                          <a:effectLst/>
                        </a:rPr>
                        <a:t>h</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34832737"/>
                  </a:ext>
                </a:extLst>
              </a:tr>
              <a:tr h="359594">
                <a:tc>
                  <a:txBody>
                    <a:bodyPr/>
                    <a:lstStyle/>
                    <a:p>
                      <a:pPr marL="69850" eaLnBrk="0" hangingPunct="0">
                        <a:spcBef>
                          <a:spcPts val="190"/>
                        </a:spcBef>
                        <a:spcAft>
                          <a:spcPts val="0"/>
                        </a:spcAft>
                      </a:pPr>
                      <a:r>
                        <a:rPr lang="en-GB" sz="900">
                          <a:effectLst/>
                        </a:rPr>
                        <a:t>Module duration*</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10"/>
                        </a:spcBef>
                        <a:spcAft>
                          <a:spcPts val="0"/>
                        </a:spcAft>
                      </a:pPr>
                      <a:r>
                        <a:rPr lang="en-GB" sz="800">
                          <a:effectLst/>
                        </a:rPr>
                        <a:t>1-2</a:t>
                      </a:r>
                      <a:r>
                        <a:rPr lang="en-GB" sz="800" spc="-65">
                          <a:effectLst/>
                        </a:rPr>
                        <a:t> </a:t>
                      </a:r>
                      <a:r>
                        <a:rPr lang="en-GB" sz="800">
                          <a:effectLst/>
                        </a:rPr>
                        <a:t>semesters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83979647"/>
                  </a:ext>
                </a:extLst>
              </a:tr>
              <a:tr h="462048">
                <a:tc>
                  <a:txBody>
                    <a:bodyPr/>
                    <a:lstStyle/>
                    <a:p>
                      <a:pPr marL="69850" marR="487045" eaLnBrk="0" hangingPunct="0">
                        <a:spcAft>
                          <a:spcPts val="0"/>
                        </a:spcAft>
                      </a:pPr>
                      <a:r>
                        <a:rPr lang="en-GB" sz="900" spc="-10">
                          <a:effectLst/>
                        </a:rPr>
                        <a:t>Frequency </a:t>
                      </a:r>
                      <a:r>
                        <a:rPr lang="en-GB" sz="900">
                          <a:effectLst/>
                        </a:rPr>
                        <a:t>of</a:t>
                      </a:r>
                      <a:r>
                        <a:rPr lang="en-GB" sz="900" spc="-70">
                          <a:effectLst/>
                        </a:rPr>
                        <a:t> </a:t>
                      </a:r>
                      <a:r>
                        <a:rPr lang="en-GB" sz="900">
                          <a:effectLst/>
                        </a:rPr>
                        <a:t>the</a:t>
                      </a:r>
                      <a:r>
                        <a:rPr lang="en-GB" sz="900" spc="-70">
                          <a:effectLst/>
                        </a:rPr>
                        <a:t> </a:t>
                      </a:r>
                      <a:r>
                        <a:rPr lang="en-GB" sz="900">
                          <a:effectLst/>
                        </a:rPr>
                        <a:t>offer*</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0"/>
                        </a:spcBef>
                      </a:pPr>
                      <a:r>
                        <a:rPr lang="en-GB" sz="900">
                          <a:effectLst/>
                        </a:rPr>
                        <a:t> </a:t>
                      </a:r>
                      <a:endParaRPr lang="en-DE" sz="1100">
                        <a:effectLst/>
                      </a:endParaRPr>
                    </a:p>
                    <a:p>
                      <a:pPr marL="69215" eaLnBrk="0" hangingPunct="0">
                        <a:spcBef>
                          <a:spcPts val="5"/>
                        </a:spcBef>
                        <a:spcAft>
                          <a:spcPts val="0"/>
                        </a:spcAft>
                      </a:pPr>
                      <a:r>
                        <a:rPr lang="en-GB" sz="800">
                          <a:effectLst/>
                        </a:rPr>
                        <a:t>Each</a:t>
                      </a:r>
                      <a:r>
                        <a:rPr lang="en-GB" sz="800" spc="-65">
                          <a:effectLst/>
                        </a:rPr>
                        <a:t> </a:t>
                      </a:r>
                      <a:r>
                        <a:rPr lang="en-GB" sz="800">
                          <a:effectLst/>
                        </a:rPr>
                        <a:t>semester</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596141569"/>
                  </a:ext>
                </a:extLst>
              </a:tr>
              <a:tr h="462048">
                <a:tc>
                  <a:txBody>
                    <a:bodyPr/>
                    <a:lstStyle/>
                    <a:p>
                      <a:pPr marL="69850" marR="466725" eaLnBrk="0" hangingPunct="0">
                        <a:spcAft>
                          <a:spcPts val="0"/>
                        </a:spcAft>
                      </a:pPr>
                      <a:r>
                        <a:rPr lang="en-GB" sz="900">
                          <a:effectLst/>
                        </a:rPr>
                        <a:t>Language</a:t>
                      </a:r>
                      <a:r>
                        <a:rPr lang="en-GB" sz="900" spc="-70">
                          <a:effectLst/>
                        </a:rPr>
                        <a:t> </a:t>
                      </a:r>
                      <a:r>
                        <a:rPr lang="en-GB" sz="900">
                          <a:effectLst/>
                        </a:rPr>
                        <a:t>of </a:t>
                      </a:r>
                      <a:r>
                        <a:rPr lang="en-GB" sz="900" spc="-10">
                          <a:effectLst/>
                        </a:rPr>
                        <a:t>instruction</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65"/>
                        </a:spcBef>
                        <a:spcAft>
                          <a:spcPts val="0"/>
                        </a:spcAft>
                      </a:pPr>
                      <a:r>
                        <a:rPr lang="en-GB" sz="800">
                          <a:effectLst/>
                        </a:rPr>
                        <a:t>German</a:t>
                      </a:r>
                      <a:r>
                        <a:rPr lang="en-GB" sz="800" spc="-10">
                          <a:effectLst/>
                        </a:rPr>
                        <a:t> </a:t>
                      </a:r>
                      <a:r>
                        <a:rPr lang="en-GB" sz="800">
                          <a:effectLst/>
                        </a:rPr>
                        <a:t>or</a:t>
                      </a:r>
                      <a:r>
                        <a:rPr lang="en-GB" sz="800" spc="-10">
                          <a:effectLst/>
                        </a:rPr>
                        <a:t> </a:t>
                      </a:r>
                      <a:r>
                        <a:rPr lang="en-GB" sz="800">
                          <a:effectLst/>
                        </a:rPr>
                        <a:t>English</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732932828"/>
                  </a:ext>
                </a:extLst>
              </a:tr>
              <a:tr h="462048">
                <a:tc>
                  <a:txBody>
                    <a:bodyPr/>
                    <a:lstStyle/>
                    <a:p>
                      <a:pPr marL="69850" eaLnBrk="0" hangingPunct="0"/>
                      <a:r>
                        <a:rPr lang="en-GB" sz="900" spc="-10">
                          <a:effectLst/>
                        </a:rPr>
                        <a:t>Teaching/learning forms*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160"/>
                        </a:spcBef>
                        <a:spcAft>
                          <a:spcPts val="0"/>
                        </a:spcAft>
                      </a:pPr>
                      <a:r>
                        <a:rPr lang="en-GB" sz="800">
                          <a:effectLst/>
                        </a:rPr>
                        <a:t>Seminars</a:t>
                      </a:r>
                      <a:r>
                        <a:rPr lang="en-GB" sz="800" spc="-45">
                          <a:effectLst/>
                        </a:rPr>
                        <a:t> </a:t>
                      </a:r>
                      <a:r>
                        <a:rPr lang="en-GB" sz="800">
                          <a:effectLst/>
                        </a:rPr>
                        <a:t>from</a:t>
                      </a:r>
                      <a:r>
                        <a:rPr lang="en-GB" sz="800" spc="-45">
                          <a:effectLst/>
                        </a:rPr>
                        <a:t> </a:t>
                      </a:r>
                      <a:r>
                        <a:rPr lang="en-GB" sz="800">
                          <a:effectLst/>
                        </a:rPr>
                        <a:t>the</a:t>
                      </a:r>
                      <a:r>
                        <a:rPr lang="en-GB" sz="800" spc="-45">
                          <a:effectLst/>
                        </a:rPr>
                        <a:t> </a:t>
                      </a:r>
                      <a:r>
                        <a:rPr lang="en-GB" sz="800">
                          <a:effectLst/>
                        </a:rPr>
                        <a:t>field</a:t>
                      </a:r>
                      <a:r>
                        <a:rPr lang="en-GB" sz="800" spc="-45">
                          <a:effectLst/>
                        </a:rPr>
                        <a:t> </a:t>
                      </a:r>
                      <a:r>
                        <a:rPr lang="en-GB" sz="800">
                          <a:effectLst/>
                        </a:rPr>
                        <a:t>of</a:t>
                      </a:r>
                      <a:r>
                        <a:rPr lang="en-GB" sz="800" spc="-40">
                          <a:effectLst/>
                        </a:rPr>
                        <a:t> </a:t>
                      </a:r>
                      <a:r>
                        <a:rPr lang="en-GB" sz="800">
                          <a:effectLst/>
                        </a:rPr>
                        <a:t>Social</a:t>
                      </a:r>
                      <a:r>
                        <a:rPr lang="en-GB" sz="800" spc="-40">
                          <a:effectLst/>
                        </a:rPr>
                        <a:t> </a:t>
                      </a:r>
                      <a:r>
                        <a:rPr lang="en-GB" sz="800">
                          <a:effectLst/>
                        </a:rPr>
                        <a:t>and</a:t>
                      </a:r>
                      <a:r>
                        <a:rPr lang="en-GB" sz="800" spc="-45">
                          <a:effectLst/>
                        </a:rPr>
                        <a:t> </a:t>
                      </a:r>
                      <a:r>
                        <a:rPr lang="en-GB" sz="800">
                          <a:effectLst/>
                        </a:rPr>
                        <a:t>Cultural</a:t>
                      </a:r>
                      <a:r>
                        <a:rPr lang="en-GB" sz="800" spc="-40">
                          <a:effectLst/>
                        </a:rPr>
                        <a:t> </a:t>
                      </a:r>
                      <a:r>
                        <a:rPr lang="en-GB" sz="800">
                          <a:effectLst/>
                        </a:rPr>
                        <a:t>Anthropology</a:t>
                      </a:r>
                      <a:r>
                        <a:rPr lang="en-GB" sz="800" spc="-50">
                          <a:effectLst/>
                        </a:rPr>
                        <a:t> </a:t>
                      </a:r>
                      <a:r>
                        <a:rPr lang="en-GB" sz="800">
                          <a:effectLst/>
                        </a:rPr>
                        <a:t>or</a:t>
                      </a:r>
                      <a:r>
                        <a:rPr lang="en-GB" sz="800" spc="-40">
                          <a:effectLst/>
                        </a:rPr>
                        <a:t> </a:t>
                      </a:r>
                      <a:r>
                        <a:rPr lang="en-GB" sz="800">
                          <a:effectLst/>
                        </a:rPr>
                        <a:t>other</a:t>
                      </a:r>
                      <a:r>
                        <a:rPr lang="en-GB" sz="800" spc="-40">
                          <a:effectLst/>
                        </a:rPr>
                        <a:t> </a:t>
                      </a:r>
                      <a:r>
                        <a:rPr lang="en-GB" sz="800">
                          <a:effectLst/>
                        </a:rPr>
                        <a:t>subjects to deepen specific contents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050262370"/>
                  </a:ext>
                </a:extLst>
              </a:tr>
              <a:tr h="699770">
                <a:tc>
                  <a:txBody>
                    <a:bodyPr/>
                    <a:lstStyle/>
                    <a:p>
                      <a:pPr eaLnBrk="0" hangingPunct="0">
                        <a:spcBef>
                          <a:spcPts val="20"/>
                        </a:spcBef>
                      </a:pPr>
                      <a:r>
                        <a:rPr lang="en-GB" sz="1100">
                          <a:effectLst/>
                        </a:rPr>
                        <a:t> </a:t>
                      </a:r>
                      <a:endParaRPr lang="en-DE" sz="1100">
                        <a:effectLst/>
                      </a:endParaRPr>
                    </a:p>
                    <a:p>
                      <a:pPr marL="69850" eaLnBrk="0" hangingPunct="0"/>
                      <a:r>
                        <a:rPr lang="en-GB" sz="900">
                          <a:effectLst/>
                        </a:rPr>
                        <a:t>Module content*</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marR="62230" algn="just" eaLnBrk="0" hangingPunct="0">
                        <a:spcAft>
                          <a:spcPts val="0"/>
                        </a:spcAft>
                      </a:pPr>
                      <a:r>
                        <a:rPr lang="en-GB" sz="800">
                          <a:effectLst/>
                        </a:rPr>
                        <a:t>From the range of other subjects (e.g. EKW, AOI subjects, sociology, literary studies,</a:t>
                      </a:r>
                      <a:r>
                        <a:rPr lang="en-GB" sz="800" spc="-25">
                          <a:effectLst/>
                        </a:rPr>
                        <a:t> </a:t>
                      </a:r>
                      <a:r>
                        <a:rPr lang="en-GB" sz="800">
                          <a:effectLst/>
                        </a:rPr>
                        <a:t>media</a:t>
                      </a:r>
                      <a:r>
                        <a:rPr lang="en-GB" sz="800" spc="-25">
                          <a:effectLst/>
                        </a:rPr>
                        <a:t> </a:t>
                      </a:r>
                      <a:r>
                        <a:rPr lang="en-GB" sz="800">
                          <a:effectLst/>
                        </a:rPr>
                        <a:t>studies,</a:t>
                      </a:r>
                      <a:r>
                        <a:rPr lang="en-GB" sz="800" spc="-25">
                          <a:effectLst/>
                        </a:rPr>
                        <a:t> </a:t>
                      </a:r>
                      <a:r>
                        <a:rPr lang="en-GB" sz="800">
                          <a:effectLst/>
                        </a:rPr>
                        <a:t>empirical</a:t>
                      </a:r>
                      <a:r>
                        <a:rPr lang="en-GB" sz="800" spc="-20">
                          <a:effectLst/>
                        </a:rPr>
                        <a:t> </a:t>
                      </a:r>
                      <a:r>
                        <a:rPr lang="en-GB" sz="800">
                          <a:effectLst/>
                        </a:rPr>
                        <a:t>cultural</a:t>
                      </a:r>
                      <a:r>
                        <a:rPr lang="en-GB" sz="800" spc="-20">
                          <a:effectLst/>
                        </a:rPr>
                        <a:t> </a:t>
                      </a:r>
                      <a:r>
                        <a:rPr lang="en-GB" sz="800">
                          <a:effectLst/>
                        </a:rPr>
                        <a:t>studies,</a:t>
                      </a:r>
                      <a:r>
                        <a:rPr lang="en-GB" sz="800" spc="-25">
                          <a:effectLst/>
                        </a:rPr>
                        <a:t> </a:t>
                      </a:r>
                      <a:r>
                        <a:rPr lang="en-GB" sz="800">
                          <a:effectLst/>
                        </a:rPr>
                        <a:t>linguistics/philologies)</a:t>
                      </a:r>
                      <a:r>
                        <a:rPr lang="en-GB" sz="800" spc="-25">
                          <a:effectLst/>
                        </a:rPr>
                        <a:t> </a:t>
                      </a:r>
                      <a:r>
                        <a:rPr lang="en-GB" sz="800">
                          <a:effectLst/>
                        </a:rPr>
                        <a:t>and</a:t>
                      </a:r>
                      <a:r>
                        <a:rPr lang="en-GB" sz="800" spc="-20">
                          <a:effectLst/>
                        </a:rPr>
                        <a:t> </a:t>
                      </a:r>
                      <a:r>
                        <a:rPr lang="en-GB" sz="800">
                          <a:effectLst/>
                        </a:rPr>
                        <a:t>Social and Cultural Anthropology (including e-learning courses), seminars, exercises, language courses, excursions or lectures can be attended.</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83941890"/>
                  </a:ext>
                </a:extLst>
              </a:tr>
              <a:tr h="614726">
                <a:tc>
                  <a:txBody>
                    <a:bodyPr/>
                    <a:lstStyle/>
                    <a:p>
                      <a:pPr marL="69850" marR="111760" eaLnBrk="0" hangingPunct="0">
                        <a:spcAft>
                          <a:spcPts val="0"/>
                        </a:spcAft>
                      </a:pPr>
                      <a:r>
                        <a:rPr lang="en-GB" sz="900" spc="-10">
                          <a:effectLst/>
                        </a:rPr>
                        <a:t>Qualification goals*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marR="7620" eaLnBrk="0" hangingPunct="0">
                        <a:lnSpc>
                          <a:spcPct val="105000"/>
                        </a:lnSpc>
                        <a:spcBef>
                          <a:spcPts val="665"/>
                        </a:spcBef>
                        <a:spcAft>
                          <a:spcPts val="0"/>
                        </a:spcAft>
                      </a:pPr>
                      <a:r>
                        <a:rPr lang="en-GB" sz="800" spc="-10" dirty="0">
                          <a:effectLst/>
                        </a:rPr>
                        <a:t>By</a:t>
                      </a:r>
                      <a:r>
                        <a:rPr lang="en-GB" sz="800" spc="-35" dirty="0">
                          <a:effectLst/>
                        </a:rPr>
                        <a:t> </a:t>
                      </a:r>
                      <a:r>
                        <a:rPr lang="en-GB" sz="800" spc="-10" dirty="0">
                          <a:effectLst/>
                        </a:rPr>
                        <a:t>choosing</a:t>
                      </a:r>
                      <a:r>
                        <a:rPr lang="en-GB" sz="800" spc="-35" dirty="0">
                          <a:effectLst/>
                        </a:rPr>
                        <a:t> </a:t>
                      </a:r>
                      <a:r>
                        <a:rPr lang="en-GB" sz="800" spc="-10" dirty="0">
                          <a:effectLst/>
                        </a:rPr>
                        <a:t>the</a:t>
                      </a:r>
                      <a:r>
                        <a:rPr lang="en-GB" sz="800" spc="-35" dirty="0">
                          <a:effectLst/>
                        </a:rPr>
                        <a:t> </a:t>
                      </a:r>
                      <a:r>
                        <a:rPr lang="en-GB" sz="800" spc="-10" dirty="0">
                          <a:effectLst/>
                        </a:rPr>
                        <a:t>import</a:t>
                      </a:r>
                      <a:r>
                        <a:rPr lang="en-GB" sz="800" spc="-35" dirty="0">
                          <a:effectLst/>
                        </a:rPr>
                        <a:t> </a:t>
                      </a:r>
                      <a:r>
                        <a:rPr lang="en-GB" sz="800" spc="-10" dirty="0">
                          <a:effectLst/>
                        </a:rPr>
                        <a:t>module,</a:t>
                      </a:r>
                      <a:r>
                        <a:rPr lang="en-GB" sz="800" spc="-35" dirty="0">
                          <a:effectLst/>
                        </a:rPr>
                        <a:t> </a:t>
                      </a:r>
                      <a:r>
                        <a:rPr lang="en-GB" sz="800" spc="-10" dirty="0">
                          <a:effectLst/>
                        </a:rPr>
                        <a:t>students</a:t>
                      </a:r>
                      <a:r>
                        <a:rPr lang="en-GB" sz="800" spc="-35" dirty="0">
                          <a:effectLst/>
                        </a:rPr>
                        <a:t> </a:t>
                      </a:r>
                      <a:r>
                        <a:rPr lang="en-GB" sz="800" spc="-10" dirty="0">
                          <a:effectLst/>
                        </a:rPr>
                        <a:t>can</a:t>
                      </a:r>
                      <a:r>
                        <a:rPr lang="en-GB" sz="800" spc="-35" dirty="0">
                          <a:effectLst/>
                        </a:rPr>
                        <a:t> </a:t>
                      </a:r>
                      <a:r>
                        <a:rPr lang="en-GB" sz="800" spc="-10" dirty="0">
                          <a:effectLst/>
                        </a:rPr>
                        <a:t>set</a:t>
                      </a:r>
                      <a:r>
                        <a:rPr lang="en-GB" sz="800" spc="-35" dirty="0">
                          <a:effectLst/>
                        </a:rPr>
                        <a:t> </a:t>
                      </a:r>
                      <a:r>
                        <a:rPr lang="en-GB" sz="800" spc="-10" dirty="0">
                          <a:effectLst/>
                        </a:rPr>
                        <a:t>their</a:t>
                      </a:r>
                      <a:r>
                        <a:rPr lang="en-GB" sz="800" spc="-35" dirty="0">
                          <a:effectLst/>
                        </a:rPr>
                        <a:t> </a:t>
                      </a:r>
                      <a:r>
                        <a:rPr lang="en-GB" sz="800" spc="-10" dirty="0">
                          <a:effectLst/>
                        </a:rPr>
                        <a:t>own</a:t>
                      </a:r>
                      <a:r>
                        <a:rPr lang="en-GB" sz="800" spc="-35" dirty="0">
                          <a:effectLst/>
                        </a:rPr>
                        <a:t> </a:t>
                      </a:r>
                      <a:r>
                        <a:rPr lang="en-GB" sz="800" spc="-10" dirty="0">
                          <a:effectLst/>
                        </a:rPr>
                        <a:t>priorities</a:t>
                      </a:r>
                      <a:r>
                        <a:rPr lang="en-GB" sz="800" spc="-35" dirty="0">
                          <a:effectLst/>
                        </a:rPr>
                        <a:t> </a:t>
                      </a:r>
                      <a:r>
                        <a:rPr lang="en-GB" sz="800" spc="-10" dirty="0">
                          <a:effectLst/>
                        </a:rPr>
                        <a:t>for</a:t>
                      </a:r>
                      <a:r>
                        <a:rPr lang="en-GB" sz="800" spc="-35" dirty="0">
                          <a:effectLst/>
                        </a:rPr>
                        <a:t> </a:t>
                      </a:r>
                      <a:r>
                        <a:rPr lang="en-GB" sz="800" spc="-10" dirty="0">
                          <a:effectLst/>
                        </a:rPr>
                        <a:t>their</a:t>
                      </a:r>
                      <a:r>
                        <a:rPr lang="en-GB" sz="800" spc="-35" dirty="0">
                          <a:effectLst/>
                        </a:rPr>
                        <a:t> </a:t>
                      </a:r>
                      <a:r>
                        <a:rPr lang="en-GB" sz="800" spc="-10" dirty="0">
                          <a:effectLst/>
                        </a:rPr>
                        <a:t>study </a:t>
                      </a:r>
                      <a:r>
                        <a:rPr lang="en-GB" sz="800" dirty="0">
                          <a:effectLst/>
                        </a:rPr>
                        <a:t>project and acquire the necessary language, methodological, content-related, practical and/or theoretical knowledge.</a:t>
                      </a:r>
                      <a:endParaRPr lang="en-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529847477"/>
                  </a:ext>
                </a:extLst>
              </a:tr>
            </a:tbl>
          </a:graphicData>
        </a:graphic>
      </p:graphicFrame>
      <p:sp>
        <p:nvSpPr>
          <p:cNvPr id="4" name="Rectangle 1">
            <a:extLst>
              <a:ext uri="{FF2B5EF4-FFF2-40B4-BE49-F238E27FC236}">
                <a16:creationId xmlns:a16="http://schemas.microsoft.com/office/drawing/2014/main" id="{5E624831-2A88-C77D-445F-8CFC58DC0CEB}"/>
              </a:ext>
            </a:extLst>
          </p:cNvPr>
          <p:cNvSpPr>
            <a:spLocks noChangeArrowheads="1"/>
          </p:cNvSpPr>
          <p:nvPr/>
        </p:nvSpPr>
        <p:spPr bwMode="auto">
          <a:xfrm>
            <a:off x="2014538" y="1544638"/>
            <a:ext cx="110892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DE"/>
          </a:p>
        </p:txBody>
      </p:sp>
    </p:spTree>
    <p:extLst>
      <p:ext uri="{BB962C8B-B14F-4D97-AF65-F5344CB8AC3E}">
        <p14:creationId xmlns:p14="http://schemas.microsoft.com/office/powerpoint/2010/main" val="4080312198"/>
      </p:ext>
    </p:extLst>
  </p:cSld>
  <p:clrMapOvr>
    <a:masterClrMapping/>
  </p:clrMapOvr>
  <mc:AlternateContent xmlns:mc="http://schemas.openxmlformats.org/markup-compatibility/2006" xmlns:p14="http://schemas.microsoft.com/office/powerpoint/2010/main">
    <mc:Choice Requires="p14">
      <p:transition spd="slow" p14:dur="2000" advTm="45740"/>
    </mc:Choice>
    <mc:Fallback xmlns="">
      <p:transition spd="slow" advTm="457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719280" y="925552"/>
            <a:ext cx="7699680" cy="5366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s-ES" sz="2000" b="1" strike="noStrike" spc="-1" dirty="0" err="1">
                <a:solidFill>
                  <a:srgbClr val="2D2015"/>
                </a:solidFill>
                <a:uFill>
                  <a:solidFill>
                    <a:srgbClr val="FFFFFF"/>
                  </a:solidFill>
                </a:uFill>
                <a:latin typeface="Arial"/>
                <a:ea typeface="ＭＳ Ｐゴシック"/>
              </a:rPr>
              <a:t>Study</a:t>
            </a:r>
            <a:r>
              <a:rPr lang="es-ES" sz="2000" b="1" strike="noStrike" spc="-1" dirty="0">
                <a:solidFill>
                  <a:srgbClr val="2D2015"/>
                </a:solidFill>
                <a:uFill>
                  <a:solidFill>
                    <a:srgbClr val="FFFFFF"/>
                  </a:solidFill>
                </a:uFill>
                <a:latin typeface="Arial"/>
                <a:ea typeface="ＭＳ Ｐゴシック"/>
              </a:rPr>
              <a:t> Project in the 3rd </a:t>
            </a:r>
            <a:r>
              <a:rPr lang="es-ES" sz="2000" b="1" strike="noStrike" spc="-1" dirty="0" err="1">
                <a:solidFill>
                  <a:srgbClr val="2D2015"/>
                </a:solidFill>
                <a:uFill>
                  <a:solidFill>
                    <a:srgbClr val="FFFFFF"/>
                  </a:solidFill>
                </a:uFill>
                <a:latin typeface="Arial"/>
                <a:ea typeface="ＭＳ Ｐゴシック"/>
              </a:rPr>
              <a:t>semester</a:t>
            </a:r>
            <a:endParaRPr lang="es-ES" sz="1800" b="0" strike="noStrike" spc="-1" dirty="0">
              <a:solidFill>
                <a:srgbClr val="000000"/>
              </a:solidFill>
              <a:uFill>
                <a:solidFill>
                  <a:srgbClr val="FFFFFF"/>
                </a:solidFill>
              </a:uFill>
              <a:latin typeface="Arial"/>
            </a:endParaRPr>
          </a:p>
        </p:txBody>
      </p:sp>
      <p:sp>
        <p:nvSpPr>
          <p:cNvPr id="225" name="CustomShape 3"/>
          <p:cNvSpPr/>
          <p:nvPr/>
        </p:nvSpPr>
        <p:spPr>
          <a:xfrm>
            <a:off x="719280" y="6519960"/>
            <a:ext cx="7704360" cy="150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fld id="{48B98543-58FD-4C3D-B3B8-F4695B68F7BD}" type="slidenum">
              <a:rPr lang="es-ES" sz="1000" b="0" strike="noStrike" spc="-1">
                <a:solidFill>
                  <a:srgbClr val="333333"/>
                </a:solidFill>
                <a:uFill>
                  <a:solidFill>
                    <a:srgbClr val="FFFFFF"/>
                  </a:solidFill>
                </a:uFill>
                <a:latin typeface="Arial"/>
                <a:ea typeface="ＭＳ Ｐゴシック"/>
              </a:rPr>
              <a:t>12</a:t>
            </a:fld>
            <a:r>
              <a:rPr lang="es-ES" sz="1000" b="0" strike="noStrike" spc="-1">
                <a:solidFill>
                  <a:srgbClr val="333333"/>
                </a:solidFill>
                <a:uFill>
                  <a:solidFill>
                    <a:srgbClr val="FFFFFF"/>
                  </a:solidFill>
                </a:uFill>
                <a:latin typeface="Arial"/>
                <a:ea typeface="ＭＳ Ｐゴシック"/>
              </a:rPr>
              <a:t> | 						 © 2019 University of Tuebingenn</a:t>
            </a:r>
            <a:endParaRPr lang="es-ES" sz="1800" b="0" strike="noStrike" spc="-1">
              <a:solidFill>
                <a:srgbClr val="000000"/>
              </a:solidFill>
              <a:uFill>
                <a:solidFill>
                  <a:srgbClr val="FFFFFF"/>
                </a:solidFill>
              </a:uFill>
              <a:latin typeface="Arial"/>
            </a:endParaRPr>
          </a:p>
        </p:txBody>
      </p:sp>
      <p:sp>
        <p:nvSpPr>
          <p:cNvPr id="4" name="Textfeld 3"/>
          <p:cNvSpPr txBox="1"/>
          <p:nvPr/>
        </p:nvSpPr>
        <p:spPr>
          <a:xfrm>
            <a:off x="200723" y="2770496"/>
            <a:ext cx="2575932" cy="2031325"/>
          </a:xfrm>
          <a:prstGeom prst="rect">
            <a:avLst/>
          </a:prstGeom>
          <a:noFill/>
        </p:spPr>
        <p:txBody>
          <a:bodyPr wrap="square" rtlCol="0">
            <a:spAutoFit/>
          </a:bodyPr>
          <a:lstStyle/>
          <a:p>
            <a:r>
              <a:rPr lang="de-DE" sz="1400" dirty="0"/>
              <a:t>3rd </a:t>
            </a:r>
            <a:r>
              <a:rPr lang="de-DE" sz="1400" dirty="0" err="1"/>
              <a:t>semester</a:t>
            </a:r>
            <a:r>
              <a:rPr lang="de-DE" sz="1400" dirty="0"/>
              <a:t>:</a:t>
            </a:r>
          </a:p>
          <a:p>
            <a:r>
              <a:rPr lang="de-DE" sz="1400" dirty="0"/>
              <a:t>Study </a:t>
            </a:r>
            <a:r>
              <a:rPr lang="de-DE" sz="1400" dirty="0" err="1"/>
              <a:t>project</a:t>
            </a:r>
            <a:r>
              <a:rPr lang="de-DE" sz="1400" dirty="0"/>
              <a:t> </a:t>
            </a:r>
            <a:r>
              <a:rPr lang="de-DE" sz="1400" dirty="0" err="1"/>
              <a:t>or</a:t>
            </a:r>
            <a:r>
              <a:rPr lang="de-DE" sz="1400" dirty="0"/>
              <a:t> </a:t>
            </a:r>
            <a:r>
              <a:rPr lang="de-DE" sz="1400" dirty="0" err="1"/>
              <a:t>internship</a:t>
            </a:r>
            <a:r>
              <a:rPr lang="de-DE" sz="1400" dirty="0"/>
              <a:t> </a:t>
            </a:r>
          </a:p>
          <a:p>
            <a:r>
              <a:rPr lang="de-DE" sz="1400" dirty="0" err="1"/>
              <a:t>Around</a:t>
            </a:r>
            <a:r>
              <a:rPr lang="de-DE" sz="1400" dirty="0"/>
              <a:t> 3 </a:t>
            </a:r>
            <a:r>
              <a:rPr lang="de-DE" sz="1400" dirty="0" err="1"/>
              <a:t>months</a:t>
            </a:r>
            <a:endParaRPr lang="de-DE" sz="1400" dirty="0"/>
          </a:p>
          <a:p>
            <a:r>
              <a:rPr lang="de-DE" sz="1400" dirty="0"/>
              <a:t>Can also </a:t>
            </a:r>
            <a:r>
              <a:rPr lang="de-DE" sz="1400" dirty="0" err="1"/>
              <a:t>be</a:t>
            </a:r>
            <a:r>
              <a:rPr lang="de-DE" sz="1400" dirty="0"/>
              <a:t> an </a:t>
            </a:r>
            <a:r>
              <a:rPr lang="de-DE" sz="1400" dirty="0" err="1"/>
              <a:t>archive</a:t>
            </a:r>
            <a:r>
              <a:rPr lang="de-DE" sz="1400" dirty="0"/>
              <a:t>/</a:t>
            </a:r>
            <a:r>
              <a:rPr lang="de-DE" sz="1400" dirty="0" err="1"/>
              <a:t>library</a:t>
            </a:r>
            <a:endParaRPr lang="de-DE" sz="1400" dirty="0"/>
          </a:p>
          <a:p>
            <a:r>
              <a:rPr lang="de-DE" sz="1400" dirty="0" err="1"/>
              <a:t>study</a:t>
            </a:r>
            <a:r>
              <a:rPr lang="de-DE" sz="1400" dirty="0"/>
              <a:t> </a:t>
            </a:r>
            <a:r>
              <a:rPr lang="de-DE" sz="1400" dirty="0" err="1"/>
              <a:t>project</a:t>
            </a:r>
            <a:endParaRPr lang="de-DE" sz="1400" dirty="0"/>
          </a:p>
          <a:p>
            <a:r>
              <a:rPr lang="de-DE" sz="1400" dirty="0"/>
              <a:t>15 CP</a:t>
            </a:r>
          </a:p>
          <a:p>
            <a:endParaRPr lang="de-DE" sz="1400" dirty="0"/>
          </a:p>
          <a:p>
            <a:r>
              <a:rPr lang="de-DE" sz="1400" dirty="0"/>
              <a:t>Report </a:t>
            </a:r>
            <a:r>
              <a:rPr lang="de-DE" sz="1400" dirty="0" err="1"/>
              <a:t>about</a:t>
            </a:r>
            <a:r>
              <a:rPr lang="de-DE" sz="1400" dirty="0"/>
              <a:t> the </a:t>
            </a:r>
            <a:r>
              <a:rPr lang="de-DE" sz="1400" dirty="0" err="1"/>
              <a:t>study</a:t>
            </a:r>
            <a:r>
              <a:rPr lang="de-DE" sz="1400" dirty="0"/>
              <a:t> </a:t>
            </a:r>
            <a:r>
              <a:rPr lang="de-DE" sz="1400" dirty="0" err="1"/>
              <a:t>project</a:t>
            </a:r>
            <a:endParaRPr lang="de-DE" sz="1400" dirty="0"/>
          </a:p>
          <a:p>
            <a:r>
              <a:rPr lang="de-DE" sz="1400" dirty="0"/>
              <a:t>15 CP</a:t>
            </a:r>
          </a:p>
        </p:txBody>
      </p:sp>
      <p:graphicFrame>
        <p:nvGraphicFramePr>
          <p:cNvPr id="6" name="Table 5">
            <a:extLst>
              <a:ext uri="{FF2B5EF4-FFF2-40B4-BE49-F238E27FC236}">
                <a16:creationId xmlns:a16="http://schemas.microsoft.com/office/drawing/2014/main" id="{A069BDA3-7E42-F7BF-47D2-E98352B48E4F}"/>
              </a:ext>
            </a:extLst>
          </p:cNvPr>
          <p:cNvGraphicFramePr>
            <a:graphicFrameLocks noGrp="1"/>
          </p:cNvGraphicFramePr>
          <p:nvPr>
            <p:extLst>
              <p:ext uri="{D42A27DB-BD31-4B8C-83A1-F6EECF244321}">
                <p14:modId xmlns:p14="http://schemas.microsoft.com/office/powerpoint/2010/main" val="4064401221"/>
              </p:ext>
            </p:extLst>
          </p:nvPr>
        </p:nvGraphicFramePr>
        <p:xfrm>
          <a:off x="2910467" y="1527893"/>
          <a:ext cx="5642517" cy="4705641"/>
        </p:xfrm>
        <a:graphic>
          <a:graphicData uri="http://schemas.openxmlformats.org/drawingml/2006/table">
            <a:tbl>
              <a:tblPr>
                <a:tableStyleId>{5C22544A-7EE6-4342-B048-85BDC9FD1C3A}</a:tableStyleId>
              </a:tblPr>
              <a:tblGrid>
                <a:gridCol w="1305696">
                  <a:extLst>
                    <a:ext uri="{9D8B030D-6E8A-4147-A177-3AD203B41FA5}">
                      <a16:colId xmlns:a16="http://schemas.microsoft.com/office/drawing/2014/main" val="4176924946"/>
                    </a:ext>
                  </a:extLst>
                </a:gridCol>
                <a:gridCol w="1446457">
                  <a:extLst>
                    <a:ext uri="{9D8B030D-6E8A-4147-A177-3AD203B41FA5}">
                      <a16:colId xmlns:a16="http://schemas.microsoft.com/office/drawing/2014/main" val="443214094"/>
                    </a:ext>
                  </a:extLst>
                </a:gridCol>
                <a:gridCol w="1445182">
                  <a:extLst>
                    <a:ext uri="{9D8B030D-6E8A-4147-A177-3AD203B41FA5}">
                      <a16:colId xmlns:a16="http://schemas.microsoft.com/office/drawing/2014/main" val="1417797490"/>
                    </a:ext>
                  </a:extLst>
                </a:gridCol>
                <a:gridCol w="1445182">
                  <a:extLst>
                    <a:ext uri="{9D8B030D-6E8A-4147-A177-3AD203B41FA5}">
                      <a16:colId xmlns:a16="http://schemas.microsoft.com/office/drawing/2014/main" val="303989473"/>
                    </a:ext>
                  </a:extLst>
                </a:gridCol>
              </a:tblGrid>
              <a:tr h="684625">
                <a:tc>
                  <a:txBody>
                    <a:bodyPr/>
                    <a:lstStyle/>
                    <a:p>
                      <a:pPr eaLnBrk="0" hangingPunct="0"/>
                      <a:r>
                        <a:rPr lang="en-GB" sz="1200">
                          <a:effectLst/>
                        </a:rPr>
                        <a:t> </a:t>
                      </a:r>
                      <a:endParaRPr lang="en-DE" sz="1000">
                        <a:effectLst/>
                      </a:endParaRPr>
                    </a:p>
                    <a:p>
                      <a:pPr marL="69850" marR="228600" eaLnBrk="0" hangingPunct="0">
                        <a:spcAft>
                          <a:spcPts val="0"/>
                        </a:spcAft>
                      </a:pPr>
                      <a:r>
                        <a:rPr lang="en-GB" sz="800">
                          <a:effectLst/>
                        </a:rPr>
                        <a:t>module</a:t>
                      </a:r>
                      <a:r>
                        <a:rPr lang="en-GB" sz="800" spc="-70">
                          <a:effectLst/>
                        </a:rPr>
                        <a:t> </a:t>
                      </a:r>
                      <a:r>
                        <a:rPr lang="en-GB" sz="800">
                          <a:effectLst/>
                        </a:rPr>
                        <a:t>number: </a:t>
                      </a:r>
                      <a:r>
                        <a:rPr lang="en-GB" sz="800" spc="-10">
                          <a:effectLst/>
                        </a:rPr>
                        <a:t>ETH-MA-06</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lnSpc>
                          <a:spcPts val="1145"/>
                        </a:lnSpc>
                      </a:pPr>
                      <a:r>
                        <a:rPr lang="en-GB" sz="800">
                          <a:effectLst/>
                        </a:rPr>
                        <a:t>Module title:</a:t>
                      </a:r>
                      <a:endParaRPr lang="en-DE" sz="1000">
                        <a:effectLst/>
                      </a:endParaRPr>
                    </a:p>
                    <a:p>
                      <a:pPr marL="69215" marR="95250" eaLnBrk="0" hangingPunct="0">
                        <a:spcAft>
                          <a:spcPts val="0"/>
                        </a:spcAft>
                      </a:pPr>
                      <a:r>
                        <a:rPr lang="en-GB" sz="800">
                          <a:effectLst/>
                        </a:rPr>
                        <a:t>Study</a:t>
                      </a:r>
                      <a:r>
                        <a:rPr lang="en-GB" sz="800" spc="-60">
                          <a:effectLst/>
                        </a:rPr>
                        <a:t> </a:t>
                      </a:r>
                      <a:r>
                        <a:rPr lang="en-GB" sz="800">
                          <a:effectLst/>
                        </a:rPr>
                        <a:t>project/Ethnographic</a:t>
                      </a:r>
                      <a:r>
                        <a:rPr lang="en-GB" sz="800" spc="-60">
                          <a:effectLst/>
                        </a:rPr>
                        <a:t> </a:t>
                      </a:r>
                      <a:r>
                        <a:rPr lang="en-GB" sz="800">
                          <a:effectLst/>
                        </a:rPr>
                        <a:t>fieldwork</a:t>
                      </a:r>
                      <a:r>
                        <a:rPr lang="en-GB" sz="800" spc="-60">
                          <a:effectLst/>
                        </a:rPr>
                        <a:t> </a:t>
                      </a:r>
                      <a:r>
                        <a:rPr lang="en-GB" sz="800">
                          <a:effectLst/>
                        </a:rPr>
                        <a:t>or </a:t>
                      </a:r>
                      <a:r>
                        <a:rPr lang="en-GB" sz="800" spc="-10">
                          <a:effectLst/>
                        </a:rPr>
                        <a:t>internship</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eaLnBrk="0" hangingPunct="0"/>
                      <a:r>
                        <a:rPr lang="en-GB" sz="1200">
                          <a:effectLst/>
                        </a:rPr>
                        <a:t> </a:t>
                      </a:r>
                      <a:endParaRPr lang="en-DE" sz="1000">
                        <a:effectLst/>
                      </a:endParaRPr>
                    </a:p>
                    <a:p>
                      <a:pPr marL="66675" eaLnBrk="0" hangingPunct="0"/>
                      <a:r>
                        <a:rPr lang="en-GB" sz="800">
                          <a:effectLst/>
                        </a:rPr>
                        <a:t>Type</a:t>
                      </a:r>
                      <a:r>
                        <a:rPr lang="en-GB" sz="800" spc="-70">
                          <a:effectLst/>
                        </a:rPr>
                        <a:t> </a:t>
                      </a:r>
                      <a:r>
                        <a:rPr lang="en-GB" sz="800">
                          <a:effectLst/>
                        </a:rPr>
                        <a:t>of</a:t>
                      </a:r>
                      <a:r>
                        <a:rPr lang="en-GB" sz="800" spc="-70">
                          <a:effectLst/>
                        </a:rPr>
                        <a:t> </a:t>
                      </a:r>
                      <a:r>
                        <a:rPr lang="en-GB" sz="800">
                          <a:effectLst/>
                        </a:rPr>
                        <a:t>module: </a:t>
                      </a:r>
                      <a:r>
                        <a:rPr lang="en-GB" sz="800" spc="-10">
                          <a:effectLst/>
                        </a:rPr>
                        <a:t>Obligatory</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62261186"/>
                  </a:ext>
                </a:extLst>
              </a:tr>
              <a:tr h="273612">
                <a:tc>
                  <a:txBody>
                    <a:bodyPr/>
                    <a:lstStyle/>
                    <a:p>
                      <a:pPr marL="69850" eaLnBrk="0" hangingPunct="0">
                        <a:lnSpc>
                          <a:spcPts val="1145"/>
                        </a:lnSpc>
                      </a:pPr>
                      <a:r>
                        <a:rPr lang="en-GB" sz="800" spc="-20">
                          <a:effectLst/>
                        </a:rPr>
                        <a:t>CP*</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15"/>
                        </a:spcBef>
                        <a:spcAft>
                          <a:spcPts val="0"/>
                        </a:spcAft>
                      </a:pPr>
                      <a:r>
                        <a:rPr lang="en-GB" sz="700">
                          <a:effectLst/>
                        </a:rPr>
                        <a:t>15</a:t>
                      </a:r>
                      <a:r>
                        <a:rPr lang="en-GB" sz="700" spc="-50">
                          <a:effectLst/>
                        </a:rPr>
                        <a:t> </a:t>
                      </a:r>
                      <a:r>
                        <a:rPr lang="en-GB" sz="700">
                          <a:effectLst/>
                        </a:rPr>
                        <a:t>CP</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715194874"/>
                  </a:ext>
                </a:extLst>
              </a:tr>
              <a:tr h="544844">
                <a:tc>
                  <a:txBody>
                    <a:bodyPr/>
                    <a:lstStyle/>
                    <a:p>
                      <a:pPr marL="69850" eaLnBrk="0" hangingPunct="0">
                        <a:lnSpc>
                          <a:spcPts val="1145"/>
                        </a:lnSpc>
                      </a:pPr>
                      <a:r>
                        <a:rPr lang="en-GB" sz="800" spc="-10">
                          <a:effectLst/>
                        </a:rPr>
                        <a:t>Workload*</a:t>
                      </a:r>
                      <a:endParaRPr lang="en-DE" sz="1000">
                        <a:effectLst/>
                      </a:endParaRPr>
                    </a:p>
                    <a:p>
                      <a:pPr marL="342900" lvl="0" indent="-342900" eaLnBrk="0" hangingPunct="0">
                        <a:buSzPts val="1000"/>
                        <a:buFont typeface="Symbol" pitchFamily="2" charset="2"/>
                        <a:buChar char="-"/>
                        <a:tabLst>
                          <a:tab pos="146685" algn="l"/>
                        </a:tabLst>
                      </a:pPr>
                      <a:r>
                        <a:rPr lang="en-GB" sz="800" spc="0">
                          <a:effectLst/>
                        </a:rPr>
                        <a:t>contact time</a:t>
                      </a:r>
                      <a:endParaRPr lang="en-DE" sz="10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800" spc="-10">
                          <a:effectLst/>
                        </a:rPr>
                        <a:t>self-study</a:t>
                      </a:r>
                      <a:endParaRPr lang="en-DE" sz="10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900">
                          <a:effectLst/>
                        </a:rPr>
                        <a:t> </a:t>
                      </a:r>
                      <a:endParaRPr lang="en-DE" sz="1000">
                        <a:effectLst/>
                      </a:endParaRPr>
                    </a:p>
                    <a:p>
                      <a:pPr marL="69215" marR="710565" eaLnBrk="0" hangingPunct="0">
                        <a:spcAft>
                          <a:spcPts val="0"/>
                        </a:spcAft>
                      </a:pPr>
                      <a:r>
                        <a:rPr lang="en-GB" sz="700" spc="-10">
                          <a:effectLst/>
                        </a:rPr>
                        <a:t>workload: </a:t>
                      </a:r>
                      <a:r>
                        <a:rPr lang="en-GB" sz="700">
                          <a:effectLst/>
                        </a:rPr>
                        <a:t>450 h</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900">
                          <a:effectLst/>
                        </a:rPr>
                        <a:t> </a:t>
                      </a:r>
                      <a:endParaRPr lang="en-DE" sz="1000">
                        <a:effectLst/>
                      </a:endParaRPr>
                    </a:p>
                    <a:p>
                      <a:pPr marL="66040" marR="715645" eaLnBrk="0" hangingPunct="0">
                        <a:spcAft>
                          <a:spcPts val="0"/>
                        </a:spcAft>
                      </a:pPr>
                      <a:r>
                        <a:rPr lang="en-GB" sz="700">
                          <a:effectLst/>
                        </a:rPr>
                        <a:t>contact</a:t>
                      </a:r>
                      <a:r>
                        <a:rPr lang="en-GB" sz="700" spc="-65">
                          <a:effectLst/>
                        </a:rPr>
                        <a:t> </a:t>
                      </a:r>
                      <a:r>
                        <a:rPr lang="en-GB" sz="700">
                          <a:effectLst/>
                        </a:rPr>
                        <a:t>time: 15 h</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900">
                          <a:effectLst/>
                        </a:rPr>
                        <a:t> </a:t>
                      </a:r>
                      <a:endParaRPr lang="en-DE" sz="1000">
                        <a:effectLst/>
                      </a:endParaRPr>
                    </a:p>
                    <a:p>
                      <a:pPr marL="66675" marR="715645" eaLnBrk="0" hangingPunct="0">
                        <a:spcAft>
                          <a:spcPts val="0"/>
                        </a:spcAft>
                      </a:pPr>
                      <a:r>
                        <a:rPr lang="en-GB" sz="700" spc="-10">
                          <a:effectLst/>
                        </a:rPr>
                        <a:t>self-study: </a:t>
                      </a:r>
                      <a:r>
                        <a:rPr lang="en-GB" sz="700">
                          <a:effectLst/>
                        </a:rPr>
                        <a:t>435 h</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50198360"/>
                  </a:ext>
                </a:extLst>
              </a:tr>
              <a:tr h="322387">
                <a:tc>
                  <a:txBody>
                    <a:bodyPr/>
                    <a:lstStyle/>
                    <a:p>
                      <a:pPr marL="69850" eaLnBrk="0" hangingPunct="0">
                        <a:spcBef>
                          <a:spcPts val="210"/>
                        </a:spcBef>
                        <a:spcAft>
                          <a:spcPts val="0"/>
                        </a:spcAft>
                      </a:pPr>
                      <a:r>
                        <a:rPr lang="en-GB" sz="800">
                          <a:effectLst/>
                        </a:rPr>
                        <a:t>Module duration*</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35"/>
                        </a:spcBef>
                        <a:spcAft>
                          <a:spcPts val="0"/>
                        </a:spcAft>
                      </a:pPr>
                      <a:r>
                        <a:rPr lang="en-GB" sz="700">
                          <a:effectLst/>
                        </a:rPr>
                        <a:t>1</a:t>
                      </a:r>
                      <a:r>
                        <a:rPr lang="en-GB" sz="700" spc="-65">
                          <a:effectLst/>
                        </a:rPr>
                        <a:t> </a:t>
                      </a:r>
                      <a:r>
                        <a:rPr lang="en-GB" sz="700">
                          <a:effectLst/>
                        </a:rPr>
                        <a:t>semester</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694941461"/>
                  </a:ext>
                </a:extLst>
              </a:tr>
              <a:tr h="429328">
                <a:tc>
                  <a:txBody>
                    <a:bodyPr/>
                    <a:lstStyle/>
                    <a:p>
                      <a:pPr marL="69850" marR="487045" eaLnBrk="0" hangingPunct="0">
                        <a:spcAft>
                          <a:spcPts val="0"/>
                        </a:spcAft>
                      </a:pPr>
                      <a:r>
                        <a:rPr lang="en-GB" sz="800" spc="-10">
                          <a:effectLst/>
                        </a:rPr>
                        <a:t>Frequency </a:t>
                      </a:r>
                      <a:r>
                        <a:rPr lang="en-GB" sz="800">
                          <a:effectLst/>
                        </a:rPr>
                        <a:t>of</a:t>
                      </a:r>
                      <a:r>
                        <a:rPr lang="en-GB" sz="800" spc="-70">
                          <a:effectLst/>
                        </a:rPr>
                        <a:t> </a:t>
                      </a:r>
                      <a:r>
                        <a:rPr lang="en-GB" sz="800">
                          <a:effectLst/>
                        </a:rPr>
                        <a:t>the</a:t>
                      </a:r>
                      <a:r>
                        <a:rPr lang="en-GB" sz="800" spc="-70">
                          <a:effectLst/>
                        </a:rPr>
                        <a:t> </a:t>
                      </a:r>
                      <a:r>
                        <a:rPr lang="en-GB" sz="800">
                          <a:effectLst/>
                        </a:rPr>
                        <a:t>offer*</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0"/>
                        </a:spcBef>
                      </a:pPr>
                      <a:r>
                        <a:rPr lang="en-GB" sz="800">
                          <a:effectLst/>
                        </a:rPr>
                        <a:t> </a:t>
                      </a:r>
                      <a:endParaRPr lang="en-DE" sz="1000">
                        <a:effectLst/>
                      </a:endParaRPr>
                    </a:p>
                    <a:p>
                      <a:pPr marL="69215" eaLnBrk="0" hangingPunct="0">
                        <a:spcBef>
                          <a:spcPts val="5"/>
                        </a:spcBef>
                        <a:spcAft>
                          <a:spcPts val="0"/>
                        </a:spcAft>
                      </a:pPr>
                      <a:r>
                        <a:rPr lang="en-GB" sz="700">
                          <a:effectLst/>
                        </a:rPr>
                        <a:t>Start</a:t>
                      </a:r>
                      <a:r>
                        <a:rPr lang="en-GB" sz="700" spc="-40">
                          <a:effectLst/>
                        </a:rPr>
                        <a:t> </a:t>
                      </a:r>
                      <a:r>
                        <a:rPr lang="en-GB" sz="700">
                          <a:effectLst/>
                        </a:rPr>
                        <a:t>of</a:t>
                      </a:r>
                      <a:r>
                        <a:rPr lang="en-GB" sz="700" spc="-35">
                          <a:effectLst/>
                        </a:rPr>
                        <a:t> </a:t>
                      </a:r>
                      <a:r>
                        <a:rPr lang="en-GB" sz="700">
                          <a:effectLst/>
                        </a:rPr>
                        <a:t>each</a:t>
                      </a:r>
                      <a:r>
                        <a:rPr lang="en-GB" sz="700" spc="-40">
                          <a:effectLst/>
                        </a:rPr>
                        <a:t> </a:t>
                      </a:r>
                      <a:r>
                        <a:rPr lang="en-GB" sz="700">
                          <a:effectLst/>
                        </a:rPr>
                        <a:t>winter</a:t>
                      </a:r>
                      <a:r>
                        <a:rPr lang="en-GB" sz="700" spc="-40">
                          <a:effectLst/>
                        </a:rPr>
                        <a:t> </a:t>
                      </a:r>
                      <a:r>
                        <a:rPr lang="en-GB" sz="700">
                          <a:effectLst/>
                        </a:rPr>
                        <a:t>semester</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806686882"/>
                  </a:ext>
                </a:extLst>
              </a:tr>
              <a:tr h="429328">
                <a:tc>
                  <a:txBody>
                    <a:bodyPr/>
                    <a:lstStyle/>
                    <a:p>
                      <a:pPr marL="69850" marR="466725" eaLnBrk="0" hangingPunct="0">
                        <a:spcAft>
                          <a:spcPts val="0"/>
                        </a:spcAft>
                      </a:pPr>
                      <a:r>
                        <a:rPr lang="en-GB" sz="800">
                          <a:effectLst/>
                        </a:rPr>
                        <a:t>Language</a:t>
                      </a:r>
                      <a:r>
                        <a:rPr lang="en-GB" sz="800" spc="-70">
                          <a:effectLst/>
                        </a:rPr>
                        <a:t> </a:t>
                      </a:r>
                      <a:r>
                        <a:rPr lang="en-GB" sz="800">
                          <a:effectLst/>
                        </a:rPr>
                        <a:t>of </a:t>
                      </a:r>
                      <a:r>
                        <a:rPr lang="en-GB" sz="800" spc="-10">
                          <a:effectLst/>
                        </a:rPr>
                        <a:t>instruction</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65"/>
                        </a:spcBef>
                        <a:spcAft>
                          <a:spcPts val="0"/>
                        </a:spcAft>
                      </a:pPr>
                      <a:r>
                        <a:rPr lang="en-GB" sz="700">
                          <a:effectLst/>
                        </a:rPr>
                        <a:t>German</a:t>
                      </a:r>
                      <a:r>
                        <a:rPr lang="en-GB" sz="700" spc="-10">
                          <a:effectLst/>
                        </a:rPr>
                        <a:t> </a:t>
                      </a:r>
                      <a:r>
                        <a:rPr lang="en-GB" sz="700">
                          <a:effectLst/>
                        </a:rPr>
                        <a:t>or</a:t>
                      </a:r>
                      <a:r>
                        <a:rPr lang="en-GB" sz="700" spc="-10">
                          <a:effectLst/>
                        </a:rPr>
                        <a:t> </a:t>
                      </a:r>
                      <a:r>
                        <a:rPr lang="en-GB" sz="700">
                          <a:effectLst/>
                        </a:rPr>
                        <a:t>English</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4258811209"/>
                  </a:ext>
                </a:extLst>
              </a:tr>
              <a:tr h="410418">
                <a:tc>
                  <a:txBody>
                    <a:bodyPr/>
                    <a:lstStyle/>
                    <a:p>
                      <a:pPr marL="69850" eaLnBrk="0" hangingPunct="0"/>
                      <a:r>
                        <a:rPr lang="en-GB" sz="800" spc="-10">
                          <a:effectLst/>
                        </a:rPr>
                        <a:t>Teaching/learning forms*</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742950" lvl="1" indent="-285750" eaLnBrk="0" hangingPunct="0">
                        <a:lnSpc>
                          <a:spcPts val="1035"/>
                        </a:lnSpc>
                        <a:spcBef>
                          <a:spcPts val="690"/>
                        </a:spcBef>
                        <a:spcAft>
                          <a:spcPts val="0"/>
                        </a:spcAft>
                        <a:buSzPts val="900"/>
                        <a:buFont typeface="+mj-lt"/>
                        <a:buAutoNum type="arabicPeriod"/>
                        <a:tabLst>
                          <a:tab pos="321945" algn="l"/>
                        </a:tabLst>
                      </a:pPr>
                      <a:r>
                        <a:rPr lang="en-GB" sz="700" spc="-10">
                          <a:effectLst/>
                        </a:rPr>
                        <a:t>Study project (15 hours contact time with the supervisor)</a:t>
                      </a:r>
                      <a:endParaRPr lang="en-DE" sz="1000" spc="-10">
                        <a:effectLst/>
                      </a:endParaRPr>
                    </a:p>
                    <a:p>
                      <a:pPr marL="742950" lvl="1" indent="-285750" eaLnBrk="0" hangingPunct="0">
                        <a:lnSpc>
                          <a:spcPts val="1035"/>
                        </a:lnSpc>
                        <a:buSzPts val="900"/>
                        <a:buFont typeface="+mj-lt"/>
                        <a:buAutoNum type="arabicPeriod"/>
                        <a:tabLst>
                          <a:tab pos="321945" algn="l"/>
                        </a:tabLst>
                      </a:pPr>
                      <a:r>
                        <a:rPr lang="en-GB" sz="700" spc="-10">
                          <a:effectLst/>
                        </a:rPr>
                        <a:t>Practical semester (15 hours contact time with the supervisor)</a:t>
                      </a:r>
                      <a:endParaRPr lang="en-DE" sz="1000" spc="-1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739764443"/>
                  </a:ext>
                </a:extLst>
              </a:tr>
              <a:tr h="1063280">
                <a:tc>
                  <a:txBody>
                    <a:bodyPr/>
                    <a:lstStyle/>
                    <a:p>
                      <a:pPr eaLnBrk="0" hangingPunct="0"/>
                      <a:r>
                        <a:rPr lang="en-GB" sz="900">
                          <a:effectLst/>
                        </a:rPr>
                        <a:t> </a:t>
                      </a:r>
                      <a:endParaRPr lang="en-DE" sz="1000">
                        <a:effectLst/>
                      </a:endParaRPr>
                    </a:p>
                    <a:p>
                      <a:pPr marL="69850" eaLnBrk="0" hangingPunct="0">
                        <a:spcBef>
                          <a:spcPts val="705"/>
                        </a:spcBef>
                        <a:spcAft>
                          <a:spcPts val="0"/>
                        </a:spcAft>
                      </a:pPr>
                      <a:r>
                        <a:rPr lang="en-GB" sz="800">
                          <a:effectLst/>
                        </a:rPr>
                        <a:t>Module content*</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lnSpc>
                          <a:spcPct val="105000"/>
                        </a:lnSpc>
                      </a:pPr>
                      <a:r>
                        <a:rPr lang="en-GB" sz="700">
                          <a:effectLst/>
                        </a:rPr>
                        <a:t>The study project can take place in Germany or abroad, in cooperation with an organisation</a:t>
                      </a:r>
                      <a:r>
                        <a:rPr lang="en-GB" sz="700" spc="-65">
                          <a:effectLst/>
                        </a:rPr>
                        <a:t> </a:t>
                      </a:r>
                      <a:r>
                        <a:rPr lang="en-GB" sz="700">
                          <a:effectLst/>
                        </a:rPr>
                        <a:t>in</a:t>
                      </a:r>
                      <a:r>
                        <a:rPr lang="en-GB" sz="700" spc="-60">
                          <a:effectLst/>
                        </a:rPr>
                        <a:t> </a:t>
                      </a:r>
                      <a:r>
                        <a:rPr lang="en-GB" sz="700">
                          <a:effectLst/>
                        </a:rPr>
                        <a:t>the</a:t>
                      </a:r>
                      <a:r>
                        <a:rPr lang="en-GB" sz="700" spc="-65">
                          <a:effectLst/>
                        </a:rPr>
                        <a:t> </a:t>
                      </a:r>
                      <a:r>
                        <a:rPr lang="en-GB" sz="700">
                          <a:effectLst/>
                        </a:rPr>
                        <a:t>form</a:t>
                      </a:r>
                      <a:r>
                        <a:rPr lang="en-GB" sz="700" spc="-60">
                          <a:effectLst/>
                        </a:rPr>
                        <a:t> </a:t>
                      </a:r>
                      <a:r>
                        <a:rPr lang="en-GB" sz="700">
                          <a:effectLst/>
                        </a:rPr>
                        <a:t>of</a:t>
                      </a:r>
                      <a:r>
                        <a:rPr lang="en-GB" sz="700" spc="-60">
                          <a:effectLst/>
                        </a:rPr>
                        <a:t> </a:t>
                      </a:r>
                      <a:r>
                        <a:rPr lang="en-GB" sz="700">
                          <a:effectLst/>
                        </a:rPr>
                        <a:t>an</a:t>
                      </a:r>
                      <a:r>
                        <a:rPr lang="en-GB" sz="700" spc="-60">
                          <a:effectLst/>
                        </a:rPr>
                        <a:t> </a:t>
                      </a:r>
                      <a:r>
                        <a:rPr lang="en-GB" sz="700">
                          <a:effectLst/>
                        </a:rPr>
                        <a:t>internship</a:t>
                      </a:r>
                      <a:r>
                        <a:rPr lang="en-GB" sz="700" spc="-65">
                          <a:effectLst/>
                        </a:rPr>
                        <a:t> </a:t>
                      </a:r>
                      <a:r>
                        <a:rPr lang="en-GB" sz="700">
                          <a:effectLst/>
                        </a:rPr>
                        <a:t>or</a:t>
                      </a:r>
                      <a:r>
                        <a:rPr lang="en-GB" sz="700" spc="-60">
                          <a:effectLst/>
                        </a:rPr>
                        <a:t> </a:t>
                      </a:r>
                      <a:r>
                        <a:rPr lang="en-GB" sz="700">
                          <a:effectLst/>
                        </a:rPr>
                        <a:t>self-organised.</a:t>
                      </a:r>
                      <a:r>
                        <a:rPr lang="en-GB" sz="700" spc="-60">
                          <a:effectLst/>
                        </a:rPr>
                        <a:t> </a:t>
                      </a:r>
                      <a:r>
                        <a:rPr lang="en-GB" sz="700">
                          <a:effectLst/>
                        </a:rPr>
                        <a:t>Its</a:t>
                      </a:r>
                      <a:r>
                        <a:rPr lang="en-GB" sz="700" spc="-60">
                          <a:effectLst/>
                        </a:rPr>
                        <a:t> </a:t>
                      </a:r>
                      <a:r>
                        <a:rPr lang="en-GB" sz="700">
                          <a:effectLst/>
                        </a:rPr>
                        <a:t>purpose</a:t>
                      </a:r>
                      <a:r>
                        <a:rPr lang="en-GB" sz="700" spc="-65">
                          <a:effectLst/>
                        </a:rPr>
                        <a:t> </a:t>
                      </a:r>
                      <a:r>
                        <a:rPr lang="en-GB" sz="700">
                          <a:effectLst/>
                        </a:rPr>
                        <a:t>is</a:t>
                      </a:r>
                      <a:r>
                        <a:rPr lang="en-GB" sz="700" spc="-60">
                          <a:effectLst/>
                        </a:rPr>
                        <a:t> </a:t>
                      </a:r>
                      <a:r>
                        <a:rPr lang="en-GB" sz="700">
                          <a:effectLst/>
                        </a:rPr>
                        <a:t>to</a:t>
                      </a:r>
                      <a:r>
                        <a:rPr lang="en-GB" sz="700" spc="-65">
                          <a:effectLst/>
                        </a:rPr>
                        <a:t> </a:t>
                      </a:r>
                      <a:r>
                        <a:rPr lang="en-GB" sz="700">
                          <a:effectLst/>
                        </a:rPr>
                        <a:t>apply</a:t>
                      </a:r>
                      <a:r>
                        <a:rPr lang="en-GB" sz="700" spc="-60">
                          <a:effectLst/>
                        </a:rPr>
                        <a:t> </a:t>
                      </a:r>
                      <a:r>
                        <a:rPr lang="en-GB" sz="700">
                          <a:effectLst/>
                        </a:rPr>
                        <a:t>the </a:t>
                      </a:r>
                      <a:r>
                        <a:rPr lang="en-GB" sz="700" spc="-20">
                          <a:effectLst/>
                        </a:rPr>
                        <a:t>methods and techniques of research and analysis (interviews, participant observation, genealogies,</a:t>
                      </a:r>
                      <a:r>
                        <a:rPr lang="en-GB" sz="700" spc="-30">
                          <a:effectLst/>
                        </a:rPr>
                        <a:t> </a:t>
                      </a:r>
                      <a:r>
                        <a:rPr lang="en-GB" sz="700" spc="-20">
                          <a:effectLst/>
                        </a:rPr>
                        <a:t>visual</a:t>
                      </a:r>
                      <a:r>
                        <a:rPr lang="en-GB" sz="700" spc="-30">
                          <a:effectLst/>
                        </a:rPr>
                        <a:t> </a:t>
                      </a:r>
                      <a:r>
                        <a:rPr lang="en-GB" sz="700" spc="-20">
                          <a:effectLst/>
                        </a:rPr>
                        <a:t>methods;</a:t>
                      </a:r>
                      <a:r>
                        <a:rPr lang="en-GB" sz="700" spc="-30">
                          <a:effectLst/>
                        </a:rPr>
                        <a:t> </a:t>
                      </a:r>
                      <a:r>
                        <a:rPr lang="en-GB" sz="700" spc="-20">
                          <a:effectLst/>
                        </a:rPr>
                        <a:t>scientific</a:t>
                      </a:r>
                      <a:r>
                        <a:rPr lang="en-GB" sz="700" spc="-35">
                          <a:effectLst/>
                        </a:rPr>
                        <a:t> </a:t>
                      </a:r>
                      <a:r>
                        <a:rPr lang="en-GB" sz="700" spc="-20">
                          <a:effectLst/>
                        </a:rPr>
                        <a:t>analysis</a:t>
                      </a:r>
                      <a:r>
                        <a:rPr lang="en-GB" sz="700" spc="-35">
                          <a:effectLst/>
                        </a:rPr>
                        <a:t> </a:t>
                      </a:r>
                      <a:r>
                        <a:rPr lang="en-GB" sz="700" spc="-20">
                          <a:effectLst/>
                        </a:rPr>
                        <a:t>of</a:t>
                      </a:r>
                      <a:r>
                        <a:rPr lang="en-GB" sz="700" spc="-35">
                          <a:effectLst/>
                        </a:rPr>
                        <a:t> </a:t>
                      </a:r>
                      <a:r>
                        <a:rPr lang="en-GB" sz="700" spc="-20">
                          <a:effectLst/>
                        </a:rPr>
                        <a:t>a</a:t>
                      </a:r>
                      <a:r>
                        <a:rPr lang="en-GB" sz="700" spc="-35">
                          <a:effectLst/>
                        </a:rPr>
                        <a:t> </a:t>
                      </a:r>
                      <a:r>
                        <a:rPr lang="en-GB" sz="700" spc="-20">
                          <a:effectLst/>
                        </a:rPr>
                        <a:t>selected</a:t>
                      </a:r>
                      <a:r>
                        <a:rPr lang="en-GB" sz="700" spc="-35">
                          <a:effectLst/>
                        </a:rPr>
                        <a:t> </a:t>
                      </a:r>
                      <a:r>
                        <a:rPr lang="en-GB" sz="700" spc="-20">
                          <a:effectLst/>
                        </a:rPr>
                        <a:t>topic,</a:t>
                      </a:r>
                      <a:r>
                        <a:rPr lang="en-GB" sz="700" spc="-30">
                          <a:effectLst/>
                        </a:rPr>
                        <a:t> </a:t>
                      </a:r>
                      <a:r>
                        <a:rPr lang="en-GB" sz="700" spc="-20">
                          <a:effectLst/>
                        </a:rPr>
                        <a:t>etc.)</a:t>
                      </a:r>
                      <a:r>
                        <a:rPr lang="en-GB" sz="700" spc="-35">
                          <a:effectLst/>
                        </a:rPr>
                        <a:t> </a:t>
                      </a:r>
                      <a:r>
                        <a:rPr lang="en-GB" sz="700" spc="-20">
                          <a:effectLst/>
                        </a:rPr>
                        <a:t>learned</a:t>
                      </a:r>
                      <a:r>
                        <a:rPr lang="en-GB" sz="700" spc="-35">
                          <a:effectLst/>
                        </a:rPr>
                        <a:t> </a:t>
                      </a:r>
                      <a:r>
                        <a:rPr lang="en-GB" sz="700" spc="-20">
                          <a:effectLst/>
                        </a:rPr>
                        <a:t>during the</a:t>
                      </a:r>
                      <a:r>
                        <a:rPr lang="en-GB" sz="700" spc="-45">
                          <a:effectLst/>
                        </a:rPr>
                        <a:t> </a:t>
                      </a:r>
                      <a:r>
                        <a:rPr lang="en-GB" sz="700" spc="-20">
                          <a:effectLst/>
                        </a:rPr>
                        <a:t>course</a:t>
                      </a:r>
                      <a:r>
                        <a:rPr lang="en-GB" sz="700" spc="-40">
                          <a:effectLst/>
                        </a:rPr>
                        <a:t> </a:t>
                      </a:r>
                      <a:r>
                        <a:rPr lang="en-GB" sz="700" spc="-20">
                          <a:effectLst/>
                        </a:rPr>
                        <a:t>of</a:t>
                      </a:r>
                      <a:r>
                        <a:rPr lang="en-GB" sz="700" spc="-40">
                          <a:effectLst/>
                        </a:rPr>
                        <a:t> </a:t>
                      </a:r>
                      <a:r>
                        <a:rPr lang="en-GB" sz="700" spc="-20">
                          <a:effectLst/>
                        </a:rPr>
                        <a:t>study</a:t>
                      </a:r>
                      <a:r>
                        <a:rPr lang="en-GB" sz="700" spc="-40">
                          <a:effectLst/>
                        </a:rPr>
                        <a:t> </a:t>
                      </a:r>
                      <a:r>
                        <a:rPr lang="en-GB" sz="700" spc="-20">
                          <a:effectLst/>
                        </a:rPr>
                        <a:t>and</a:t>
                      </a:r>
                      <a:r>
                        <a:rPr lang="en-GB" sz="700" spc="-45">
                          <a:effectLst/>
                        </a:rPr>
                        <a:t> </a:t>
                      </a:r>
                      <a:r>
                        <a:rPr lang="en-GB" sz="700" spc="-20">
                          <a:effectLst/>
                        </a:rPr>
                        <a:t>to</a:t>
                      </a:r>
                      <a:r>
                        <a:rPr lang="en-GB" sz="700" spc="-40">
                          <a:effectLst/>
                        </a:rPr>
                        <a:t> </a:t>
                      </a:r>
                      <a:r>
                        <a:rPr lang="en-GB" sz="700" spc="-20">
                          <a:effectLst/>
                        </a:rPr>
                        <a:t>generate</a:t>
                      </a:r>
                      <a:r>
                        <a:rPr lang="en-GB" sz="700" spc="-45">
                          <a:effectLst/>
                        </a:rPr>
                        <a:t> </a:t>
                      </a:r>
                      <a:r>
                        <a:rPr lang="en-GB" sz="700" spc="-20">
                          <a:effectLst/>
                        </a:rPr>
                        <a:t>findings</a:t>
                      </a:r>
                      <a:r>
                        <a:rPr lang="en-GB" sz="700" spc="-40">
                          <a:effectLst/>
                        </a:rPr>
                        <a:t> </a:t>
                      </a:r>
                      <a:r>
                        <a:rPr lang="en-GB" sz="700" spc="-20">
                          <a:effectLst/>
                        </a:rPr>
                        <a:t>that</a:t>
                      </a:r>
                      <a:r>
                        <a:rPr lang="en-GB" sz="700" spc="-45">
                          <a:effectLst/>
                        </a:rPr>
                        <a:t> </a:t>
                      </a:r>
                      <a:r>
                        <a:rPr lang="en-GB" sz="700" spc="-20">
                          <a:effectLst/>
                        </a:rPr>
                        <a:t>help</a:t>
                      </a:r>
                      <a:r>
                        <a:rPr lang="en-GB" sz="700" spc="-40">
                          <a:effectLst/>
                        </a:rPr>
                        <a:t> </a:t>
                      </a:r>
                      <a:r>
                        <a:rPr lang="en-GB" sz="700" spc="-20">
                          <a:effectLst/>
                        </a:rPr>
                        <a:t>to</a:t>
                      </a:r>
                      <a:r>
                        <a:rPr lang="en-GB" sz="700" spc="-45">
                          <a:effectLst/>
                        </a:rPr>
                        <a:t> </a:t>
                      </a:r>
                      <a:r>
                        <a:rPr lang="en-GB" sz="700" spc="-20">
                          <a:effectLst/>
                        </a:rPr>
                        <a:t>answer</a:t>
                      </a:r>
                      <a:r>
                        <a:rPr lang="en-GB" sz="700" spc="-40">
                          <a:effectLst/>
                        </a:rPr>
                        <a:t> </a:t>
                      </a:r>
                      <a:r>
                        <a:rPr lang="en-GB" sz="700" spc="-20">
                          <a:effectLst/>
                        </a:rPr>
                        <a:t>the</a:t>
                      </a:r>
                      <a:r>
                        <a:rPr lang="en-GB" sz="700" spc="-45">
                          <a:effectLst/>
                        </a:rPr>
                        <a:t> </a:t>
                      </a:r>
                      <a:r>
                        <a:rPr lang="en-GB" sz="700" spc="-20">
                          <a:effectLst/>
                        </a:rPr>
                        <a:t>research</a:t>
                      </a:r>
                      <a:r>
                        <a:rPr lang="en-GB" sz="700" spc="-40">
                          <a:effectLst/>
                        </a:rPr>
                        <a:t> </a:t>
                      </a:r>
                      <a:r>
                        <a:rPr lang="en-GB" sz="700" spc="-20">
                          <a:effectLst/>
                        </a:rPr>
                        <a:t>questions </a:t>
                      </a:r>
                      <a:r>
                        <a:rPr lang="en-GB" sz="700" spc="-40">
                          <a:effectLst/>
                        </a:rPr>
                        <a:t>formulated</a:t>
                      </a:r>
                      <a:r>
                        <a:rPr lang="en-GB" sz="700">
                          <a:effectLst/>
                        </a:rPr>
                        <a:t> </a:t>
                      </a:r>
                      <a:r>
                        <a:rPr lang="en-GB" sz="700" spc="-40">
                          <a:effectLst/>
                        </a:rPr>
                        <a:t>in</a:t>
                      </a:r>
                      <a:r>
                        <a:rPr lang="en-GB" sz="700">
                          <a:effectLst/>
                        </a:rPr>
                        <a:t> </a:t>
                      </a:r>
                      <a:r>
                        <a:rPr lang="en-GB" sz="700" spc="-40">
                          <a:effectLst/>
                        </a:rPr>
                        <a:t>advance.</a:t>
                      </a:r>
                      <a:r>
                        <a:rPr lang="en-GB" sz="700">
                          <a:effectLst/>
                        </a:rPr>
                        <a:t> </a:t>
                      </a:r>
                      <a:r>
                        <a:rPr lang="en-GB" sz="700" spc="-40">
                          <a:effectLst/>
                        </a:rPr>
                        <a:t>Students</a:t>
                      </a:r>
                      <a:r>
                        <a:rPr lang="en-GB" sz="700">
                          <a:effectLst/>
                        </a:rPr>
                        <a:t> </a:t>
                      </a:r>
                      <a:r>
                        <a:rPr lang="en-GB" sz="700" spc="-40">
                          <a:effectLst/>
                        </a:rPr>
                        <a:t>in</a:t>
                      </a:r>
                      <a:r>
                        <a:rPr lang="en-GB" sz="700">
                          <a:effectLst/>
                        </a:rPr>
                        <a:t> </a:t>
                      </a:r>
                      <a:r>
                        <a:rPr lang="en-GB" sz="700" spc="-40">
                          <a:effectLst/>
                        </a:rPr>
                        <a:t>the</a:t>
                      </a:r>
                      <a:r>
                        <a:rPr lang="en-GB" sz="700">
                          <a:effectLst/>
                        </a:rPr>
                        <a:t> </a:t>
                      </a:r>
                      <a:r>
                        <a:rPr lang="en-GB" sz="700" spc="-40">
                          <a:effectLst/>
                        </a:rPr>
                        <a:t>Museum</a:t>
                      </a:r>
                      <a:r>
                        <a:rPr lang="en-GB" sz="700" spc="-5">
                          <a:effectLst/>
                        </a:rPr>
                        <a:t> </a:t>
                      </a:r>
                      <a:r>
                        <a:rPr lang="en-GB" sz="700" spc="-40">
                          <a:effectLst/>
                        </a:rPr>
                        <a:t>and</a:t>
                      </a:r>
                      <a:r>
                        <a:rPr lang="en-GB" sz="700">
                          <a:effectLst/>
                        </a:rPr>
                        <a:t> </a:t>
                      </a:r>
                      <a:r>
                        <a:rPr lang="en-GB" sz="700" spc="-40">
                          <a:effectLst/>
                        </a:rPr>
                        <a:t>Collections</a:t>
                      </a:r>
                      <a:r>
                        <a:rPr lang="en-GB" sz="700">
                          <a:effectLst/>
                        </a:rPr>
                        <a:t> </a:t>
                      </a:r>
                      <a:r>
                        <a:rPr lang="en-GB" sz="700" spc="-40">
                          <a:effectLst/>
                        </a:rPr>
                        <a:t>programme</a:t>
                      </a:r>
                      <a:r>
                        <a:rPr lang="en-GB" sz="700">
                          <a:effectLst/>
                        </a:rPr>
                        <a:t> </a:t>
                      </a:r>
                      <a:r>
                        <a:rPr lang="en-GB" sz="700" spc="-40">
                          <a:effectLst/>
                        </a:rPr>
                        <a:t>complete</a:t>
                      </a:r>
                      <a:r>
                        <a:rPr lang="en-GB" sz="700">
                          <a:effectLst/>
                        </a:rPr>
                        <a:t> </a:t>
                      </a:r>
                      <a:r>
                        <a:rPr lang="en-GB" sz="700" spc="-40">
                          <a:effectLst/>
                        </a:rPr>
                        <a:t>an </a:t>
                      </a:r>
                      <a:r>
                        <a:rPr lang="en-GB" sz="700" spc="-30">
                          <a:effectLst/>
                        </a:rPr>
                        <a:t>internship semester with 12 CP and additionally take the tutorial Introduction to Scientific</a:t>
                      </a:r>
                      <a:endParaRPr lang="en-DE" sz="1000">
                        <a:effectLst/>
                      </a:endParaRPr>
                    </a:p>
                    <a:p>
                      <a:pPr marL="69215" eaLnBrk="0" hangingPunct="0">
                        <a:lnSpc>
                          <a:spcPts val="985"/>
                        </a:lnSpc>
                        <a:spcBef>
                          <a:spcPts val="20"/>
                        </a:spcBef>
                        <a:spcAft>
                          <a:spcPts val="0"/>
                        </a:spcAft>
                      </a:pPr>
                      <a:r>
                        <a:rPr lang="en-GB" sz="700">
                          <a:effectLst/>
                        </a:rPr>
                        <a:t>Working</a:t>
                      </a:r>
                      <a:r>
                        <a:rPr lang="en-GB" sz="700" spc="-65">
                          <a:effectLst/>
                        </a:rPr>
                        <a:t> </a:t>
                      </a:r>
                      <a:r>
                        <a:rPr lang="en-GB" sz="700">
                          <a:effectLst/>
                        </a:rPr>
                        <a:t>Techniques.</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368299652"/>
                  </a:ext>
                </a:extLst>
              </a:tr>
              <a:tr h="547819">
                <a:tc>
                  <a:txBody>
                    <a:bodyPr/>
                    <a:lstStyle/>
                    <a:p>
                      <a:pPr marL="69850" marR="228600" eaLnBrk="0" hangingPunct="0">
                        <a:spcAft>
                          <a:spcPts val="0"/>
                        </a:spcAft>
                      </a:pPr>
                      <a:r>
                        <a:rPr lang="en-GB" sz="800" spc="-10">
                          <a:effectLst/>
                        </a:rPr>
                        <a:t>Qualification goals*</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marR="273050" eaLnBrk="0" hangingPunct="0">
                        <a:lnSpc>
                          <a:spcPct val="105000"/>
                        </a:lnSpc>
                        <a:spcBef>
                          <a:spcPts val="665"/>
                        </a:spcBef>
                        <a:spcAft>
                          <a:spcPts val="0"/>
                        </a:spcAft>
                      </a:pPr>
                      <a:r>
                        <a:rPr lang="en-GB" sz="700" spc="-10" dirty="0">
                          <a:effectLst/>
                        </a:rPr>
                        <a:t>Students</a:t>
                      </a:r>
                      <a:r>
                        <a:rPr lang="en-GB" sz="700" spc="-55" dirty="0">
                          <a:effectLst/>
                        </a:rPr>
                        <a:t> </a:t>
                      </a:r>
                      <a:r>
                        <a:rPr lang="en-GB" sz="700" spc="-10" dirty="0">
                          <a:effectLst/>
                        </a:rPr>
                        <a:t>acquire</a:t>
                      </a:r>
                      <a:r>
                        <a:rPr lang="en-GB" sz="700" spc="-50" dirty="0">
                          <a:effectLst/>
                        </a:rPr>
                        <a:t> </a:t>
                      </a:r>
                      <a:r>
                        <a:rPr lang="en-GB" sz="700" spc="-10" dirty="0">
                          <a:effectLst/>
                        </a:rPr>
                        <a:t>in-depth</a:t>
                      </a:r>
                      <a:r>
                        <a:rPr lang="en-GB" sz="700" spc="-55" dirty="0">
                          <a:effectLst/>
                        </a:rPr>
                        <a:t> </a:t>
                      </a:r>
                      <a:r>
                        <a:rPr lang="en-GB" sz="700" spc="-10" dirty="0">
                          <a:effectLst/>
                        </a:rPr>
                        <a:t>theoretical</a:t>
                      </a:r>
                      <a:r>
                        <a:rPr lang="en-GB" sz="700" spc="-50" dirty="0">
                          <a:effectLst/>
                        </a:rPr>
                        <a:t> </a:t>
                      </a:r>
                      <a:r>
                        <a:rPr lang="en-GB" sz="700" spc="-10" dirty="0">
                          <a:effectLst/>
                        </a:rPr>
                        <a:t>and</a:t>
                      </a:r>
                      <a:r>
                        <a:rPr lang="en-GB" sz="700" spc="-55" dirty="0">
                          <a:effectLst/>
                        </a:rPr>
                        <a:t> </a:t>
                      </a:r>
                      <a:r>
                        <a:rPr lang="en-GB" sz="700" spc="-10" dirty="0">
                          <a:effectLst/>
                        </a:rPr>
                        <a:t>ethnographic</a:t>
                      </a:r>
                      <a:r>
                        <a:rPr lang="en-GB" sz="700" spc="-55" dirty="0">
                          <a:effectLst/>
                        </a:rPr>
                        <a:t> </a:t>
                      </a:r>
                      <a:r>
                        <a:rPr lang="en-GB" sz="700" spc="-10" dirty="0">
                          <a:effectLst/>
                        </a:rPr>
                        <a:t>knowledge</a:t>
                      </a:r>
                      <a:r>
                        <a:rPr lang="en-GB" sz="700" spc="-50" dirty="0">
                          <a:effectLst/>
                        </a:rPr>
                        <a:t> </a:t>
                      </a:r>
                      <a:r>
                        <a:rPr lang="en-GB" sz="700" spc="-10" dirty="0">
                          <a:effectLst/>
                        </a:rPr>
                        <a:t>of</a:t>
                      </a:r>
                      <a:r>
                        <a:rPr lang="en-GB" sz="700" spc="-50" dirty="0">
                          <a:effectLst/>
                        </a:rPr>
                        <a:t> </a:t>
                      </a:r>
                      <a:r>
                        <a:rPr lang="en-GB" sz="700" spc="-10" dirty="0">
                          <a:effectLst/>
                        </a:rPr>
                        <a:t>at</a:t>
                      </a:r>
                      <a:r>
                        <a:rPr lang="en-GB" sz="700" spc="-55" dirty="0">
                          <a:effectLst/>
                        </a:rPr>
                        <a:t> </a:t>
                      </a:r>
                      <a:r>
                        <a:rPr lang="en-GB" sz="700" spc="-10" dirty="0">
                          <a:effectLst/>
                        </a:rPr>
                        <a:t>least</a:t>
                      </a:r>
                      <a:r>
                        <a:rPr lang="en-GB" sz="700" spc="-50" dirty="0">
                          <a:effectLst/>
                        </a:rPr>
                        <a:t> </a:t>
                      </a:r>
                      <a:r>
                        <a:rPr lang="en-GB" sz="700" spc="-10" dirty="0">
                          <a:effectLst/>
                        </a:rPr>
                        <a:t>one </a:t>
                      </a:r>
                      <a:r>
                        <a:rPr lang="en-GB" sz="700" spc="-20" dirty="0">
                          <a:effectLst/>
                        </a:rPr>
                        <a:t>particular</a:t>
                      </a:r>
                      <a:r>
                        <a:rPr lang="en-GB" sz="700" spc="-45" dirty="0">
                          <a:effectLst/>
                        </a:rPr>
                        <a:t> </a:t>
                      </a:r>
                      <a:r>
                        <a:rPr lang="en-GB" sz="700" spc="-20" dirty="0">
                          <a:effectLst/>
                        </a:rPr>
                        <a:t>society/region</a:t>
                      </a:r>
                      <a:r>
                        <a:rPr lang="en-GB" sz="700" spc="-40" dirty="0">
                          <a:effectLst/>
                        </a:rPr>
                        <a:t> </a:t>
                      </a:r>
                      <a:r>
                        <a:rPr lang="en-GB" sz="700" spc="-20" dirty="0">
                          <a:effectLst/>
                        </a:rPr>
                        <a:t>and/or</a:t>
                      </a:r>
                      <a:r>
                        <a:rPr lang="en-GB" sz="700" spc="-45" dirty="0">
                          <a:effectLst/>
                        </a:rPr>
                        <a:t> </a:t>
                      </a:r>
                      <a:r>
                        <a:rPr lang="en-GB" sz="700" spc="-20" dirty="0">
                          <a:effectLst/>
                        </a:rPr>
                        <a:t>field</a:t>
                      </a:r>
                      <a:r>
                        <a:rPr lang="en-GB" sz="700" spc="-40" dirty="0">
                          <a:effectLst/>
                        </a:rPr>
                        <a:t> </a:t>
                      </a:r>
                      <a:r>
                        <a:rPr lang="en-GB" sz="700" spc="-20" dirty="0">
                          <a:effectLst/>
                        </a:rPr>
                        <a:t>of</a:t>
                      </a:r>
                      <a:r>
                        <a:rPr lang="en-GB" sz="700" spc="-45" dirty="0">
                          <a:effectLst/>
                        </a:rPr>
                        <a:t> </a:t>
                      </a:r>
                      <a:r>
                        <a:rPr lang="en-GB" sz="700" spc="-20" dirty="0">
                          <a:effectLst/>
                        </a:rPr>
                        <a:t>anthropology;</a:t>
                      </a:r>
                      <a:r>
                        <a:rPr lang="en-GB" sz="700" spc="-45" dirty="0">
                          <a:effectLst/>
                        </a:rPr>
                        <a:t> </a:t>
                      </a:r>
                      <a:r>
                        <a:rPr lang="en-GB" sz="700" spc="-20" dirty="0">
                          <a:effectLst/>
                        </a:rPr>
                        <a:t>they</a:t>
                      </a:r>
                      <a:r>
                        <a:rPr lang="en-GB" sz="700" spc="-40" dirty="0">
                          <a:effectLst/>
                        </a:rPr>
                        <a:t> </a:t>
                      </a:r>
                      <a:r>
                        <a:rPr lang="en-GB" sz="700" spc="-20" dirty="0">
                          <a:effectLst/>
                        </a:rPr>
                        <a:t>learn</a:t>
                      </a:r>
                      <a:r>
                        <a:rPr lang="en-GB" sz="700" spc="-45" dirty="0">
                          <a:effectLst/>
                        </a:rPr>
                        <a:t> </a:t>
                      </a:r>
                      <a:r>
                        <a:rPr lang="en-GB" sz="700" spc="-20" dirty="0">
                          <a:effectLst/>
                        </a:rPr>
                        <a:t>independent</a:t>
                      </a:r>
                      <a:r>
                        <a:rPr lang="en-GB" sz="700" spc="-40" dirty="0">
                          <a:effectLst/>
                        </a:rPr>
                        <a:t> </a:t>
                      </a:r>
                      <a:r>
                        <a:rPr lang="en-GB" sz="700" spc="-20" dirty="0">
                          <a:effectLst/>
                        </a:rPr>
                        <a:t>critical </a:t>
                      </a:r>
                      <a:r>
                        <a:rPr lang="en-GB" sz="700" spc="-10" dirty="0">
                          <a:effectLst/>
                        </a:rPr>
                        <a:t>problem-solving</a:t>
                      </a:r>
                      <a:r>
                        <a:rPr lang="en-GB" sz="700" spc="-55" dirty="0">
                          <a:effectLst/>
                        </a:rPr>
                        <a:t> </a:t>
                      </a:r>
                      <a:r>
                        <a:rPr lang="en-GB" sz="700" spc="-10" dirty="0">
                          <a:effectLst/>
                        </a:rPr>
                        <a:t>skills</a:t>
                      </a:r>
                      <a:r>
                        <a:rPr lang="en-GB" sz="700" spc="-55" dirty="0">
                          <a:effectLst/>
                        </a:rPr>
                        <a:t> </a:t>
                      </a:r>
                      <a:r>
                        <a:rPr lang="en-GB" sz="700" spc="-10" dirty="0">
                          <a:effectLst/>
                        </a:rPr>
                        <a:t>in</a:t>
                      </a:r>
                      <a:r>
                        <a:rPr lang="en-GB" sz="700" spc="-55" dirty="0">
                          <a:effectLst/>
                        </a:rPr>
                        <a:t> </a:t>
                      </a:r>
                      <a:r>
                        <a:rPr lang="en-GB" sz="700" spc="-10" dirty="0">
                          <a:effectLst/>
                        </a:rPr>
                        <a:t>various</a:t>
                      </a:r>
                      <a:r>
                        <a:rPr lang="en-GB" sz="700" spc="-55" dirty="0">
                          <a:effectLst/>
                        </a:rPr>
                        <a:t> </a:t>
                      </a:r>
                      <a:r>
                        <a:rPr lang="en-GB" sz="700" spc="-10" dirty="0">
                          <a:effectLst/>
                        </a:rPr>
                        <a:t>contexts.</a:t>
                      </a:r>
                      <a:endParaRPr lang="en-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864172775"/>
                  </a:ext>
                </a:extLst>
              </a:tr>
            </a:tbl>
          </a:graphicData>
        </a:graphic>
      </p:graphicFrame>
      <p:sp>
        <p:nvSpPr>
          <p:cNvPr id="7" name="Rectangle 1">
            <a:extLst>
              <a:ext uri="{FF2B5EF4-FFF2-40B4-BE49-F238E27FC236}">
                <a16:creationId xmlns:a16="http://schemas.microsoft.com/office/drawing/2014/main" id="{AD943778-1708-D057-C184-E69418A193F1}"/>
              </a:ext>
            </a:extLst>
          </p:cNvPr>
          <p:cNvSpPr>
            <a:spLocks noChangeArrowheads="1"/>
          </p:cNvSpPr>
          <p:nvPr/>
        </p:nvSpPr>
        <p:spPr bwMode="auto">
          <a:xfrm>
            <a:off x="3514920" y="1527175"/>
            <a:ext cx="11493173" cy="5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DE"/>
          </a:p>
        </p:txBody>
      </p:sp>
    </p:spTree>
  </p:cSld>
  <p:clrMapOvr>
    <a:masterClrMapping/>
  </p:clrMapOvr>
  <mc:AlternateContent xmlns:mc="http://schemas.openxmlformats.org/markup-compatibility/2006" xmlns:p14="http://schemas.microsoft.com/office/powerpoint/2010/main">
    <mc:Choice Requires="p14">
      <p:transition spd="slow" p14:dur="2000" advTm="103396"/>
    </mc:Choice>
    <mc:Fallback xmlns="">
      <p:transition spd="slow" advTm="1033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9EBBEE-96E5-CA43-71E5-7D764B062655}"/>
              </a:ext>
            </a:extLst>
          </p:cNvPr>
          <p:cNvGraphicFramePr>
            <a:graphicFrameLocks noGrp="1"/>
          </p:cNvGraphicFramePr>
          <p:nvPr/>
        </p:nvGraphicFramePr>
        <p:xfrm>
          <a:off x="2059915" y="1492175"/>
          <a:ext cx="5024169" cy="4171023"/>
        </p:xfrm>
        <a:graphic>
          <a:graphicData uri="http://schemas.openxmlformats.org/drawingml/2006/table">
            <a:tbl>
              <a:tblPr>
                <a:tableStyleId>{5C22544A-7EE6-4342-B048-85BDC9FD1C3A}</a:tableStyleId>
              </a:tblPr>
              <a:tblGrid>
                <a:gridCol w="1162608">
                  <a:extLst>
                    <a:ext uri="{9D8B030D-6E8A-4147-A177-3AD203B41FA5}">
                      <a16:colId xmlns:a16="http://schemas.microsoft.com/office/drawing/2014/main" val="1077358539"/>
                    </a:ext>
                  </a:extLst>
                </a:gridCol>
                <a:gridCol w="1287943">
                  <a:extLst>
                    <a:ext uri="{9D8B030D-6E8A-4147-A177-3AD203B41FA5}">
                      <a16:colId xmlns:a16="http://schemas.microsoft.com/office/drawing/2014/main" val="1198525143"/>
                    </a:ext>
                  </a:extLst>
                </a:gridCol>
                <a:gridCol w="1286809">
                  <a:extLst>
                    <a:ext uri="{9D8B030D-6E8A-4147-A177-3AD203B41FA5}">
                      <a16:colId xmlns:a16="http://schemas.microsoft.com/office/drawing/2014/main" val="2728023814"/>
                    </a:ext>
                  </a:extLst>
                </a:gridCol>
                <a:gridCol w="1286809">
                  <a:extLst>
                    <a:ext uri="{9D8B030D-6E8A-4147-A177-3AD203B41FA5}">
                      <a16:colId xmlns:a16="http://schemas.microsoft.com/office/drawing/2014/main" val="46363169"/>
                    </a:ext>
                  </a:extLst>
                </a:gridCol>
              </a:tblGrid>
              <a:tr h="522323">
                <a:tc>
                  <a:txBody>
                    <a:bodyPr/>
                    <a:lstStyle/>
                    <a:p>
                      <a:pPr eaLnBrk="0" hangingPunct="0">
                        <a:spcBef>
                          <a:spcPts val="55"/>
                        </a:spcBef>
                      </a:pPr>
                      <a:r>
                        <a:rPr lang="en-GB" sz="800">
                          <a:effectLst/>
                        </a:rPr>
                        <a:t> </a:t>
                      </a:r>
                      <a:endParaRPr lang="en-DE" sz="1100">
                        <a:effectLst/>
                      </a:endParaRPr>
                    </a:p>
                    <a:p>
                      <a:pPr marL="69850" marR="228600" eaLnBrk="0" hangingPunct="0">
                        <a:spcAft>
                          <a:spcPts val="0"/>
                        </a:spcAft>
                      </a:pPr>
                      <a:r>
                        <a:rPr lang="en-GB" sz="900">
                          <a:effectLst/>
                        </a:rPr>
                        <a:t>module</a:t>
                      </a:r>
                      <a:r>
                        <a:rPr lang="en-GB" sz="900" spc="-70">
                          <a:effectLst/>
                        </a:rPr>
                        <a:t> </a:t>
                      </a:r>
                      <a:r>
                        <a:rPr lang="en-GB" sz="900">
                          <a:effectLst/>
                        </a:rPr>
                        <a:t>number: </a:t>
                      </a:r>
                      <a:r>
                        <a:rPr lang="en-GB" sz="900" spc="-10">
                          <a:effectLst/>
                        </a:rPr>
                        <a:t>ETH-MA-07</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lnSpc>
                          <a:spcPts val="1145"/>
                        </a:lnSpc>
                      </a:pPr>
                      <a:r>
                        <a:rPr lang="en-GB" sz="900">
                          <a:effectLst/>
                        </a:rPr>
                        <a:t>Module title:</a:t>
                      </a:r>
                      <a:endParaRPr lang="en-DE" sz="1100">
                        <a:effectLst/>
                      </a:endParaRPr>
                    </a:p>
                    <a:p>
                      <a:pPr marL="69215" eaLnBrk="0" hangingPunct="0"/>
                      <a:r>
                        <a:rPr lang="en-GB" sz="900">
                          <a:effectLst/>
                        </a:rPr>
                        <a:t>Writing ethnography</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eaLnBrk="0" hangingPunct="0">
                        <a:spcBef>
                          <a:spcPts val="55"/>
                        </a:spcBef>
                      </a:pPr>
                      <a:r>
                        <a:rPr lang="en-GB" sz="800">
                          <a:effectLst/>
                        </a:rPr>
                        <a:t> </a:t>
                      </a:r>
                      <a:endParaRPr lang="en-DE" sz="1100">
                        <a:effectLst/>
                      </a:endParaRPr>
                    </a:p>
                    <a:p>
                      <a:pPr marL="66675" eaLnBrk="0" hangingPunct="0"/>
                      <a:r>
                        <a:rPr lang="en-GB" sz="900">
                          <a:effectLst/>
                        </a:rPr>
                        <a:t>Type</a:t>
                      </a:r>
                      <a:r>
                        <a:rPr lang="en-GB" sz="900" spc="-70">
                          <a:effectLst/>
                        </a:rPr>
                        <a:t> </a:t>
                      </a:r>
                      <a:r>
                        <a:rPr lang="en-GB" sz="900">
                          <a:effectLst/>
                        </a:rPr>
                        <a:t>of</a:t>
                      </a:r>
                      <a:r>
                        <a:rPr lang="en-GB" sz="900" spc="-70">
                          <a:effectLst/>
                        </a:rPr>
                        <a:t> </a:t>
                      </a:r>
                      <a:r>
                        <a:rPr lang="en-GB" sz="900">
                          <a:effectLst/>
                        </a:rPr>
                        <a:t>module: </a:t>
                      </a:r>
                      <a:r>
                        <a:rPr lang="en-GB" sz="900" spc="-10">
                          <a:effectLst/>
                        </a:rPr>
                        <a:t>Obligatory</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86731555"/>
                  </a:ext>
                </a:extLst>
              </a:tr>
              <a:tr h="260878">
                <a:tc>
                  <a:txBody>
                    <a:bodyPr/>
                    <a:lstStyle/>
                    <a:p>
                      <a:pPr marL="69850" eaLnBrk="0" hangingPunct="0">
                        <a:lnSpc>
                          <a:spcPts val="1145"/>
                        </a:lnSpc>
                      </a:pPr>
                      <a:r>
                        <a:rPr lang="en-GB" sz="900" spc="-20">
                          <a:effectLst/>
                        </a:rPr>
                        <a:t>CP*</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15"/>
                        </a:spcBef>
                        <a:spcAft>
                          <a:spcPts val="0"/>
                        </a:spcAft>
                      </a:pPr>
                      <a:r>
                        <a:rPr lang="en-GB" sz="800">
                          <a:effectLst/>
                        </a:rPr>
                        <a:t>15</a:t>
                      </a:r>
                      <a:r>
                        <a:rPr lang="en-GB" sz="800" spc="-50">
                          <a:effectLst/>
                        </a:rPr>
                        <a:t> </a:t>
                      </a:r>
                      <a:r>
                        <a:rPr lang="en-GB" sz="800">
                          <a:effectLst/>
                        </a:rPr>
                        <a:t>CP</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073561413"/>
                  </a:ext>
                </a:extLst>
              </a:tr>
              <a:tr h="522323">
                <a:tc>
                  <a:txBody>
                    <a:bodyPr/>
                    <a:lstStyle/>
                    <a:p>
                      <a:pPr marL="69850" eaLnBrk="0" hangingPunct="0">
                        <a:lnSpc>
                          <a:spcPts val="1145"/>
                        </a:lnSpc>
                      </a:pPr>
                      <a:r>
                        <a:rPr lang="en-GB" sz="900" spc="-10">
                          <a:effectLst/>
                        </a:rPr>
                        <a:t>Workload*</a:t>
                      </a:r>
                      <a:endParaRPr lang="en-DE" sz="1100">
                        <a:effectLst/>
                      </a:endParaRPr>
                    </a:p>
                    <a:p>
                      <a:pPr marL="342900" lvl="0" indent="-342900" eaLnBrk="0" hangingPunct="0">
                        <a:buSzPts val="1000"/>
                        <a:buFont typeface="Symbol" pitchFamily="2" charset="2"/>
                        <a:buChar char="-"/>
                        <a:tabLst>
                          <a:tab pos="146685" algn="l"/>
                        </a:tabLst>
                      </a:pPr>
                      <a:r>
                        <a:rPr lang="en-GB" sz="900" spc="0">
                          <a:effectLst/>
                        </a:rPr>
                        <a:t>contact time</a:t>
                      </a:r>
                      <a:endParaRPr lang="en-DE" sz="11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900" spc="-10">
                          <a:effectLst/>
                        </a:rPr>
                        <a:t>self-study</a:t>
                      </a:r>
                      <a:endParaRPr lang="en-DE" sz="11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1000">
                          <a:effectLst/>
                        </a:rPr>
                        <a:t> </a:t>
                      </a:r>
                      <a:endParaRPr lang="en-DE" sz="1100">
                        <a:effectLst/>
                      </a:endParaRPr>
                    </a:p>
                    <a:p>
                      <a:pPr marL="69215" marR="710565" eaLnBrk="0" hangingPunct="0">
                        <a:spcAft>
                          <a:spcPts val="0"/>
                        </a:spcAft>
                      </a:pPr>
                      <a:r>
                        <a:rPr lang="en-GB" sz="800" spc="-10">
                          <a:effectLst/>
                        </a:rPr>
                        <a:t>workload: </a:t>
                      </a:r>
                      <a:r>
                        <a:rPr lang="en-GB" sz="800">
                          <a:effectLst/>
                        </a:rPr>
                        <a:t>450 h</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1000">
                          <a:effectLst/>
                        </a:rPr>
                        <a:t> </a:t>
                      </a:r>
                      <a:endParaRPr lang="en-DE" sz="1100">
                        <a:effectLst/>
                      </a:endParaRPr>
                    </a:p>
                    <a:p>
                      <a:pPr marL="66040" marR="715645" eaLnBrk="0" hangingPunct="0">
                        <a:spcAft>
                          <a:spcPts val="0"/>
                        </a:spcAft>
                      </a:pPr>
                      <a:r>
                        <a:rPr lang="en-GB" sz="800">
                          <a:effectLst/>
                        </a:rPr>
                        <a:t>contact</a:t>
                      </a:r>
                      <a:r>
                        <a:rPr lang="en-GB" sz="800" spc="-65">
                          <a:effectLst/>
                        </a:rPr>
                        <a:t> </a:t>
                      </a:r>
                      <a:r>
                        <a:rPr lang="en-GB" sz="800">
                          <a:effectLst/>
                        </a:rPr>
                        <a:t>time: 15 h</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1000">
                          <a:effectLst/>
                        </a:rPr>
                        <a:t> </a:t>
                      </a:r>
                      <a:endParaRPr lang="en-DE" sz="1100">
                        <a:effectLst/>
                      </a:endParaRPr>
                    </a:p>
                    <a:p>
                      <a:pPr marL="66675" marR="715645" eaLnBrk="0" hangingPunct="0">
                        <a:spcAft>
                          <a:spcPts val="0"/>
                        </a:spcAft>
                      </a:pPr>
                      <a:r>
                        <a:rPr lang="en-GB" sz="800" spc="-10">
                          <a:effectLst/>
                        </a:rPr>
                        <a:t>self-study: </a:t>
                      </a:r>
                      <a:r>
                        <a:rPr lang="en-GB" sz="800">
                          <a:effectLst/>
                        </a:rPr>
                        <a:t>435 h</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31780928"/>
                  </a:ext>
                </a:extLst>
              </a:tr>
              <a:tr h="304547">
                <a:tc>
                  <a:txBody>
                    <a:bodyPr/>
                    <a:lstStyle/>
                    <a:p>
                      <a:pPr marL="69850" eaLnBrk="0" hangingPunct="0">
                        <a:spcBef>
                          <a:spcPts val="190"/>
                        </a:spcBef>
                        <a:spcAft>
                          <a:spcPts val="0"/>
                        </a:spcAft>
                      </a:pPr>
                      <a:r>
                        <a:rPr lang="en-GB" sz="900">
                          <a:effectLst/>
                        </a:rPr>
                        <a:t>Module duration*</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10"/>
                        </a:spcBef>
                        <a:spcAft>
                          <a:spcPts val="0"/>
                        </a:spcAft>
                      </a:pPr>
                      <a:r>
                        <a:rPr lang="en-GB" sz="800">
                          <a:effectLst/>
                        </a:rPr>
                        <a:t>1</a:t>
                      </a:r>
                      <a:r>
                        <a:rPr lang="en-GB" sz="800" spc="-65">
                          <a:effectLst/>
                        </a:rPr>
                        <a:t> </a:t>
                      </a:r>
                      <a:r>
                        <a:rPr lang="en-GB" sz="800">
                          <a:effectLst/>
                        </a:rPr>
                        <a:t>semester</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386538502"/>
                  </a:ext>
                </a:extLst>
              </a:tr>
              <a:tr h="391317">
                <a:tc>
                  <a:txBody>
                    <a:bodyPr/>
                    <a:lstStyle/>
                    <a:p>
                      <a:pPr marL="69850" marR="487045" eaLnBrk="0" hangingPunct="0">
                        <a:spcAft>
                          <a:spcPts val="0"/>
                        </a:spcAft>
                      </a:pPr>
                      <a:r>
                        <a:rPr lang="en-GB" sz="900" spc="-10">
                          <a:effectLst/>
                        </a:rPr>
                        <a:t>Frequency </a:t>
                      </a:r>
                      <a:r>
                        <a:rPr lang="en-GB" sz="900">
                          <a:effectLst/>
                        </a:rPr>
                        <a:t>of</a:t>
                      </a:r>
                      <a:r>
                        <a:rPr lang="en-GB" sz="900" spc="-70">
                          <a:effectLst/>
                        </a:rPr>
                        <a:t> </a:t>
                      </a:r>
                      <a:r>
                        <a:rPr lang="en-GB" sz="900">
                          <a:effectLst/>
                        </a:rPr>
                        <a:t>the</a:t>
                      </a:r>
                      <a:r>
                        <a:rPr lang="en-GB" sz="900" spc="-70">
                          <a:effectLst/>
                        </a:rPr>
                        <a:t> </a:t>
                      </a:r>
                      <a:r>
                        <a:rPr lang="en-GB" sz="900">
                          <a:effectLst/>
                        </a:rPr>
                        <a:t>offer*</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0"/>
                        </a:spcBef>
                      </a:pPr>
                      <a:r>
                        <a:rPr lang="en-GB" sz="900">
                          <a:effectLst/>
                        </a:rPr>
                        <a:t> </a:t>
                      </a:r>
                      <a:endParaRPr lang="en-DE" sz="1100">
                        <a:effectLst/>
                      </a:endParaRPr>
                    </a:p>
                    <a:p>
                      <a:pPr marL="69215" eaLnBrk="0" hangingPunct="0">
                        <a:spcBef>
                          <a:spcPts val="5"/>
                        </a:spcBef>
                        <a:spcAft>
                          <a:spcPts val="0"/>
                        </a:spcAft>
                      </a:pPr>
                      <a:r>
                        <a:rPr lang="en-GB" sz="800">
                          <a:effectLst/>
                        </a:rPr>
                        <a:t>Start</a:t>
                      </a:r>
                      <a:r>
                        <a:rPr lang="en-GB" sz="800" spc="-40">
                          <a:effectLst/>
                        </a:rPr>
                        <a:t> </a:t>
                      </a:r>
                      <a:r>
                        <a:rPr lang="en-GB" sz="800">
                          <a:effectLst/>
                        </a:rPr>
                        <a:t>of</a:t>
                      </a:r>
                      <a:r>
                        <a:rPr lang="en-GB" sz="800" spc="-35">
                          <a:effectLst/>
                        </a:rPr>
                        <a:t> </a:t>
                      </a:r>
                      <a:r>
                        <a:rPr lang="en-GB" sz="800">
                          <a:effectLst/>
                        </a:rPr>
                        <a:t>each</a:t>
                      </a:r>
                      <a:r>
                        <a:rPr lang="en-GB" sz="800" spc="-40">
                          <a:effectLst/>
                        </a:rPr>
                        <a:t> </a:t>
                      </a:r>
                      <a:r>
                        <a:rPr lang="en-GB" sz="800">
                          <a:effectLst/>
                        </a:rPr>
                        <a:t>winter</a:t>
                      </a:r>
                      <a:r>
                        <a:rPr lang="en-GB" sz="800" spc="-40">
                          <a:effectLst/>
                        </a:rPr>
                        <a:t> </a:t>
                      </a:r>
                      <a:r>
                        <a:rPr lang="en-GB" sz="800">
                          <a:effectLst/>
                        </a:rPr>
                        <a:t>semester</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86260541"/>
                  </a:ext>
                </a:extLst>
              </a:tr>
              <a:tr h="391317">
                <a:tc>
                  <a:txBody>
                    <a:bodyPr/>
                    <a:lstStyle/>
                    <a:p>
                      <a:pPr marL="69850" marR="466725" eaLnBrk="0" hangingPunct="0">
                        <a:spcAft>
                          <a:spcPts val="0"/>
                        </a:spcAft>
                      </a:pPr>
                      <a:r>
                        <a:rPr lang="en-GB" sz="900">
                          <a:effectLst/>
                        </a:rPr>
                        <a:t>Language</a:t>
                      </a:r>
                      <a:r>
                        <a:rPr lang="en-GB" sz="900" spc="-70">
                          <a:effectLst/>
                        </a:rPr>
                        <a:t> </a:t>
                      </a:r>
                      <a:r>
                        <a:rPr lang="en-GB" sz="900">
                          <a:effectLst/>
                        </a:rPr>
                        <a:t>of </a:t>
                      </a:r>
                      <a:r>
                        <a:rPr lang="en-GB" sz="900" spc="-10">
                          <a:effectLst/>
                        </a:rPr>
                        <a:t>instruction</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65"/>
                        </a:spcBef>
                        <a:spcAft>
                          <a:spcPts val="0"/>
                        </a:spcAft>
                      </a:pPr>
                      <a:r>
                        <a:rPr lang="en-GB" sz="800">
                          <a:effectLst/>
                        </a:rPr>
                        <a:t>German</a:t>
                      </a:r>
                      <a:r>
                        <a:rPr lang="en-GB" sz="800" spc="-10">
                          <a:effectLst/>
                        </a:rPr>
                        <a:t> </a:t>
                      </a:r>
                      <a:r>
                        <a:rPr lang="en-GB" sz="800">
                          <a:effectLst/>
                        </a:rPr>
                        <a:t>or</a:t>
                      </a:r>
                      <a:r>
                        <a:rPr lang="en-GB" sz="800" spc="-10">
                          <a:effectLst/>
                        </a:rPr>
                        <a:t> </a:t>
                      </a:r>
                      <a:r>
                        <a:rPr lang="en-GB" sz="800">
                          <a:effectLst/>
                        </a:rPr>
                        <a:t>English</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049993288"/>
                  </a:ext>
                </a:extLst>
              </a:tr>
              <a:tr h="391317">
                <a:tc>
                  <a:txBody>
                    <a:bodyPr/>
                    <a:lstStyle/>
                    <a:p>
                      <a:pPr marL="69850" eaLnBrk="0" hangingPunct="0"/>
                      <a:r>
                        <a:rPr lang="en-GB" sz="900" spc="-10">
                          <a:effectLst/>
                        </a:rPr>
                        <a:t>Teaching/learning forms*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40"/>
                        </a:spcBef>
                        <a:spcAft>
                          <a:spcPts val="0"/>
                        </a:spcAft>
                      </a:pPr>
                      <a:r>
                        <a:rPr lang="en-GB" sz="800">
                          <a:effectLst/>
                        </a:rPr>
                        <a:t>Project work (30 pages)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4007877936"/>
                  </a:ext>
                </a:extLst>
              </a:tr>
              <a:tr h="503041">
                <a:tc>
                  <a:txBody>
                    <a:bodyPr/>
                    <a:lstStyle/>
                    <a:p>
                      <a:pPr eaLnBrk="0" hangingPunct="0">
                        <a:spcBef>
                          <a:spcPts val="50"/>
                        </a:spcBef>
                      </a:pPr>
                      <a:r>
                        <a:rPr lang="en-GB" sz="800">
                          <a:effectLst/>
                        </a:rPr>
                        <a:t> </a:t>
                      </a:r>
                      <a:endParaRPr lang="en-DE" sz="1100">
                        <a:effectLst/>
                      </a:endParaRPr>
                    </a:p>
                    <a:p>
                      <a:pPr marL="69850" eaLnBrk="0" hangingPunct="0"/>
                      <a:r>
                        <a:rPr lang="en-GB" sz="900">
                          <a:effectLst/>
                        </a:rPr>
                        <a:t>Module content*</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marR="92075" eaLnBrk="0" hangingPunct="0">
                        <a:lnSpc>
                          <a:spcPct val="106000"/>
                        </a:lnSpc>
                        <a:spcAft>
                          <a:spcPts val="0"/>
                        </a:spcAft>
                      </a:pPr>
                      <a:r>
                        <a:rPr lang="en-GB" sz="800" spc="-30">
                          <a:effectLst/>
                        </a:rPr>
                        <a:t>The</a:t>
                      </a:r>
                      <a:r>
                        <a:rPr lang="en-GB" sz="800" spc="-35">
                          <a:effectLst/>
                        </a:rPr>
                        <a:t> </a:t>
                      </a:r>
                      <a:r>
                        <a:rPr lang="en-GB" sz="800" spc="-30">
                          <a:effectLst/>
                        </a:rPr>
                        <a:t>project work</a:t>
                      </a:r>
                      <a:r>
                        <a:rPr lang="en-GB" sz="800" spc="-35">
                          <a:effectLst/>
                        </a:rPr>
                        <a:t> </a:t>
                      </a:r>
                      <a:r>
                        <a:rPr lang="en-GB" sz="800" spc="-30">
                          <a:effectLst/>
                        </a:rPr>
                        <a:t>refers to</a:t>
                      </a:r>
                      <a:r>
                        <a:rPr lang="en-GB" sz="800" spc="-35">
                          <a:effectLst/>
                        </a:rPr>
                        <a:t> </a:t>
                      </a:r>
                      <a:r>
                        <a:rPr lang="en-GB" sz="800" spc="-30">
                          <a:effectLst/>
                        </a:rPr>
                        <a:t>module 6.1</a:t>
                      </a:r>
                      <a:r>
                        <a:rPr lang="en-GB" sz="800" spc="-35">
                          <a:effectLst/>
                        </a:rPr>
                        <a:t> </a:t>
                      </a:r>
                      <a:r>
                        <a:rPr lang="en-GB" sz="800" spc="-30">
                          <a:effectLst/>
                        </a:rPr>
                        <a:t>and takes</a:t>
                      </a:r>
                      <a:r>
                        <a:rPr lang="en-GB" sz="800" spc="-35">
                          <a:effectLst/>
                        </a:rPr>
                        <a:t> </a:t>
                      </a:r>
                      <a:r>
                        <a:rPr lang="en-GB" sz="800" spc="-30">
                          <a:effectLst/>
                        </a:rPr>
                        <a:t>place after</a:t>
                      </a:r>
                      <a:r>
                        <a:rPr lang="en-GB" sz="800" spc="-35">
                          <a:effectLst/>
                        </a:rPr>
                        <a:t> </a:t>
                      </a:r>
                      <a:r>
                        <a:rPr lang="en-GB" sz="800" spc="-30">
                          <a:effectLst/>
                        </a:rPr>
                        <a:t>the completed</a:t>
                      </a:r>
                      <a:r>
                        <a:rPr lang="en-GB" sz="800" spc="-35">
                          <a:effectLst/>
                        </a:rPr>
                        <a:t> </a:t>
                      </a:r>
                      <a:r>
                        <a:rPr lang="en-GB" sz="800" spc="-30">
                          <a:effectLst/>
                        </a:rPr>
                        <a:t>study project. </a:t>
                      </a:r>
                      <a:r>
                        <a:rPr lang="en-GB" sz="800" spc="-10">
                          <a:effectLst/>
                        </a:rPr>
                        <a:t>It</a:t>
                      </a:r>
                      <a:r>
                        <a:rPr lang="en-GB" sz="800" spc="-35">
                          <a:effectLst/>
                        </a:rPr>
                        <a:t> </a:t>
                      </a:r>
                      <a:r>
                        <a:rPr lang="en-GB" sz="800" spc="-10">
                          <a:effectLst/>
                        </a:rPr>
                        <a:t>summarises</a:t>
                      </a:r>
                      <a:r>
                        <a:rPr lang="en-GB" sz="800" spc="-35">
                          <a:effectLst/>
                        </a:rPr>
                        <a:t> </a:t>
                      </a:r>
                      <a:r>
                        <a:rPr lang="en-GB" sz="800" spc="-10">
                          <a:effectLst/>
                        </a:rPr>
                        <a:t>the</a:t>
                      </a:r>
                      <a:r>
                        <a:rPr lang="en-GB" sz="800" spc="-35">
                          <a:effectLst/>
                        </a:rPr>
                        <a:t> </a:t>
                      </a:r>
                      <a:r>
                        <a:rPr lang="en-GB" sz="800" spc="-10">
                          <a:effectLst/>
                        </a:rPr>
                        <a:t>study</a:t>
                      </a:r>
                      <a:r>
                        <a:rPr lang="en-GB" sz="800" spc="-35">
                          <a:effectLst/>
                        </a:rPr>
                        <a:t> </a:t>
                      </a:r>
                      <a:r>
                        <a:rPr lang="en-GB" sz="800" spc="-10">
                          <a:effectLst/>
                        </a:rPr>
                        <a:t>project</a:t>
                      </a:r>
                      <a:r>
                        <a:rPr lang="en-GB" sz="800" spc="-35">
                          <a:effectLst/>
                        </a:rPr>
                        <a:t> </a:t>
                      </a:r>
                      <a:r>
                        <a:rPr lang="en-GB" sz="800" spc="-10">
                          <a:effectLst/>
                        </a:rPr>
                        <a:t>and</a:t>
                      </a:r>
                      <a:r>
                        <a:rPr lang="en-GB" sz="800" spc="-35">
                          <a:effectLst/>
                        </a:rPr>
                        <a:t> </a:t>
                      </a:r>
                      <a:r>
                        <a:rPr lang="en-GB" sz="800" spc="-10">
                          <a:effectLst/>
                        </a:rPr>
                        <a:t>documents</a:t>
                      </a:r>
                      <a:r>
                        <a:rPr lang="en-GB" sz="800" spc="-35">
                          <a:effectLst/>
                        </a:rPr>
                        <a:t> </a:t>
                      </a:r>
                      <a:r>
                        <a:rPr lang="en-GB" sz="800" spc="-10">
                          <a:effectLst/>
                        </a:rPr>
                        <a:t>the</a:t>
                      </a:r>
                      <a:r>
                        <a:rPr lang="en-GB" sz="800" spc="-35">
                          <a:effectLst/>
                        </a:rPr>
                        <a:t> </a:t>
                      </a:r>
                      <a:r>
                        <a:rPr lang="en-GB" sz="800" spc="-10">
                          <a:effectLst/>
                        </a:rPr>
                        <a:t>procedure,</a:t>
                      </a:r>
                      <a:r>
                        <a:rPr lang="en-GB" sz="800" spc="-30">
                          <a:effectLst/>
                        </a:rPr>
                        <a:t> </a:t>
                      </a:r>
                      <a:r>
                        <a:rPr lang="en-GB" sz="800" spc="-10">
                          <a:effectLst/>
                        </a:rPr>
                        <a:t>methodological</a:t>
                      </a:r>
                      <a:r>
                        <a:rPr lang="en-GB" sz="800" spc="-30">
                          <a:effectLst/>
                        </a:rPr>
                        <a:t> </a:t>
                      </a:r>
                      <a:r>
                        <a:rPr lang="en-GB" sz="800" spc="-10">
                          <a:effectLst/>
                        </a:rPr>
                        <a:t>work </a:t>
                      </a:r>
                      <a:r>
                        <a:rPr lang="en-GB" sz="800" spc="-30">
                          <a:effectLst/>
                        </a:rPr>
                        <a:t>processes,</a:t>
                      </a:r>
                      <a:r>
                        <a:rPr lang="en-GB" sz="800" spc="-35">
                          <a:effectLst/>
                        </a:rPr>
                        <a:t> </a:t>
                      </a:r>
                      <a:r>
                        <a:rPr lang="en-GB" sz="800" spc="-30">
                          <a:effectLst/>
                        </a:rPr>
                        <a:t>difficulties</a:t>
                      </a:r>
                      <a:r>
                        <a:rPr lang="en-GB" sz="800" spc="-40">
                          <a:effectLst/>
                        </a:rPr>
                        <a:t> </a:t>
                      </a:r>
                      <a:r>
                        <a:rPr lang="en-GB" sz="800" spc="-30">
                          <a:effectLst/>
                        </a:rPr>
                        <a:t>and</a:t>
                      </a:r>
                      <a:r>
                        <a:rPr lang="en-GB" sz="800" spc="-40">
                          <a:effectLst/>
                        </a:rPr>
                        <a:t> </a:t>
                      </a:r>
                      <a:r>
                        <a:rPr lang="en-GB" sz="800" spc="-30">
                          <a:effectLst/>
                        </a:rPr>
                        <a:t>learning</a:t>
                      </a:r>
                      <a:r>
                        <a:rPr lang="en-GB" sz="800" spc="-40">
                          <a:effectLst/>
                        </a:rPr>
                        <a:t> </a:t>
                      </a:r>
                      <a:r>
                        <a:rPr lang="en-GB" sz="800" spc="-30">
                          <a:effectLst/>
                        </a:rPr>
                        <a:t>progress</a:t>
                      </a:r>
                      <a:r>
                        <a:rPr lang="en-GB" sz="800" spc="-40">
                          <a:effectLst/>
                        </a:rPr>
                        <a:t> </a:t>
                      </a:r>
                      <a:r>
                        <a:rPr lang="en-GB" sz="800" spc="-30">
                          <a:effectLst/>
                        </a:rPr>
                        <a:t>from</a:t>
                      </a:r>
                      <a:r>
                        <a:rPr lang="en-GB" sz="800" spc="-45">
                          <a:effectLst/>
                        </a:rPr>
                        <a:t> </a:t>
                      </a:r>
                      <a:r>
                        <a:rPr lang="en-GB" sz="800" spc="-30">
                          <a:effectLst/>
                        </a:rPr>
                        <a:t>the</a:t>
                      </a:r>
                      <a:r>
                        <a:rPr lang="en-GB" sz="800" spc="-40">
                          <a:effectLst/>
                        </a:rPr>
                        <a:t> </a:t>
                      </a:r>
                      <a:r>
                        <a:rPr lang="en-GB" sz="800" spc="-30">
                          <a:effectLst/>
                        </a:rPr>
                        <a:t>study</a:t>
                      </a:r>
                      <a:r>
                        <a:rPr lang="en-GB" sz="800" spc="-40">
                          <a:effectLst/>
                        </a:rPr>
                        <a:t> </a:t>
                      </a:r>
                      <a:r>
                        <a:rPr lang="en-GB" sz="800" spc="-30">
                          <a:effectLst/>
                        </a:rPr>
                        <a:t>project.</a:t>
                      </a:r>
                      <a:r>
                        <a:rPr lang="en-GB" sz="800" spc="-35">
                          <a:effectLst/>
                        </a:rPr>
                        <a:t> </a:t>
                      </a:r>
                      <a:r>
                        <a:rPr lang="en-GB" sz="800" spc="-30">
                          <a:effectLst/>
                        </a:rPr>
                        <a:t>It</a:t>
                      </a:r>
                      <a:r>
                        <a:rPr lang="en-GB" sz="800" spc="-40">
                          <a:effectLst/>
                        </a:rPr>
                        <a:t> </a:t>
                      </a:r>
                      <a:r>
                        <a:rPr lang="en-GB" sz="800" spc="-30">
                          <a:effectLst/>
                        </a:rPr>
                        <a:t>backs</a:t>
                      </a:r>
                      <a:r>
                        <a:rPr lang="en-GB" sz="800" spc="-40">
                          <a:effectLst/>
                        </a:rPr>
                        <a:t> </a:t>
                      </a:r>
                      <a:r>
                        <a:rPr lang="en-GB" sz="800" spc="-30">
                          <a:effectLst/>
                        </a:rPr>
                        <a:t>up</a:t>
                      </a:r>
                      <a:r>
                        <a:rPr lang="en-GB" sz="800" spc="-40">
                          <a:effectLst/>
                        </a:rPr>
                        <a:t> </a:t>
                      </a:r>
                      <a:r>
                        <a:rPr lang="en-GB" sz="800" spc="-30">
                          <a:effectLst/>
                        </a:rPr>
                        <a:t>the</a:t>
                      </a:r>
                      <a:r>
                        <a:rPr lang="en-GB" sz="800" spc="-55">
                          <a:effectLst/>
                        </a:rPr>
                        <a:t> </a:t>
                      </a:r>
                      <a:r>
                        <a:rPr lang="en-GB" sz="800" spc="-30">
                          <a:effectLst/>
                        </a:rPr>
                        <a:t>study</a:t>
                      </a:r>
                      <a:endParaRPr lang="en-DE" sz="1100">
                        <a:effectLst/>
                      </a:endParaRPr>
                    </a:p>
                    <a:p>
                      <a:pPr marL="69215" eaLnBrk="0" hangingPunct="0">
                        <a:lnSpc>
                          <a:spcPts val="975"/>
                        </a:lnSpc>
                      </a:pPr>
                      <a:r>
                        <a:rPr lang="en-GB" sz="800" spc="-10">
                          <a:effectLst/>
                        </a:rPr>
                        <a:t>project</a:t>
                      </a:r>
                      <a:r>
                        <a:rPr lang="en-GB" sz="800" spc="-20">
                          <a:effectLst/>
                        </a:rPr>
                        <a:t> </a:t>
                      </a:r>
                      <a:r>
                        <a:rPr lang="en-GB" sz="800" spc="-10">
                          <a:effectLst/>
                        </a:rPr>
                        <a:t>with</a:t>
                      </a:r>
                      <a:r>
                        <a:rPr lang="en-GB" sz="800" spc="-20">
                          <a:effectLst/>
                        </a:rPr>
                        <a:t> </a:t>
                      </a:r>
                      <a:r>
                        <a:rPr lang="en-GB" sz="800" spc="-10">
                          <a:effectLst/>
                        </a:rPr>
                        <a:t>academic</a:t>
                      </a:r>
                      <a:r>
                        <a:rPr lang="en-GB" sz="800" spc="-20">
                          <a:effectLst/>
                        </a:rPr>
                        <a:t> </a:t>
                      </a:r>
                      <a:r>
                        <a:rPr lang="en-GB" sz="800" spc="-10">
                          <a:effectLst/>
                        </a:rPr>
                        <a:t>literature</a:t>
                      </a:r>
                      <a:r>
                        <a:rPr lang="en-GB" sz="800" spc="-20">
                          <a:effectLst/>
                        </a:rPr>
                        <a:t> </a:t>
                      </a:r>
                      <a:r>
                        <a:rPr lang="en-GB" sz="800" spc="-10">
                          <a:effectLst/>
                        </a:rPr>
                        <a:t>and</a:t>
                      </a:r>
                      <a:r>
                        <a:rPr lang="en-GB" sz="800" spc="-20">
                          <a:effectLst/>
                        </a:rPr>
                        <a:t> </a:t>
                      </a:r>
                      <a:r>
                        <a:rPr lang="en-GB" sz="800" spc="-10">
                          <a:effectLst/>
                        </a:rPr>
                        <a:t>frames</a:t>
                      </a:r>
                      <a:r>
                        <a:rPr lang="en-GB" sz="800" spc="-20">
                          <a:effectLst/>
                        </a:rPr>
                        <a:t> </a:t>
                      </a:r>
                      <a:r>
                        <a:rPr lang="en-GB" sz="800" spc="-10">
                          <a:effectLst/>
                        </a:rPr>
                        <a:t>it</a:t>
                      </a:r>
                      <a:r>
                        <a:rPr lang="en-GB" sz="800" spc="-20">
                          <a:effectLst/>
                        </a:rPr>
                        <a:t> </a:t>
                      </a:r>
                      <a:r>
                        <a:rPr lang="en-GB" sz="800" spc="-10">
                          <a:effectLst/>
                        </a:rPr>
                        <a:t>theoretically.</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837165654"/>
                  </a:ext>
                </a:extLst>
              </a:tr>
              <a:tr h="689625">
                <a:tc>
                  <a:txBody>
                    <a:bodyPr/>
                    <a:lstStyle/>
                    <a:p>
                      <a:pPr marL="69850" marR="228600" eaLnBrk="0" hangingPunct="0">
                        <a:spcBef>
                          <a:spcPts val="620"/>
                        </a:spcBef>
                        <a:spcAft>
                          <a:spcPts val="0"/>
                        </a:spcAft>
                      </a:pPr>
                      <a:r>
                        <a:rPr lang="en-GB" sz="900" spc="-10">
                          <a:effectLst/>
                        </a:rPr>
                        <a:t>Qualification goals*</a:t>
                      </a:r>
                      <a:endParaRPr lang="en-D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marR="92075" eaLnBrk="0" hangingPunct="0">
                        <a:spcAft>
                          <a:spcPts val="0"/>
                        </a:spcAft>
                      </a:pPr>
                      <a:r>
                        <a:rPr lang="en-GB" sz="800" dirty="0">
                          <a:effectLst/>
                        </a:rPr>
                        <a:t>Students acquire knowledge in the evaluation of their own data, they learn to place these data in the framework of the subject areas and questions developed previously (module MA-ETH-02 and MA ETH-03, MA-ETH-04). They are able to present the results of their research in writing in an appropriate manner and are capable of</a:t>
                      </a:r>
                      <a:endParaRPr lang="en-DE" sz="1100" dirty="0">
                        <a:effectLst/>
                      </a:endParaRPr>
                    </a:p>
                    <a:p>
                      <a:pPr marL="69215" eaLnBrk="0" hangingPunct="0">
                        <a:lnSpc>
                          <a:spcPts val="960"/>
                        </a:lnSpc>
                      </a:pPr>
                      <a:r>
                        <a:rPr lang="en-GB" sz="800" dirty="0">
                          <a:effectLst/>
                        </a:rPr>
                        <a:t>structuring</a:t>
                      </a:r>
                      <a:r>
                        <a:rPr lang="en-GB" sz="800" spc="-20" dirty="0">
                          <a:effectLst/>
                        </a:rPr>
                        <a:t> </a:t>
                      </a:r>
                      <a:r>
                        <a:rPr lang="en-GB" sz="800" dirty="0">
                          <a:effectLst/>
                        </a:rPr>
                        <a:t>and</a:t>
                      </a:r>
                      <a:r>
                        <a:rPr lang="en-GB" sz="800" spc="-20" dirty="0">
                          <a:effectLst/>
                        </a:rPr>
                        <a:t> </a:t>
                      </a:r>
                      <a:r>
                        <a:rPr lang="en-GB" sz="800" dirty="0">
                          <a:effectLst/>
                        </a:rPr>
                        <a:t>analysing</a:t>
                      </a:r>
                      <a:r>
                        <a:rPr lang="en-GB" sz="800" spc="-20" dirty="0">
                          <a:effectLst/>
                        </a:rPr>
                        <a:t> </a:t>
                      </a:r>
                      <a:r>
                        <a:rPr lang="en-GB" sz="800" dirty="0">
                          <a:effectLst/>
                        </a:rPr>
                        <a:t>thematic</a:t>
                      </a:r>
                      <a:r>
                        <a:rPr lang="en-GB" sz="800" spc="-25" dirty="0">
                          <a:effectLst/>
                        </a:rPr>
                        <a:t> </a:t>
                      </a:r>
                      <a:r>
                        <a:rPr lang="en-GB" sz="800" dirty="0">
                          <a:effectLst/>
                        </a:rPr>
                        <a:t>fields</a:t>
                      </a:r>
                      <a:r>
                        <a:rPr lang="en-GB" sz="800" spc="-25" dirty="0">
                          <a:effectLst/>
                        </a:rPr>
                        <a:t> </a:t>
                      </a:r>
                      <a:r>
                        <a:rPr lang="en-GB" sz="800" dirty="0">
                          <a:effectLst/>
                        </a:rPr>
                        <a:t>of</a:t>
                      </a:r>
                      <a:r>
                        <a:rPr lang="en-GB" sz="800" spc="-25" dirty="0">
                          <a:effectLst/>
                        </a:rPr>
                        <a:t> </a:t>
                      </a:r>
                      <a:r>
                        <a:rPr lang="en-GB" sz="800" dirty="0">
                          <a:effectLst/>
                        </a:rPr>
                        <a:t>Social</a:t>
                      </a:r>
                      <a:r>
                        <a:rPr lang="en-GB" sz="800" spc="-25" dirty="0">
                          <a:effectLst/>
                        </a:rPr>
                        <a:t> </a:t>
                      </a:r>
                      <a:r>
                        <a:rPr lang="en-GB" sz="800" dirty="0">
                          <a:effectLst/>
                        </a:rPr>
                        <a:t>and</a:t>
                      </a:r>
                      <a:r>
                        <a:rPr lang="en-GB" sz="800" spc="-20" dirty="0">
                          <a:effectLst/>
                        </a:rPr>
                        <a:t> </a:t>
                      </a:r>
                      <a:r>
                        <a:rPr lang="en-GB" sz="800" dirty="0">
                          <a:effectLst/>
                        </a:rPr>
                        <a:t>Cultural</a:t>
                      </a:r>
                      <a:r>
                        <a:rPr lang="en-GB" sz="800" spc="-25" dirty="0">
                          <a:effectLst/>
                        </a:rPr>
                        <a:t> </a:t>
                      </a:r>
                      <a:r>
                        <a:rPr lang="en-GB" sz="800" dirty="0">
                          <a:effectLst/>
                        </a:rPr>
                        <a:t>Anthropology,</a:t>
                      </a:r>
                      <a:r>
                        <a:rPr lang="en-GB" sz="800" spc="-25" dirty="0">
                          <a:effectLst/>
                        </a:rPr>
                        <a:t> </a:t>
                      </a:r>
                      <a:r>
                        <a:rPr lang="en-GB" sz="800" dirty="0">
                          <a:effectLst/>
                        </a:rPr>
                        <a:t>including anthropological/social science theories and methods.</a:t>
                      </a:r>
                      <a:endParaRPr lang="en-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774063422"/>
                  </a:ext>
                </a:extLst>
              </a:tr>
            </a:tbl>
          </a:graphicData>
        </a:graphic>
      </p:graphicFrame>
      <p:sp>
        <p:nvSpPr>
          <p:cNvPr id="5" name="Rectangle 1">
            <a:extLst>
              <a:ext uri="{FF2B5EF4-FFF2-40B4-BE49-F238E27FC236}">
                <a16:creationId xmlns:a16="http://schemas.microsoft.com/office/drawing/2014/main" id="{B3B06252-2469-F4CE-2B67-5AFDF3E34567}"/>
              </a:ext>
            </a:extLst>
          </p:cNvPr>
          <p:cNvSpPr>
            <a:spLocks noGrp="1" noChangeArrowheads="1"/>
          </p:cNvSpPr>
          <p:nvPr>
            <p:ph type="subTitle"/>
          </p:nvPr>
        </p:nvSpPr>
        <p:spPr bwMode="auto">
          <a:xfrm>
            <a:off x="457200" y="3450190"/>
            <a:ext cx="1556773"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DE" sz="1400" dirty="0"/>
              <a:t>Report Writing</a:t>
            </a:r>
          </a:p>
        </p:txBody>
      </p:sp>
    </p:spTree>
    <p:extLst>
      <p:ext uri="{BB962C8B-B14F-4D97-AF65-F5344CB8AC3E}">
        <p14:creationId xmlns:p14="http://schemas.microsoft.com/office/powerpoint/2010/main" val="418738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719280" y="1041840"/>
            <a:ext cx="7699680" cy="306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s-ES" sz="2000" b="1" strike="noStrike" spc="-1" dirty="0" err="1">
                <a:solidFill>
                  <a:srgbClr val="2D2015"/>
                </a:solidFill>
                <a:uFill>
                  <a:solidFill>
                    <a:srgbClr val="FFFFFF"/>
                  </a:solidFill>
                </a:uFill>
                <a:latin typeface="Arial"/>
                <a:ea typeface="ＭＳ Ｐゴシック"/>
              </a:rPr>
              <a:t>Where</a:t>
            </a:r>
            <a:r>
              <a:rPr lang="es-ES" sz="2000" b="1" strike="noStrike" spc="-1" dirty="0">
                <a:solidFill>
                  <a:srgbClr val="2D2015"/>
                </a:solidFill>
                <a:uFill>
                  <a:solidFill>
                    <a:srgbClr val="FFFFFF"/>
                  </a:solidFill>
                </a:uFill>
                <a:latin typeface="Arial"/>
                <a:ea typeface="ＭＳ Ｐゴシック"/>
              </a:rPr>
              <a:t> can I </a:t>
            </a:r>
            <a:r>
              <a:rPr lang="es-ES" sz="2000" b="1" strike="noStrike" spc="-1" dirty="0" err="1">
                <a:solidFill>
                  <a:srgbClr val="2D2015"/>
                </a:solidFill>
                <a:uFill>
                  <a:solidFill>
                    <a:srgbClr val="FFFFFF"/>
                  </a:solidFill>
                </a:uFill>
                <a:latin typeface="Arial"/>
                <a:ea typeface="ＭＳ Ｐゴシック"/>
              </a:rPr>
              <a:t>spend</a:t>
            </a:r>
            <a:r>
              <a:rPr lang="es-ES" sz="2000" b="1" strike="noStrike" spc="-1" dirty="0">
                <a:solidFill>
                  <a:srgbClr val="2D2015"/>
                </a:solidFill>
                <a:uFill>
                  <a:solidFill>
                    <a:srgbClr val="FFFFFF"/>
                  </a:solidFill>
                </a:uFill>
                <a:latin typeface="Arial"/>
                <a:ea typeface="ＭＳ Ｐゴシック"/>
              </a:rPr>
              <a:t> </a:t>
            </a:r>
            <a:r>
              <a:rPr lang="es-ES" sz="2000" b="1" strike="noStrike" spc="-1" dirty="0" err="1">
                <a:solidFill>
                  <a:srgbClr val="2D2015"/>
                </a:solidFill>
                <a:uFill>
                  <a:solidFill>
                    <a:srgbClr val="FFFFFF"/>
                  </a:solidFill>
                </a:uFill>
                <a:latin typeface="Arial"/>
                <a:ea typeface="ＭＳ Ｐゴシック"/>
              </a:rPr>
              <a:t>my</a:t>
            </a:r>
            <a:r>
              <a:rPr lang="es-ES" sz="2000" b="1" strike="noStrike" spc="-1" dirty="0">
                <a:solidFill>
                  <a:srgbClr val="2D2015"/>
                </a:solidFill>
                <a:uFill>
                  <a:solidFill>
                    <a:srgbClr val="FFFFFF"/>
                  </a:solidFill>
                </a:uFill>
                <a:latin typeface="Arial"/>
                <a:ea typeface="ＭＳ Ｐゴシック"/>
              </a:rPr>
              <a:t> </a:t>
            </a:r>
            <a:r>
              <a:rPr lang="es-ES" sz="2000" b="1" strike="noStrike" spc="-1" dirty="0" err="1">
                <a:solidFill>
                  <a:srgbClr val="2D2015"/>
                </a:solidFill>
                <a:uFill>
                  <a:solidFill>
                    <a:srgbClr val="FFFFFF"/>
                  </a:solidFill>
                </a:uFill>
                <a:latin typeface="Arial"/>
                <a:ea typeface="ＭＳ Ｐゴシック"/>
              </a:rPr>
              <a:t>Practice</a:t>
            </a:r>
            <a:r>
              <a:rPr lang="es-ES" sz="2000" b="1" strike="noStrike" spc="-1" dirty="0">
                <a:solidFill>
                  <a:srgbClr val="2D2015"/>
                </a:solidFill>
                <a:uFill>
                  <a:solidFill>
                    <a:srgbClr val="FFFFFF"/>
                  </a:solidFill>
                </a:uFill>
                <a:latin typeface="Arial"/>
                <a:ea typeface="ＭＳ Ｐゴシック"/>
              </a:rPr>
              <a:t>/</a:t>
            </a:r>
            <a:r>
              <a:rPr lang="es-ES" sz="2000" b="1" strike="noStrike" spc="-1" dirty="0" err="1">
                <a:solidFill>
                  <a:srgbClr val="2D2015"/>
                </a:solidFill>
                <a:uFill>
                  <a:solidFill>
                    <a:srgbClr val="FFFFFF"/>
                  </a:solidFill>
                </a:uFill>
                <a:latin typeface="Arial"/>
                <a:ea typeface="ＭＳ Ｐゴシック"/>
              </a:rPr>
              <a:t>Mobilit</a:t>
            </a:r>
            <a:r>
              <a:rPr lang="es-ES" sz="2000" b="1" spc="-1" dirty="0" err="1">
                <a:solidFill>
                  <a:srgbClr val="2D2015"/>
                </a:solidFill>
                <a:uFill>
                  <a:solidFill>
                    <a:srgbClr val="FFFFFF"/>
                  </a:solidFill>
                </a:uFill>
                <a:latin typeface="Arial"/>
                <a:ea typeface="ＭＳ Ｐゴシック"/>
              </a:rPr>
              <a:t>ysemester</a:t>
            </a:r>
            <a:r>
              <a:rPr lang="es-ES" sz="2000" b="1" strike="noStrike" spc="-1" dirty="0">
                <a:solidFill>
                  <a:srgbClr val="2D2015"/>
                </a:solidFill>
                <a:uFill>
                  <a:solidFill>
                    <a:srgbClr val="FFFFFF"/>
                  </a:solidFill>
                </a:uFill>
                <a:latin typeface="Arial"/>
                <a:ea typeface="ＭＳ Ｐゴシック"/>
              </a:rPr>
              <a:t>?</a:t>
            </a:r>
            <a:endParaRPr lang="es-ES" sz="1800" b="0" strike="noStrike" spc="-1" dirty="0">
              <a:solidFill>
                <a:srgbClr val="000000"/>
              </a:solidFill>
              <a:uFill>
                <a:solidFill>
                  <a:srgbClr val="FFFFFF"/>
                </a:solidFill>
              </a:uFill>
              <a:latin typeface="Arial"/>
            </a:endParaRPr>
          </a:p>
        </p:txBody>
      </p:sp>
      <p:sp>
        <p:nvSpPr>
          <p:cNvPr id="246" name="CustomShape 2"/>
          <p:cNvSpPr/>
          <p:nvPr/>
        </p:nvSpPr>
        <p:spPr>
          <a:xfrm>
            <a:off x="719280" y="1482120"/>
            <a:ext cx="7591680" cy="4792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0" lvl="1" indent="-179640">
              <a:lnSpc>
                <a:spcPct val="100000"/>
              </a:lnSpc>
              <a:buClr>
                <a:srgbClr val="333333"/>
              </a:buClr>
              <a:buSzPct val="80000"/>
              <a:buFont typeface="StarSymbol"/>
              <a:buChar char="-"/>
            </a:pPr>
            <a:r>
              <a:rPr lang="es-ES" b="1" dirty="0"/>
              <a:t>The </a:t>
            </a:r>
            <a:r>
              <a:rPr lang="es-ES" b="1" dirty="0" err="1"/>
              <a:t>location</a:t>
            </a:r>
            <a:r>
              <a:rPr lang="es-ES" b="1" dirty="0"/>
              <a:t> </a:t>
            </a:r>
            <a:r>
              <a:rPr lang="es-ES" b="1" dirty="0" err="1"/>
              <a:t>for</a:t>
            </a:r>
            <a:r>
              <a:rPr lang="es-ES" b="1" dirty="0"/>
              <a:t> the </a:t>
            </a:r>
            <a:r>
              <a:rPr lang="es-ES" b="1" dirty="0" err="1"/>
              <a:t>mobility</a:t>
            </a:r>
            <a:r>
              <a:rPr lang="es-ES" b="1" dirty="0"/>
              <a:t> </a:t>
            </a:r>
            <a:r>
              <a:rPr lang="es-ES" b="1" dirty="0" err="1"/>
              <a:t>semester</a:t>
            </a:r>
            <a:r>
              <a:rPr lang="es-ES" b="1" dirty="0"/>
              <a:t> can be </a:t>
            </a:r>
            <a:r>
              <a:rPr lang="es-ES" b="1" dirty="0" err="1"/>
              <a:t>chosen</a:t>
            </a:r>
            <a:r>
              <a:rPr lang="es-ES" b="1" dirty="0"/>
              <a:t> in </a:t>
            </a:r>
            <a:r>
              <a:rPr lang="es-ES" b="1" dirty="0" err="1"/>
              <a:t>consultation</a:t>
            </a:r>
            <a:r>
              <a:rPr lang="es-ES" b="1" dirty="0"/>
              <a:t> </a:t>
            </a:r>
            <a:r>
              <a:rPr lang="es-ES" b="1" dirty="0" err="1"/>
              <a:t>with</a:t>
            </a:r>
            <a:r>
              <a:rPr lang="es-ES" b="1" dirty="0"/>
              <a:t> the staff</a:t>
            </a:r>
          </a:p>
          <a:p>
            <a:pPr marL="0" lvl="1" indent="-179640">
              <a:lnSpc>
                <a:spcPct val="100000"/>
              </a:lnSpc>
              <a:buClr>
                <a:srgbClr val="333333"/>
              </a:buClr>
              <a:buSzPct val="80000"/>
              <a:buFont typeface="StarSymbol"/>
              <a:buChar char="-"/>
            </a:pPr>
            <a:endParaRPr lang="es-ES" b="1" dirty="0"/>
          </a:p>
          <a:p>
            <a:pPr marL="0" lvl="1" indent="-179640">
              <a:lnSpc>
                <a:spcPct val="100000"/>
              </a:lnSpc>
              <a:buClr>
                <a:srgbClr val="333333"/>
              </a:buClr>
              <a:buSzPct val="80000"/>
              <a:buFont typeface="StarSymbol"/>
              <a:buChar char="-"/>
            </a:pPr>
            <a:r>
              <a:rPr lang="es-ES" b="1" dirty="0" err="1"/>
              <a:t>Decisive</a:t>
            </a:r>
            <a:r>
              <a:rPr lang="es-ES" b="1" dirty="0"/>
              <a:t> </a:t>
            </a:r>
            <a:r>
              <a:rPr lang="es-ES" b="1" dirty="0" err="1"/>
              <a:t>factors</a:t>
            </a:r>
            <a:r>
              <a:rPr lang="es-ES" b="1" dirty="0"/>
              <a:t> are pre-</a:t>
            </a:r>
            <a:r>
              <a:rPr lang="es-ES" b="1" dirty="0" err="1"/>
              <a:t>qualifications</a:t>
            </a:r>
            <a:r>
              <a:rPr lang="es-ES" b="1" dirty="0"/>
              <a:t>, </a:t>
            </a:r>
            <a:r>
              <a:rPr lang="es-ES" b="1" dirty="0" err="1"/>
              <a:t>language</a:t>
            </a:r>
            <a:r>
              <a:rPr lang="es-ES" b="1" dirty="0"/>
              <a:t> </a:t>
            </a:r>
            <a:r>
              <a:rPr lang="es-ES" b="1" dirty="0" err="1"/>
              <a:t>skills</a:t>
            </a:r>
            <a:r>
              <a:rPr lang="es-ES" b="1" dirty="0"/>
              <a:t> and </a:t>
            </a:r>
            <a:r>
              <a:rPr lang="es-ES" b="1" dirty="0" err="1"/>
              <a:t>institutional</a:t>
            </a:r>
            <a:r>
              <a:rPr lang="es-ES" b="1" dirty="0"/>
              <a:t> </a:t>
            </a:r>
            <a:r>
              <a:rPr lang="es-ES" b="1" dirty="0" err="1"/>
              <a:t>connectivity</a:t>
            </a:r>
            <a:endParaRPr lang="es-ES" b="1" dirty="0"/>
          </a:p>
          <a:p>
            <a:pPr marL="0" lvl="1" indent="-179640">
              <a:lnSpc>
                <a:spcPct val="100000"/>
              </a:lnSpc>
              <a:buClr>
                <a:srgbClr val="333333"/>
              </a:buClr>
              <a:buSzPct val="80000"/>
              <a:buFont typeface="StarSymbol"/>
              <a:buChar char="-"/>
            </a:pPr>
            <a:endParaRPr lang="es-ES" b="1" dirty="0"/>
          </a:p>
          <a:p>
            <a:pPr marL="0" lvl="1" indent="-179640">
              <a:lnSpc>
                <a:spcPct val="100000"/>
              </a:lnSpc>
              <a:buClr>
                <a:srgbClr val="333333"/>
              </a:buClr>
              <a:buSzPct val="80000"/>
              <a:buFont typeface="StarSymbol"/>
              <a:buChar char="-"/>
            </a:pPr>
            <a:r>
              <a:rPr lang="es-ES" b="1" dirty="0"/>
              <a:t>The </a:t>
            </a:r>
            <a:r>
              <a:rPr lang="es-ES" b="1" dirty="0" err="1"/>
              <a:t>department</a:t>
            </a:r>
            <a:r>
              <a:rPr lang="es-ES" b="1" dirty="0"/>
              <a:t> </a:t>
            </a:r>
            <a:r>
              <a:rPr lang="es-ES" b="1" dirty="0" err="1"/>
              <a:t>offers</a:t>
            </a:r>
            <a:r>
              <a:rPr lang="es-ES" b="1" dirty="0"/>
              <a:t> </a:t>
            </a:r>
            <a:r>
              <a:rPr lang="es-ES" b="1" dirty="0" err="1"/>
              <a:t>internships</a:t>
            </a:r>
            <a:r>
              <a:rPr lang="es-ES" b="1" dirty="0"/>
              <a:t> and </a:t>
            </a:r>
            <a:r>
              <a:rPr lang="es-ES" b="1" dirty="0" err="1"/>
              <a:t>opportunities</a:t>
            </a:r>
            <a:r>
              <a:rPr lang="es-ES" b="1" dirty="0"/>
              <a:t> </a:t>
            </a:r>
            <a:r>
              <a:rPr lang="es-ES" b="1" dirty="0" err="1"/>
              <a:t>for</a:t>
            </a:r>
            <a:r>
              <a:rPr lang="es-ES" b="1" dirty="0"/>
              <a:t> </a:t>
            </a:r>
            <a:r>
              <a:rPr lang="es-ES" b="1" dirty="0" err="1"/>
              <a:t>student</a:t>
            </a:r>
            <a:r>
              <a:rPr lang="es-ES" b="1" dirty="0"/>
              <a:t> </a:t>
            </a:r>
            <a:r>
              <a:rPr lang="es-ES" b="1" dirty="0" err="1"/>
              <a:t>exchange</a:t>
            </a:r>
            <a:r>
              <a:rPr lang="es-ES" b="1" dirty="0"/>
              <a:t>, </a:t>
            </a:r>
            <a:r>
              <a:rPr lang="es-ES" b="1" dirty="0" err="1"/>
              <a:t>especially</a:t>
            </a:r>
            <a:r>
              <a:rPr lang="es-ES" b="1" dirty="0"/>
              <a:t> in the </a:t>
            </a:r>
            <a:r>
              <a:rPr lang="es-ES" b="1" dirty="0" err="1"/>
              <a:t>regions</a:t>
            </a:r>
            <a:r>
              <a:rPr lang="es-ES" b="1" dirty="0"/>
              <a:t> of South Asia, East and South </a:t>
            </a:r>
            <a:r>
              <a:rPr lang="es-ES" b="1" dirty="0" err="1"/>
              <a:t>Africa</a:t>
            </a:r>
            <a:r>
              <a:rPr lang="es-ES" b="1" dirty="0"/>
              <a:t> and </a:t>
            </a:r>
            <a:r>
              <a:rPr lang="es-ES" b="1" dirty="0" err="1"/>
              <a:t>Europe</a:t>
            </a:r>
            <a:r>
              <a:rPr lang="es-ES" b="1" dirty="0"/>
              <a:t>. The </a:t>
            </a:r>
            <a:r>
              <a:rPr lang="es-ES" b="1" dirty="0" err="1"/>
              <a:t>department</a:t>
            </a:r>
            <a:r>
              <a:rPr lang="es-ES" b="1" dirty="0"/>
              <a:t> </a:t>
            </a:r>
            <a:r>
              <a:rPr lang="es-ES" b="1" dirty="0" err="1"/>
              <a:t>also</a:t>
            </a:r>
            <a:r>
              <a:rPr lang="es-ES" b="1" dirty="0"/>
              <a:t> </a:t>
            </a:r>
            <a:r>
              <a:rPr lang="es-ES" b="1" dirty="0" err="1"/>
              <a:t>offers</a:t>
            </a:r>
            <a:r>
              <a:rPr lang="es-ES" b="1" dirty="0"/>
              <a:t> </a:t>
            </a:r>
            <a:r>
              <a:rPr lang="es-ES" b="1" dirty="0" err="1"/>
              <a:t>internship</a:t>
            </a:r>
            <a:r>
              <a:rPr lang="es-ES" b="1" dirty="0"/>
              <a:t> </a:t>
            </a:r>
            <a:r>
              <a:rPr lang="es-ES" b="1" dirty="0" err="1"/>
              <a:t>opportunities</a:t>
            </a:r>
            <a:r>
              <a:rPr lang="es-ES" b="1" dirty="0"/>
              <a:t> in </a:t>
            </a:r>
            <a:r>
              <a:rPr lang="es-ES" b="1" dirty="0" err="1"/>
              <a:t>Germany</a:t>
            </a:r>
            <a:r>
              <a:rPr lang="es-ES" b="1" dirty="0"/>
              <a:t>. </a:t>
            </a:r>
            <a:r>
              <a:rPr lang="es-ES" b="1" i="1" dirty="0"/>
              <a:t>(</a:t>
            </a:r>
            <a:r>
              <a:rPr lang="es-ES" b="1" i="1" dirty="0" err="1"/>
              <a:t>See</a:t>
            </a:r>
            <a:r>
              <a:rPr lang="es-ES" b="1" i="1" dirty="0"/>
              <a:t> </a:t>
            </a:r>
            <a:r>
              <a:rPr lang="es-ES" b="1" i="1" dirty="0" err="1"/>
              <a:t>also</a:t>
            </a:r>
            <a:r>
              <a:rPr lang="es-ES" b="1" i="1" dirty="0"/>
              <a:t> the </a:t>
            </a:r>
            <a:r>
              <a:rPr lang="es-ES" b="1" i="1" dirty="0" err="1"/>
              <a:t>department’s</a:t>
            </a:r>
            <a:r>
              <a:rPr lang="es-ES" b="1" i="1" dirty="0"/>
              <a:t> Erasmus </a:t>
            </a:r>
            <a:r>
              <a:rPr lang="es-ES" b="1" i="1" dirty="0" err="1"/>
              <a:t>webpage</a:t>
            </a:r>
            <a:r>
              <a:rPr lang="es-ES" b="1" i="1" dirty="0"/>
              <a:t>)</a:t>
            </a:r>
          </a:p>
          <a:p>
            <a:pPr marL="0" lvl="1" indent="-179640">
              <a:lnSpc>
                <a:spcPct val="100000"/>
              </a:lnSpc>
              <a:buClr>
                <a:srgbClr val="333333"/>
              </a:buClr>
              <a:buSzPct val="80000"/>
              <a:buFont typeface="StarSymbol"/>
              <a:buChar char="-"/>
            </a:pPr>
            <a:endParaRPr lang="es-ES" b="1" dirty="0"/>
          </a:p>
          <a:p>
            <a:pPr marL="0" lvl="1" indent="-179640">
              <a:lnSpc>
                <a:spcPct val="100000"/>
              </a:lnSpc>
              <a:buClr>
                <a:srgbClr val="333333"/>
              </a:buClr>
              <a:buSzPct val="80000"/>
              <a:buFont typeface="StarSymbol"/>
              <a:buChar char="-"/>
            </a:pPr>
            <a:r>
              <a:rPr lang="es-ES" b="1" dirty="0" err="1"/>
              <a:t>Tips</a:t>
            </a:r>
            <a:r>
              <a:rPr lang="es-ES" b="1" dirty="0"/>
              <a:t> </a:t>
            </a:r>
            <a:r>
              <a:rPr lang="es-ES" b="1" dirty="0" err="1"/>
              <a:t>for</a:t>
            </a:r>
            <a:r>
              <a:rPr lang="es-ES" b="1" dirty="0"/>
              <a:t> </a:t>
            </a:r>
            <a:r>
              <a:rPr lang="es-ES" b="1" dirty="0" err="1"/>
              <a:t>internships</a:t>
            </a:r>
            <a:r>
              <a:rPr lang="es-ES" b="1" dirty="0"/>
              <a:t> can </a:t>
            </a:r>
            <a:r>
              <a:rPr lang="es-ES" b="1" dirty="0" err="1"/>
              <a:t>also</a:t>
            </a:r>
            <a:r>
              <a:rPr lang="es-ES" b="1" dirty="0"/>
              <a:t> be </a:t>
            </a:r>
            <a:r>
              <a:rPr lang="es-ES" b="1" dirty="0" err="1"/>
              <a:t>obtained</a:t>
            </a:r>
            <a:r>
              <a:rPr lang="es-ES" b="1" dirty="0"/>
              <a:t> </a:t>
            </a:r>
            <a:r>
              <a:rPr lang="es-ES" b="1" dirty="0" err="1"/>
              <a:t>from</a:t>
            </a:r>
            <a:r>
              <a:rPr lang="es-ES" b="1" dirty="0"/>
              <a:t> the </a:t>
            </a:r>
            <a:r>
              <a:rPr lang="es-ES" b="1" dirty="0" err="1"/>
              <a:t>University's</a:t>
            </a:r>
            <a:r>
              <a:rPr lang="es-ES" b="1" dirty="0"/>
              <a:t> </a:t>
            </a:r>
            <a:r>
              <a:rPr lang="es-ES" b="1" dirty="0" err="1"/>
              <a:t>internship</a:t>
            </a:r>
            <a:r>
              <a:rPr lang="es-ES" b="1" dirty="0"/>
              <a:t> and </a:t>
            </a:r>
            <a:r>
              <a:rPr lang="es-ES" b="1" dirty="0" err="1"/>
              <a:t>job</a:t>
            </a:r>
            <a:r>
              <a:rPr lang="es-ES" b="1" dirty="0"/>
              <a:t> </a:t>
            </a:r>
            <a:r>
              <a:rPr lang="es-ES" b="1" dirty="0" err="1"/>
              <a:t>exchange</a:t>
            </a:r>
            <a:r>
              <a:rPr lang="es-ES" b="1" dirty="0"/>
              <a:t> "Praxis </a:t>
            </a:r>
            <a:r>
              <a:rPr lang="es-ES" b="1" dirty="0" err="1"/>
              <a:t>und</a:t>
            </a:r>
            <a:r>
              <a:rPr lang="es-ES" b="1" dirty="0"/>
              <a:t> </a:t>
            </a:r>
            <a:r>
              <a:rPr lang="es-ES" b="1" dirty="0" err="1"/>
              <a:t>Beruf</a:t>
            </a:r>
            <a:r>
              <a:rPr lang="es-ES" b="1" dirty="0"/>
              <a:t>" &gt;&gt; </a:t>
            </a:r>
            <a:r>
              <a:rPr lang="es-ES" b="1" dirty="0" err="1"/>
              <a:t>Practice</a:t>
            </a:r>
            <a:r>
              <a:rPr lang="es-ES" b="1" dirty="0"/>
              <a:t> Portal </a:t>
            </a:r>
          </a:p>
          <a:p>
            <a:pPr>
              <a:lnSpc>
                <a:spcPct val="100000"/>
              </a:lnSpc>
            </a:pPr>
            <a:endParaRPr lang="es-ES" b="1" dirty="0"/>
          </a:p>
          <a:p>
            <a:pPr>
              <a:lnSpc>
                <a:spcPct val="100000"/>
              </a:lnSpc>
            </a:pPr>
            <a:endParaRPr lang="es-ES" b="1" dirty="0"/>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10000"/>
              </a:lnSpc>
            </a:pPr>
            <a:endParaRPr lang="es-ES" sz="1800" b="0" strike="noStrike" spc="-1" dirty="0">
              <a:solidFill>
                <a:srgbClr val="000000"/>
              </a:solidFill>
              <a:uFill>
                <a:solidFill>
                  <a:srgbClr val="FFFFFF"/>
                </a:solidFill>
              </a:uFill>
              <a:latin typeface="Arial"/>
            </a:endParaRPr>
          </a:p>
        </p:txBody>
      </p:sp>
      <p:sp>
        <p:nvSpPr>
          <p:cNvPr id="247" name="CustomShape 3"/>
          <p:cNvSpPr/>
          <p:nvPr/>
        </p:nvSpPr>
        <p:spPr>
          <a:xfrm>
            <a:off x="719280" y="6519960"/>
            <a:ext cx="7704360" cy="150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fld id="{90B76C8B-C884-44C3-9119-8DDE824E9D31}" type="slidenum">
              <a:rPr lang="es-ES" sz="1000" b="0" strike="noStrike" spc="-1">
                <a:solidFill>
                  <a:srgbClr val="333333"/>
                </a:solidFill>
                <a:uFill>
                  <a:solidFill>
                    <a:srgbClr val="FFFFFF"/>
                  </a:solidFill>
                </a:uFill>
                <a:latin typeface="Arial"/>
                <a:ea typeface="ＭＳ Ｐゴシック"/>
              </a:rPr>
              <a:t>14</a:t>
            </a:fld>
            <a:r>
              <a:rPr lang="es-ES" sz="1000" b="0" strike="noStrike" spc="-1">
                <a:solidFill>
                  <a:srgbClr val="333333"/>
                </a:solidFill>
                <a:uFill>
                  <a:solidFill>
                    <a:srgbClr val="FFFFFF"/>
                  </a:solidFill>
                </a:uFill>
                <a:latin typeface="Arial"/>
                <a:ea typeface="ＭＳ Ｐゴシック"/>
              </a:rPr>
              <a:t> | 						 © 2019 University of Tuebingen</a:t>
            </a:r>
            <a:endParaRPr lang="es-ES"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16975"/>
    </mc:Choice>
    <mc:Fallback xmlns="">
      <p:transition spd="slow" advTm="1169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590760" y="857461"/>
            <a:ext cx="7961400" cy="306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s-ES" sz="2000" b="1" strike="noStrike" spc="-1" dirty="0">
                <a:solidFill>
                  <a:srgbClr val="2D2015"/>
                </a:solidFill>
                <a:uFill>
                  <a:solidFill>
                    <a:srgbClr val="FFFFFF"/>
                  </a:solidFill>
                </a:uFill>
                <a:latin typeface="Arial"/>
                <a:ea typeface="ＭＳ Ｐゴシック"/>
              </a:rPr>
              <a:t>4th </a:t>
            </a:r>
            <a:r>
              <a:rPr lang="es-ES" sz="2000" b="1" strike="noStrike" spc="-1" dirty="0" err="1">
                <a:solidFill>
                  <a:srgbClr val="2D2015"/>
                </a:solidFill>
                <a:uFill>
                  <a:solidFill>
                    <a:srgbClr val="FFFFFF"/>
                  </a:solidFill>
                </a:uFill>
                <a:latin typeface="Arial"/>
                <a:ea typeface="ＭＳ Ｐゴシック"/>
              </a:rPr>
              <a:t>semester</a:t>
            </a:r>
            <a:r>
              <a:rPr lang="es-ES" sz="2000" b="1" strike="noStrike" spc="-1" dirty="0">
                <a:solidFill>
                  <a:srgbClr val="2D2015"/>
                </a:solidFill>
                <a:uFill>
                  <a:solidFill>
                    <a:srgbClr val="FFFFFF"/>
                  </a:solidFill>
                </a:uFill>
                <a:latin typeface="Arial"/>
                <a:ea typeface="ＭＳ Ｐゴシック"/>
              </a:rPr>
              <a:t>: Master </a:t>
            </a:r>
            <a:r>
              <a:rPr lang="es-ES" sz="2000" b="1" strike="noStrike" spc="-1" dirty="0" err="1">
                <a:solidFill>
                  <a:srgbClr val="2D2015"/>
                </a:solidFill>
                <a:uFill>
                  <a:solidFill>
                    <a:srgbClr val="FFFFFF"/>
                  </a:solidFill>
                </a:uFill>
                <a:latin typeface="Arial"/>
                <a:ea typeface="ＭＳ Ｐゴシック"/>
              </a:rPr>
              <a:t>Thesis</a:t>
            </a:r>
            <a:r>
              <a:rPr lang="es-ES" sz="2000" b="1" strike="noStrike" spc="-1" dirty="0">
                <a:solidFill>
                  <a:srgbClr val="2D2015"/>
                </a:solidFill>
                <a:uFill>
                  <a:solidFill>
                    <a:srgbClr val="FFFFFF"/>
                  </a:solidFill>
                </a:uFill>
                <a:latin typeface="Arial"/>
                <a:ea typeface="ＭＳ Ｐゴシック"/>
              </a:rPr>
              <a:t> and oral </a:t>
            </a:r>
            <a:r>
              <a:rPr lang="es-ES" sz="2000" b="1" strike="noStrike" spc="-1" dirty="0" err="1">
                <a:solidFill>
                  <a:srgbClr val="2D2015"/>
                </a:solidFill>
                <a:uFill>
                  <a:solidFill>
                    <a:srgbClr val="FFFFFF"/>
                  </a:solidFill>
                </a:uFill>
                <a:latin typeface="Arial"/>
                <a:ea typeface="ＭＳ Ｐゴシック"/>
              </a:rPr>
              <a:t>exam</a:t>
            </a:r>
            <a:r>
              <a:rPr lang="es-ES" sz="2000" b="1" strike="noStrike" spc="-1" dirty="0">
                <a:solidFill>
                  <a:srgbClr val="2D2015"/>
                </a:solidFill>
                <a:uFill>
                  <a:solidFill>
                    <a:srgbClr val="FFFFFF"/>
                  </a:solidFill>
                </a:uFill>
                <a:latin typeface="Arial"/>
                <a:ea typeface="ＭＳ Ｐゴシック"/>
              </a:rPr>
              <a:t> 33 CP</a:t>
            </a:r>
            <a:endParaRPr lang="es-ES" sz="1800" b="0" strike="noStrike" spc="-1" dirty="0">
              <a:solidFill>
                <a:srgbClr val="000000"/>
              </a:solidFill>
              <a:uFill>
                <a:solidFill>
                  <a:srgbClr val="FFFFFF"/>
                </a:solidFill>
              </a:uFill>
              <a:latin typeface="Arial"/>
            </a:endParaRPr>
          </a:p>
        </p:txBody>
      </p:sp>
      <p:sp>
        <p:nvSpPr>
          <p:cNvPr id="244" name="CustomShape 3"/>
          <p:cNvSpPr/>
          <p:nvPr/>
        </p:nvSpPr>
        <p:spPr>
          <a:xfrm>
            <a:off x="437490" y="6580295"/>
            <a:ext cx="7704360" cy="150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fld id="{D6E932CC-F394-4CF6-B8D4-BCE745347C82}" type="slidenum">
              <a:rPr lang="es-ES" sz="1000" b="0" strike="noStrike" spc="-1">
                <a:solidFill>
                  <a:srgbClr val="333333"/>
                </a:solidFill>
                <a:uFill>
                  <a:solidFill>
                    <a:srgbClr val="FFFFFF"/>
                  </a:solidFill>
                </a:uFill>
                <a:latin typeface="Arial"/>
                <a:ea typeface="ＭＳ Ｐゴシック"/>
              </a:rPr>
              <a:t>15</a:t>
            </a:fld>
            <a:r>
              <a:rPr lang="es-ES" sz="1000" b="0" strike="noStrike" spc="-1">
                <a:solidFill>
                  <a:srgbClr val="333333"/>
                </a:solidFill>
                <a:uFill>
                  <a:solidFill>
                    <a:srgbClr val="FFFFFF"/>
                  </a:solidFill>
                </a:uFill>
                <a:latin typeface="Arial"/>
                <a:ea typeface="ＭＳ Ｐゴシック"/>
              </a:rPr>
              <a:t> | 						 © 2019 University of Tuebingen</a:t>
            </a:r>
            <a:endParaRPr lang="es-ES" sz="1800" b="0" strike="noStrike" spc="-1">
              <a:solidFill>
                <a:srgbClr val="000000"/>
              </a:solidFill>
              <a:uFill>
                <a:solidFill>
                  <a:srgbClr val="FFFFFF"/>
                </a:solidFill>
              </a:uFill>
              <a:latin typeface="Arial"/>
            </a:endParaRPr>
          </a:p>
        </p:txBody>
      </p:sp>
      <p:graphicFrame>
        <p:nvGraphicFramePr>
          <p:cNvPr id="5" name="Table 4">
            <a:extLst>
              <a:ext uri="{FF2B5EF4-FFF2-40B4-BE49-F238E27FC236}">
                <a16:creationId xmlns:a16="http://schemas.microsoft.com/office/drawing/2014/main" id="{7DD93272-2299-E643-502F-F1880FF5149F}"/>
              </a:ext>
            </a:extLst>
          </p:cNvPr>
          <p:cNvGraphicFramePr>
            <a:graphicFrameLocks noGrp="1"/>
          </p:cNvGraphicFramePr>
          <p:nvPr>
            <p:extLst>
              <p:ext uri="{D42A27DB-BD31-4B8C-83A1-F6EECF244321}">
                <p14:modId xmlns:p14="http://schemas.microsoft.com/office/powerpoint/2010/main" val="4090653079"/>
              </p:ext>
            </p:extLst>
          </p:nvPr>
        </p:nvGraphicFramePr>
        <p:xfrm>
          <a:off x="1338148" y="1566342"/>
          <a:ext cx="6880303" cy="4611432"/>
        </p:xfrm>
        <a:graphic>
          <a:graphicData uri="http://schemas.openxmlformats.org/drawingml/2006/table">
            <a:tbl>
              <a:tblPr>
                <a:tableStyleId>{5C22544A-7EE6-4342-B048-85BDC9FD1C3A}</a:tableStyleId>
              </a:tblPr>
              <a:tblGrid>
                <a:gridCol w="1592123">
                  <a:extLst>
                    <a:ext uri="{9D8B030D-6E8A-4147-A177-3AD203B41FA5}">
                      <a16:colId xmlns:a16="http://schemas.microsoft.com/office/drawing/2014/main" val="2604651178"/>
                    </a:ext>
                  </a:extLst>
                </a:gridCol>
                <a:gridCol w="1763762">
                  <a:extLst>
                    <a:ext uri="{9D8B030D-6E8A-4147-A177-3AD203B41FA5}">
                      <a16:colId xmlns:a16="http://schemas.microsoft.com/office/drawing/2014/main" val="3348750056"/>
                    </a:ext>
                  </a:extLst>
                </a:gridCol>
                <a:gridCol w="1762209">
                  <a:extLst>
                    <a:ext uri="{9D8B030D-6E8A-4147-A177-3AD203B41FA5}">
                      <a16:colId xmlns:a16="http://schemas.microsoft.com/office/drawing/2014/main" val="1233315854"/>
                    </a:ext>
                  </a:extLst>
                </a:gridCol>
                <a:gridCol w="1762209">
                  <a:extLst>
                    <a:ext uri="{9D8B030D-6E8A-4147-A177-3AD203B41FA5}">
                      <a16:colId xmlns:a16="http://schemas.microsoft.com/office/drawing/2014/main" val="4293010074"/>
                    </a:ext>
                  </a:extLst>
                </a:gridCol>
              </a:tblGrid>
              <a:tr h="556027">
                <a:tc>
                  <a:txBody>
                    <a:bodyPr/>
                    <a:lstStyle/>
                    <a:p>
                      <a:pPr eaLnBrk="0" hangingPunct="0">
                        <a:spcBef>
                          <a:spcPts val="45"/>
                        </a:spcBef>
                      </a:pPr>
                      <a:r>
                        <a:rPr lang="en-GB" sz="800">
                          <a:effectLst/>
                        </a:rPr>
                        <a:t> </a:t>
                      </a:r>
                      <a:endParaRPr lang="en-DE" sz="1000">
                        <a:effectLst/>
                      </a:endParaRPr>
                    </a:p>
                    <a:p>
                      <a:pPr marL="69850" eaLnBrk="0" hangingPunct="0"/>
                      <a:r>
                        <a:rPr lang="en-GB" sz="800">
                          <a:effectLst/>
                        </a:rPr>
                        <a:t>module number:</a:t>
                      </a:r>
                      <a:endParaRPr lang="en-DE" sz="1000">
                        <a:effectLst/>
                      </a:endParaRPr>
                    </a:p>
                    <a:p>
                      <a:pPr marL="69850" eaLnBrk="0" hangingPunct="0">
                        <a:spcBef>
                          <a:spcPts val="5"/>
                        </a:spcBef>
                        <a:spcAft>
                          <a:spcPts val="0"/>
                        </a:spcAft>
                      </a:pPr>
                      <a:r>
                        <a:rPr lang="en-GB" sz="800" spc="-10">
                          <a:effectLst/>
                        </a:rPr>
                        <a:t>ETH-MA-08</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lnSpc>
                          <a:spcPts val="1145"/>
                        </a:lnSpc>
                      </a:pPr>
                      <a:r>
                        <a:rPr lang="en-GB" sz="800">
                          <a:effectLst/>
                        </a:rPr>
                        <a:t>Module title:</a:t>
                      </a:r>
                      <a:endParaRPr lang="en-DE" sz="1000">
                        <a:effectLst/>
                      </a:endParaRPr>
                    </a:p>
                    <a:p>
                      <a:pPr marL="69215" eaLnBrk="0" hangingPunct="0"/>
                      <a:r>
                        <a:rPr lang="en-GB" sz="800">
                          <a:effectLst/>
                        </a:rPr>
                        <a:t>Thesis and oral exam</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eaLnBrk="0" hangingPunct="0">
                        <a:spcBef>
                          <a:spcPts val="45"/>
                        </a:spcBef>
                      </a:pPr>
                      <a:r>
                        <a:rPr lang="en-GB" sz="800">
                          <a:effectLst/>
                        </a:rPr>
                        <a:t> </a:t>
                      </a:r>
                      <a:endParaRPr lang="en-DE" sz="1000">
                        <a:effectLst/>
                      </a:endParaRPr>
                    </a:p>
                    <a:p>
                      <a:pPr marL="66675" eaLnBrk="0" hangingPunct="0"/>
                      <a:r>
                        <a:rPr lang="en-GB" sz="800">
                          <a:effectLst/>
                        </a:rPr>
                        <a:t>Type of module:</a:t>
                      </a:r>
                      <a:endParaRPr lang="en-DE" sz="1000">
                        <a:effectLst/>
                      </a:endParaRPr>
                    </a:p>
                    <a:p>
                      <a:pPr marL="66675" eaLnBrk="0" hangingPunct="0">
                        <a:spcBef>
                          <a:spcPts val="5"/>
                        </a:spcBef>
                        <a:spcAft>
                          <a:spcPts val="0"/>
                        </a:spcAft>
                      </a:pPr>
                      <a:r>
                        <a:rPr lang="en-GB" sz="800" spc="-10">
                          <a:effectLst/>
                        </a:rPr>
                        <a:t>Obligatory</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36321287"/>
                  </a:ext>
                </a:extLst>
              </a:tr>
              <a:tr h="273554">
                <a:tc>
                  <a:txBody>
                    <a:bodyPr/>
                    <a:lstStyle/>
                    <a:p>
                      <a:pPr marL="69850" eaLnBrk="0" hangingPunct="0">
                        <a:lnSpc>
                          <a:spcPts val="1145"/>
                        </a:lnSpc>
                      </a:pPr>
                      <a:r>
                        <a:rPr lang="en-GB" sz="800" spc="-20">
                          <a:effectLst/>
                        </a:rPr>
                        <a:t>CP*</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15"/>
                        </a:spcBef>
                        <a:spcAft>
                          <a:spcPts val="0"/>
                        </a:spcAft>
                      </a:pPr>
                      <a:r>
                        <a:rPr lang="en-GB" sz="700">
                          <a:effectLst/>
                        </a:rPr>
                        <a:t>33</a:t>
                      </a:r>
                      <a:r>
                        <a:rPr lang="en-GB" sz="700" spc="-50">
                          <a:effectLst/>
                        </a:rPr>
                        <a:t> </a:t>
                      </a:r>
                      <a:r>
                        <a:rPr lang="en-GB" sz="700">
                          <a:effectLst/>
                        </a:rPr>
                        <a:t>CP</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643479841"/>
                  </a:ext>
                </a:extLst>
              </a:tr>
              <a:tr h="547701">
                <a:tc>
                  <a:txBody>
                    <a:bodyPr/>
                    <a:lstStyle/>
                    <a:p>
                      <a:pPr marL="69850" eaLnBrk="0" hangingPunct="0">
                        <a:lnSpc>
                          <a:spcPts val="1145"/>
                        </a:lnSpc>
                      </a:pPr>
                      <a:r>
                        <a:rPr lang="en-GB" sz="800" spc="-10">
                          <a:effectLst/>
                        </a:rPr>
                        <a:t>Workload*</a:t>
                      </a:r>
                      <a:endParaRPr lang="en-DE" sz="1000">
                        <a:effectLst/>
                      </a:endParaRPr>
                    </a:p>
                    <a:p>
                      <a:pPr marL="342900" lvl="0" indent="-342900" eaLnBrk="0" hangingPunct="0">
                        <a:buSzPts val="1000"/>
                        <a:buFont typeface="Symbol" pitchFamily="2" charset="2"/>
                        <a:buChar char="-"/>
                        <a:tabLst>
                          <a:tab pos="146685" algn="l"/>
                        </a:tabLst>
                      </a:pPr>
                      <a:r>
                        <a:rPr lang="en-GB" sz="800" spc="0">
                          <a:effectLst/>
                        </a:rPr>
                        <a:t>contact time</a:t>
                      </a:r>
                      <a:endParaRPr lang="en-DE" sz="10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800" spc="-10">
                          <a:effectLst/>
                        </a:rPr>
                        <a:t>self-study</a:t>
                      </a:r>
                      <a:endParaRPr lang="en-DE" sz="10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900">
                          <a:effectLst/>
                        </a:rPr>
                        <a:t> </a:t>
                      </a:r>
                      <a:endParaRPr lang="en-DE" sz="1000">
                        <a:effectLst/>
                      </a:endParaRPr>
                    </a:p>
                    <a:p>
                      <a:pPr marL="69215" marR="710565" eaLnBrk="0" hangingPunct="0">
                        <a:spcAft>
                          <a:spcPts val="0"/>
                        </a:spcAft>
                      </a:pPr>
                      <a:r>
                        <a:rPr lang="en-GB" sz="700" spc="-10">
                          <a:effectLst/>
                        </a:rPr>
                        <a:t>workload: </a:t>
                      </a:r>
                      <a:r>
                        <a:rPr lang="en-GB" sz="700">
                          <a:effectLst/>
                        </a:rPr>
                        <a:t>990 h</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900">
                          <a:effectLst/>
                        </a:rPr>
                        <a:t> </a:t>
                      </a:r>
                      <a:endParaRPr lang="en-DE" sz="1000">
                        <a:effectLst/>
                      </a:endParaRPr>
                    </a:p>
                    <a:p>
                      <a:pPr marL="66040" marR="715645" eaLnBrk="0" hangingPunct="0">
                        <a:spcAft>
                          <a:spcPts val="0"/>
                        </a:spcAft>
                      </a:pPr>
                      <a:r>
                        <a:rPr lang="en-GB" sz="700">
                          <a:effectLst/>
                        </a:rPr>
                        <a:t>contact</a:t>
                      </a:r>
                      <a:r>
                        <a:rPr lang="en-GB" sz="700" spc="-65">
                          <a:effectLst/>
                        </a:rPr>
                        <a:t> </a:t>
                      </a:r>
                      <a:r>
                        <a:rPr lang="en-GB" sz="700">
                          <a:effectLst/>
                        </a:rPr>
                        <a:t>time: 2 SWS</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900">
                          <a:effectLst/>
                        </a:rPr>
                        <a:t> </a:t>
                      </a:r>
                      <a:endParaRPr lang="en-DE" sz="1000">
                        <a:effectLst/>
                      </a:endParaRPr>
                    </a:p>
                    <a:p>
                      <a:pPr marL="66675" marR="715645" eaLnBrk="0" hangingPunct="0">
                        <a:spcAft>
                          <a:spcPts val="0"/>
                        </a:spcAft>
                      </a:pPr>
                      <a:r>
                        <a:rPr lang="en-GB" sz="700" spc="-10">
                          <a:effectLst/>
                        </a:rPr>
                        <a:t>self-study: </a:t>
                      </a:r>
                      <a:r>
                        <a:rPr lang="en-GB" sz="700">
                          <a:effectLst/>
                        </a:rPr>
                        <a:t>870 h</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94761893"/>
                  </a:ext>
                </a:extLst>
              </a:tr>
              <a:tr h="319343">
                <a:tc>
                  <a:txBody>
                    <a:bodyPr/>
                    <a:lstStyle/>
                    <a:p>
                      <a:pPr marL="69850" eaLnBrk="0" hangingPunct="0">
                        <a:spcBef>
                          <a:spcPts val="190"/>
                        </a:spcBef>
                        <a:spcAft>
                          <a:spcPts val="0"/>
                        </a:spcAft>
                      </a:pPr>
                      <a:r>
                        <a:rPr lang="en-GB" sz="800">
                          <a:effectLst/>
                        </a:rPr>
                        <a:t>Module duration*</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10"/>
                        </a:spcBef>
                        <a:spcAft>
                          <a:spcPts val="0"/>
                        </a:spcAft>
                      </a:pPr>
                      <a:r>
                        <a:rPr lang="en-GB" sz="700">
                          <a:effectLst/>
                        </a:rPr>
                        <a:t>1</a:t>
                      </a:r>
                      <a:r>
                        <a:rPr lang="en-GB" sz="700" spc="-65">
                          <a:effectLst/>
                        </a:rPr>
                        <a:t> </a:t>
                      </a:r>
                      <a:r>
                        <a:rPr lang="en-GB" sz="700">
                          <a:effectLst/>
                        </a:rPr>
                        <a:t>semester</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934039303"/>
                  </a:ext>
                </a:extLst>
              </a:tr>
              <a:tr h="410330">
                <a:tc>
                  <a:txBody>
                    <a:bodyPr/>
                    <a:lstStyle/>
                    <a:p>
                      <a:pPr marL="69850" marR="487045" eaLnBrk="0" hangingPunct="0">
                        <a:spcAft>
                          <a:spcPts val="0"/>
                        </a:spcAft>
                      </a:pPr>
                      <a:r>
                        <a:rPr lang="en-GB" sz="800" spc="-10">
                          <a:effectLst/>
                        </a:rPr>
                        <a:t>Frequency </a:t>
                      </a:r>
                      <a:r>
                        <a:rPr lang="en-GB" sz="800">
                          <a:effectLst/>
                        </a:rPr>
                        <a:t>of</a:t>
                      </a:r>
                      <a:r>
                        <a:rPr lang="en-GB" sz="800" spc="-70">
                          <a:effectLst/>
                        </a:rPr>
                        <a:t> </a:t>
                      </a:r>
                      <a:r>
                        <a:rPr lang="en-GB" sz="800">
                          <a:effectLst/>
                        </a:rPr>
                        <a:t>the</a:t>
                      </a:r>
                      <a:r>
                        <a:rPr lang="en-GB" sz="800" spc="-70">
                          <a:effectLst/>
                        </a:rPr>
                        <a:t> </a:t>
                      </a:r>
                      <a:r>
                        <a:rPr lang="en-GB" sz="800">
                          <a:effectLst/>
                        </a:rPr>
                        <a:t>offer*</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0"/>
                        </a:spcBef>
                      </a:pPr>
                      <a:r>
                        <a:rPr lang="en-GB" sz="800">
                          <a:effectLst/>
                        </a:rPr>
                        <a:t> </a:t>
                      </a:r>
                      <a:endParaRPr lang="en-DE" sz="1000">
                        <a:effectLst/>
                      </a:endParaRPr>
                    </a:p>
                    <a:p>
                      <a:pPr marL="69215" eaLnBrk="0" hangingPunct="0">
                        <a:spcBef>
                          <a:spcPts val="5"/>
                        </a:spcBef>
                        <a:spcAft>
                          <a:spcPts val="0"/>
                        </a:spcAft>
                      </a:pPr>
                      <a:r>
                        <a:rPr lang="en-GB" sz="700">
                          <a:effectLst/>
                        </a:rPr>
                        <a:t>Start</a:t>
                      </a:r>
                      <a:r>
                        <a:rPr lang="en-GB" sz="700" spc="-25">
                          <a:effectLst/>
                        </a:rPr>
                        <a:t> </a:t>
                      </a:r>
                      <a:r>
                        <a:rPr lang="en-GB" sz="700">
                          <a:effectLst/>
                        </a:rPr>
                        <a:t>of</a:t>
                      </a:r>
                      <a:r>
                        <a:rPr lang="en-GB" sz="700" spc="-20">
                          <a:effectLst/>
                        </a:rPr>
                        <a:t> </a:t>
                      </a:r>
                      <a:r>
                        <a:rPr lang="en-GB" sz="700">
                          <a:effectLst/>
                        </a:rPr>
                        <a:t>summer</a:t>
                      </a:r>
                      <a:r>
                        <a:rPr lang="en-GB" sz="700" spc="-25">
                          <a:effectLst/>
                        </a:rPr>
                        <a:t> </a:t>
                      </a:r>
                      <a:r>
                        <a:rPr lang="en-GB" sz="700">
                          <a:effectLst/>
                        </a:rPr>
                        <a:t>semester</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71296515"/>
                  </a:ext>
                </a:extLst>
              </a:tr>
              <a:tr h="416628">
                <a:tc>
                  <a:txBody>
                    <a:bodyPr/>
                    <a:lstStyle/>
                    <a:p>
                      <a:pPr marL="69850" marR="466725" eaLnBrk="0" hangingPunct="0">
                        <a:spcAft>
                          <a:spcPts val="0"/>
                        </a:spcAft>
                      </a:pPr>
                      <a:r>
                        <a:rPr lang="en-GB" sz="800">
                          <a:effectLst/>
                        </a:rPr>
                        <a:t>Language</a:t>
                      </a:r>
                      <a:r>
                        <a:rPr lang="en-GB" sz="800" spc="-70">
                          <a:effectLst/>
                        </a:rPr>
                        <a:t> </a:t>
                      </a:r>
                      <a:r>
                        <a:rPr lang="en-GB" sz="800">
                          <a:effectLst/>
                        </a:rPr>
                        <a:t>of </a:t>
                      </a:r>
                      <a:r>
                        <a:rPr lang="en-GB" sz="800" spc="-10">
                          <a:effectLst/>
                        </a:rPr>
                        <a:t>instruction</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65"/>
                        </a:spcBef>
                        <a:spcAft>
                          <a:spcPts val="0"/>
                        </a:spcAft>
                      </a:pPr>
                      <a:r>
                        <a:rPr lang="en-GB" sz="700" spc="-10">
                          <a:effectLst/>
                        </a:rPr>
                        <a:t>English</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940744300"/>
                  </a:ext>
                </a:extLst>
              </a:tr>
              <a:tr h="423716">
                <a:tc>
                  <a:txBody>
                    <a:bodyPr/>
                    <a:lstStyle/>
                    <a:p>
                      <a:pPr marL="69850" eaLnBrk="0" hangingPunct="0"/>
                      <a:r>
                        <a:rPr lang="en-GB" sz="800" spc="-10">
                          <a:effectLst/>
                        </a:rPr>
                        <a:t>Teaching/learning forms*</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742950" lvl="1" indent="-285750" eaLnBrk="0" hangingPunct="0">
                        <a:lnSpc>
                          <a:spcPts val="1035"/>
                        </a:lnSpc>
                        <a:spcBef>
                          <a:spcPts val="160"/>
                        </a:spcBef>
                        <a:spcAft>
                          <a:spcPts val="0"/>
                        </a:spcAft>
                        <a:buSzPts val="900"/>
                        <a:buFont typeface="+mj-lt"/>
                        <a:buAutoNum type="arabicPeriod"/>
                        <a:tabLst>
                          <a:tab pos="290195" algn="l"/>
                        </a:tabLst>
                      </a:pPr>
                      <a:r>
                        <a:rPr lang="en-GB" sz="700" spc="-10">
                          <a:effectLst/>
                        </a:rPr>
                        <a:t>MA Colloquium</a:t>
                      </a:r>
                      <a:endParaRPr lang="en-DE" sz="1000" spc="-10">
                        <a:effectLst/>
                      </a:endParaRPr>
                    </a:p>
                    <a:p>
                      <a:pPr marL="742950" lvl="1" indent="-285750" eaLnBrk="0" hangingPunct="0">
                        <a:lnSpc>
                          <a:spcPts val="1030"/>
                        </a:lnSpc>
                        <a:buSzPts val="900"/>
                        <a:buFont typeface="+mj-lt"/>
                        <a:buAutoNum type="arabicPeriod"/>
                        <a:tabLst>
                          <a:tab pos="290195" algn="l"/>
                        </a:tabLst>
                      </a:pPr>
                      <a:r>
                        <a:rPr lang="en-GB" sz="700" spc="-10">
                          <a:effectLst/>
                        </a:rPr>
                        <a:t>Master thesis</a:t>
                      </a:r>
                      <a:endParaRPr lang="en-DE" sz="1000" spc="-10">
                        <a:effectLst/>
                      </a:endParaRPr>
                    </a:p>
                    <a:p>
                      <a:pPr marL="69215" eaLnBrk="0" hangingPunct="0">
                        <a:lnSpc>
                          <a:spcPts val="1035"/>
                        </a:lnSpc>
                      </a:pPr>
                      <a:r>
                        <a:rPr lang="en-GB" sz="700">
                          <a:effectLst/>
                        </a:rPr>
                        <a:t>8.3 Oral examination</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493975539"/>
                  </a:ext>
                </a:extLst>
              </a:tr>
              <a:tr h="1051552">
                <a:tc>
                  <a:txBody>
                    <a:bodyPr/>
                    <a:lstStyle/>
                    <a:p>
                      <a:pPr eaLnBrk="0" hangingPunct="0"/>
                      <a:r>
                        <a:rPr lang="en-GB" sz="900">
                          <a:effectLst/>
                        </a:rPr>
                        <a:t> </a:t>
                      </a:r>
                      <a:endParaRPr lang="en-DE" sz="1000">
                        <a:effectLst/>
                      </a:endParaRPr>
                    </a:p>
                    <a:p>
                      <a:pPr marL="69850" eaLnBrk="0" hangingPunct="0">
                        <a:spcBef>
                          <a:spcPts val="700"/>
                        </a:spcBef>
                        <a:spcAft>
                          <a:spcPts val="0"/>
                        </a:spcAft>
                      </a:pPr>
                      <a:r>
                        <a:rPr lang="en-GB" sz="800">
                          <a:effectLst/>
                        </a:rPr>
                        <a:t>Module content*</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742950" lvl="1" indent="-285750" eaLnBrk="0" hangingPunct="0">
                        <a:lnSpc>
                          <a:spcPts val="1030"/>
                        </a:lnSpc>
                        <a:buSzPts val="900"/>
                        <a:buFont typeface="+mj-lt"/>
                        <a:buAutoNum type="arabicPeriod"/>
                        <a:tabLst>
                          <a:tab pos="258445" algn="l"/>
                        </a:tabLst>
                      </a:pPr>
                      <a:r>
                        <a:rPr lang="en-GB" sz="700" spc="-10">
                          <a:effectLst/>
                        </a:rPr>
                        <a:t>Introduction of the study project, oral presentation and poster presentation</a:t>
                      </a:r>
                      <a:endParaRPr lang="en-DE" sz="1000" spc="-10">
                        <a:effectLst/>
                      </a:endParaRPr>
                    </a:p>
                    <a:p>
                      <a:pPr marL="742950" marR="62230" lvl="1" indent="-285750" eaLnBrk="0" hangingPunct="0">
                        <a:spcAft>
                          <a:spcPts val="0"/>
                        </a:spcAft>
                        <a:buSzPts val="900"/>
                        <a:buFont typeface="+mj-lt"/>
                        <a:buAutoNum type="arabicPeriod"/>
                        <a:tabLst>
                          <a:tab pos="266700" algn="l"/>
                        </a:tabLst>
                      </a:pPr>
                      <a:r>
                        <a:rPr lang="en-GB" sz="700" spc="-10">
                          <a:effectLst/>
                        </a:rPr>
                        <a:t>Writing a scientific paper on a selected topic of approx. 50-70 pages (approx. 15,000-18,000 words) within a period of 4 months;</a:t>
                      </a:r>
                      <a:endParaRPr lang="en-DE" sz="1000" spc="-10">
                        <a:effectLst/>
                      </a:endParaRPr>
                    </a:p>
                    <a:p>
                      <a:pPr marL="69215" eaLnBrk="0" hangingPunct="0"/>
                      <a:r>
                        <a:rPr lang="en-GB" sz="700">
                          <a:effectLst/>
                        </a:rPr>
                        <a:t>Two bound copies are to be handed in to the board of examiners and one digital copy to the office of the department;</a:t>
                      </a:r>
                      <a:endParaRPr lang="en-DE" sz="1000">
                        <a:effectLst/>
                      </a:endParaRPr>
                    </a:p>
                    <a:p>
                      <a:pPr marL="742950" lvl="1" indent="-285750" eaLnBrk="0" hangingPunct="0">
                        <a:lnSpc>
                          <a:spcPts val="985"/>
                        </a:lnSpc>
                        <a:spcBef>
                          <a:spcPts val="10"/>
                        </a:spcBef>
                        <a:spcAft>
                          <a:spcPts val="0"/>
                        </a:spcAft>
                        <a:buSzPts val="900"/>
                        <a:buFont typeface="+mj-lt"/>
                        <a:buAutoNum type="arabicPeriod"/>
                        <a:tabLst>
                          <a:tab pos="238125" algn="l"/>
                        </a:tabLst>
                      </a:pPr>
                      <a:r>
                        <a:rPr lang="en-GB" sz="700" spc="-20">
                          <a:effectLst/>
                        </a:rPr>
                        <a:t>Oral</a:t>
                      </a:r>
                      <a:r>
                        <a:rPr lang="en-GB" sz="700" spc="-45">
                          <a:effectLst/>
                        </a:rPr>
                        <a:t> </a:t>
                      </a:r>
                      <a:r>
                        <a:rPr lang="en-GB" sz="700" spc="-20">
                          <a:effectLst/>
                        </a:rPr>
                        <a:t>examination</a:t>
                      </a:r>
                      <a:r>
                        <a:rPr lang="en-GB" sz="700" spc="-50">
                          <a:effectLst/>
                        </a:rPr>
                        <a:t> </a:t>
                      </a:r>
                      <a:r>
                        <a:rPr lang="en-GB" sz="700" spc="-20">
                          <a:effectLst/>
                        </a:rPr>
                        <a:t>(30</a:t>
                      </a:r>
                      <a:r>
                        <a:rPr lang="en-GB" sz="700" spc="-50">
                          <a:effectLst/>
                        </a:rPr>
                        <a:t> </a:t>
                      </a:r>
                      <a:r>
                        <a:rPr lang="en-GB" sz="700" spc="-20">
                          <a:effectLst/>
                        </a:rPr>
                        <a:t>-60</a:t>
                      </a:r>
                      <a:r>
                        <a:rPr lang="en-GB" sz="700" spc="-50">
                          <a:effectLst/>
                        </a:rPr>
                        <a:t> </a:t>
                      </a:r>
                      <a:r>
                        <a:rPr lang="en-GB" sz="700" spc="-20">
                          <a:effectLst/>
                        </a:rPr>
                        <a:t>minutes)</a:t>
                      </a:r>
                      <a:r>
                        <a:rPr lang="en-GB" sz="700" spc="-45">
                          <a:effectLst/>
                        </a:rPr>
                        <a:t> </a:t>
                      </a:r>
                      <a:r>
                        <a:rPr lang="en-GB" sz="700" spc="-20">
                          <a:effectLst/>
                        </a:rPr>
                        <a:t>consisting</a:t>
                      </a:r>
                      <a:r>
                        <a:rPr lang="en-GB" sz="700" spc="-50">
                          <a:effectLst/>
                        </a:rPr>
                        <a:t> </a:t>
                      </a:r>
                      <a:r>
                        <a:rPr lang="en-GB" sz="700" spc="-20">
                          <a:effectLst/>
                        </a:rPr>
                        <a:t>of</a:t>
                      </a:r>
                      <a:r>
                        <a:rPr lang="en-GB" sz="700" spc="-45">
                          <a:effectLst/>
                        </a:rPr>
                        <a:t> </a:t>
                      </a:r>
                      <a:r>
                        <a:rPr lang="en-GB" sz="700" spc="-20">
                          <a:effectLst/>
                        </a:rPr>
                        <a:t>defence</a:t>
                      </a:r>
                      <a:r>
                        <a:rPr lang="en-GB" sz="700" spc="-50">
                          <a:effectLst/>
                        </a:rPr>
                        <a:t> </a:t>
                      </a:r>
                      <a:r>
                        <a:rPr lang="en-GB" sz="700" spc="-20">
                          <a:effectLst/>
                        </a:rPr>
                        <a:t>of</a:t>
                      </a:r>
                      <a:r>
                        <a:rPr lang="en-GB" sz="700" spc="-45">
                          <a:effectLst/>
                        </a:rPr>
                        <a:t> </a:t>
                      </a:r>
                      <a:r>
                        <a:rPr lang="en-GB" sz="700" spc="-20">
                          <a:effectLst/>
                        </a:rPr>
                        <a:t>the</a:t>
                      </a:r>
                      <a:r>
                        <a:rPr lang="en-GB" sz="700" spc="-50">
                          <a:effectLst/>
                        </a:rPr>
                        <a:t> </a:t>
                      </a:r>
                      <a:r>
                        <a:rPr lang="en-GB" sz="700" spc="-20">
                          <a:effectLst/>
                        </a:rPr>
                        <a:t>Master's</a:t>
                      </a:r>
                      <a:r>
                        <a:rPr lang="en-GB" sz="700" spc="-50">
                          <a:effectLst/>
                        </a:rPr>
                        <a:t> </a:t>
                      </a:r>
                      <a:r>
                        <a:rPr lang="en-GB" sz="700" spc="-20">
                          <a:effectLst/>
                        </a:rPr>
                        <a:t>thesis.</a:t>
                      </a:r>
                      <a:endParaRPr lang="en-DE" sz="1000" spc="-1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128824970"/>
                  </a:ext>
                </a:extLst>
              </a:tr>
              <a:tr h="612581">
                <a:tc>
                  <a:txBody>
                    <a:bodyPr/>
                    <a:lstStyle/>
                    <a:p>
                      <a:pPr marL="69850" marR="111760" eaLnBrk="0" hangingPunct="0">
                        <a:spcBef>
                          <a:spcPts val="285"/>
                        </a:spcBef>
                        <a:spcAft>
                          <a:spcPts val="0"/>
                        </a:spcAft>
                      </a:pPr>
                      <a:r>
                        <a:rPr lang="en-GB" sz="800" spc="-10">
                          <a:effectLst/>
                        </a:rPr>
                        <a:t>Qualification goals*</a:t>
                      </a:r>
                      <a:endParaRPr lang="en-D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marR="60960" algn="just" eaLnBrk="0" hangingPunct="0">
                        <a:spcAft>
                          <a:spcPts val="0"/>
                        </a:spcAft>
                      </a:pPr>
                      <a:r>
                        <a:rPr lang="en-GB" sz="700" dirty="0">
                          <a:effectLst/>
                        </a:rPr>
                        <a:t>Students write an independent and scientifically sound written qualification thesis according</a:t>
                      </a:r>
                      <a:r>
                        <a:rPr lang="en-GB" sz="700" spc="-5" dirty="0">
                          <a:effectLst/>
                        </a:rPr>
                        <a:t> </a:t>
                      </a:r>
                      <a:r>
                        <a:rPr lang="en-GB" sz="700" dirty="0">
                          <a:effectLst/>
                        </a:rPr>
                        <a:t>to</a:t>
                      </a:r>
                      <a:r>
                        <a:rPr lang="en-GB" sz="700" spc="-5" dirty="0">
                          <a:effectLst/>
                        </a:rPr>
                        <a:t> </a:t>
                      </a:r>
                      <a:r>
                        <a:rPr lang="en-GB" sz="700" dirty="0">
                          <a:effectLst/>
                        </a:rPr>
                        <a:t>the</a:t>
                      </a:r>
                      <a:r>
                        <a:rPr lang="en-GB" sz="700" spc="-5" dirty="0">
                          <a:effectLst/>
                        </a:rPr>
                        <a:t> </a:t>
                      </a:r>
                      <a:r>
                        <a:rPr lang="en-GB" sz="700" dirty="0">
                          <a:effectLst/>
                        </a:rPr>
                        <a:t>guidelines</a:t>
                      </a:r>
                      <a:r>
                        <a:rPr lang="en-GB" sz="700" spc="-5" dirty="0">
                          <a:effectLst/>
                        </a:rPr>
                        <a:t> </a:t>
                      </a:r>
                      <a:r>
                        <a:rPr lang="en-GB" sz="700" dirty="0">
                          <a:effectLst/>
                        </a:rPr>
                        <a:t>of the</a:t>
                      </a:r>
                      <a:r>
                        <a:rPr lang="en-GB" sz="700" spc="-5" dirty="0">
                          <a:effectLst/>
                        </a:rPr>
                        <a:t> </a:t>
                      </a:r>
                      <a:r>
                        <a:rPr lang="en-GB" sz="700" dirty="0">
                          <a:effectLst/>
                        </a:rPr>
                        <a:t>Department of Social and</a:t>
                      </a:r>
                      <a:r>
                        <a:rPr lang="en-GB" sz="700" spc="-5" dirty="0">
                          <a:effectLst/>
                        </a:rPr>
                        <a:t> </a:t>
                      </a:r>
                      <a:r>
                        <a:rPr lang="en-GB" sz="700" dirty="0">
                          <a:effectLst/>
                        </a:rPr>
                        <a:t>Cultural Anthropology. They</a:t>
                      </a:r>
                      <a:r>
                        <a:rPr lang="en-GB" sz="700" spc="-10" dirty="0">
                          <a:effectLst/>
                        </a:rPr>
                        <a:t> </a:t>
                      </a:r>
                      <a:r>
                        <a:rPr lang="en-GB" sz="700" dirty="0">
                          <a:effectLst/>
                        </a:rPr>
                        <a:t>are</a:t>
                      </a:r>
                      <a:r>
                        <a:rPr lang="en-GB" sz="700" spc="-10" dirty="0">
                          <a:effectLst/>
                        </a:rPr>
                        <a:t> </a:t>
                      </a:r>
                      <a:r>
                        <a:rPr lang="en-GB" sz="700" dirty="0">
                          <a:effectLst/>
                        </a:rPr>
                        <a:t>able</a:t>
                      </a:r>
                      <a:r>
                        <a:rPr lang="en-GB" sz="700" spc="-10" dirty="0">
                          <a:effectLst/>
                        </a:rPr>
                        <a:t> </a:t>
                      </a:r>
                      <a:r>
                        <a:rPr lang="en-GB" sz="700" dirty="0">
                          <a:effectLst/>
                        </a:rPr>
                        <a:t>to</a:t>
                      </a:r>
                      <a:r>
                        <a:rPr lang="en-GB" sz="700" spc="-10" dirty="0">
                          <a:effectLst/>
                        </a:rPr>
                        <a:t> </a:t>
                      </a:r>
                      <a:r>
                        <a:rPr lang="en-GB" sz="700" dirty="0">
                          <a:effectLst/>
                        </a:rPr>
                        <a:t>present</a:t>
                      </a:r>
                      <a:r>
                        <a:rPr lang="en-GB" sz="700" spc="-5" dirty="0">
                          <a:effectLst/>
                        </a:rPr>
                        <a:t> </a:t>
                      </a:r>
                      <a:r>
                        <a:rPr lang="en-GB" sz="700" dirty="0">
                          <a:effectLst/>
                        </a:rPr>
                        <a:t>their</a:t>
                      </a:r>
                      <a:r>
                        <a:rPr lang="en-GB" sz="700" spc="-5" dirty="0">
                          <a:effectLst/>
                        </a:rPr>
                        <a:t> </a:t>
                      </a:r>
                      <a:r>
                        <a:rPr lang="en-GB" sz="700" dirty="0">
                          <a:effectLst/>
                        </a:rPr>
                        <a:t>research</a:t>
                      </a:r>
                      <a:r>
                        <a:rPr lang="en-GB" sz="700" spc="-10" dirty="0">
                          <a:effectLst/>
                        </a:rPr>
                        <a:t> </a:t>
                      </a:r>
                      <a:r>
                        <a:rPr lang="en-GB" sz="700" dirty="0">
                          <a:effectLst/>
                        </a:rPr>
                        <a:t>question</a:t>
                      </a:r>
                      <a:r>
                        <a:rPr lang="en-GB" sz="700" spc="-10" dirty="0">
                          <a:effectLst/>
                        </a:rPr>
                        <a:t> </a:t>
                      </a:r>
                      <a:r>
                        <a:rPr lang="en-GB" sz="700" dirty="0">
                          <a:effectLst/>
                        </a:rPr>
                        <a:t>and</a:t>
                      </a:r>
                      <a:r>
                        <a:rPr lang="en-GB" sz="700" spc="-10" dirty="0">
                          <a:effectLst/>
                        </a:rPr>
                        <a:t> </a:t>
                      </a:r>
                      <a:r>
                        <a:rPr lang="en-GB" sz="700" dirty="0">
                          <a:effectLst/>
                        </a:rPr>
                        <a:t>the</a:t>
                      </a:r>
                      <a:r>
                        <a:rPr lang="en-GB" sz="700" spc="-10" dirty="0">
                          <a:effectLst/>
                        </a:rPr>
                        <a:t> </a:t>
                      </a:r>
                      <a:r>
                        <a:rPr lang="en-GB" sz="700" dirty="0">
                          <a:effectLst/>
                        </a:rPr>
                        <a:t>scientific</a:t>
                      </a:r>
                      <a:r>
                        <a:rPr lang="en-GB" sz="700" spc="-10" dirty="0">
                          <a:effectLst/>
                        </a:rPr>
                        <a:t> </a:t>
                      </a:r>
                      <a:r>
                        <a:rPr lang="en-GB" sz="700" dirty="0">
                          <a:effectLst/>
                        </a:rPr>
                        <a:t>treatment</a:t>
                      </a:r>
                      <a:r>
                        <a:rPr lang="en-GB" sz="700" spc="-5" dirty="0">
                          <a:effectLst/>
                        </a:rPr>
                        <a:t> </a:t>
                      </a:r>
                      <a:r>
                        <a:rPr lang="en-GB" sz="700" dirty="0">
                          <a:effectLst/>
                        </a:rPr>
                        <a:t>of</a:t>
                      </a:r>
                      <a:r>
                        <a:rPr lang="en-GB" sz="700" spc="-5" dirty="0">
                          <a:effectLst/>
                        </a:rPr>
                        <a:t> </a:t>
                      </a:r>
                      <a:r>
                        <a:rPr lang="en-GB" sz="700" dirty="0">
                          <a:effectLst/>
                        </a:rPr>
                        <a:t>this question</a:t>
                      </a:r>
                      <a:r>
                        <a:rPr lang="en-GB" sz="700" spc="95" dirty="0">
                          <a:effectLst/>
                        </a:rPr>
                        <a:t> </a:t>
                      </a:r>
                      <a:r>
                        <a:rPr lang="en-GB" sz="700" dirty="0">
                          <a:effectLst/>
                        </a:rPr>
                        <a:t>in</a:t>
                      </a:r>
                      <a:r>
                        <a:rPr lang="en-GB" sz="700" spc="95" dirty="0">
                          <a:effectLst/>
                        </a:rPr>
                        <a:t> </a:t>
                      </a:r>
                      <a:r>
                        <a:rPr lang="en-GB" sz="700" dirty="0">
                          <a:effectLst/>
                        </a:rPr>
                        <a:t>the</a:t>
                      </a:r>
                      <a:r>
                        <a:rPr lang="en-GB" sz="700" spc="95" dirty="0">
                          <a:effectLst/>
                        </a:rPr>
                        <a:t> </a:t>
                      </a:r>
                      <a:r>
                        <a:rPr lang="en-GB" sz="700" dirty="0">
                          <a:effectLst/>
                        </a:rPr>
                        <a:t>form</a:t>
                      </a:r>
                      <a:r>
                        <a:rPr lang="en-GB" sz="700" spc="90" dirty="0">
                          <a:effectLst/>
                        </a:rPr>
                        <a:t> </a:t>
                      </a:r>
                      <a:r>
                        <a:rPr lang="en-GB" sz="700" dirty="0">
                          <a:effectLst/>
                        </a:rPr>
                        <a:t>of</a:t>
                      </a:r>
                      <a:r>
                        <a:rPr lang="en-GB" sz="700" spc="95" dirty="0">
                          <a:effectLst/>
                        </a:rPr>
                        <a:t> </a:t>
                      </a:r>
                      <a:r>
                        <a:rPr lang="en-GB" sz="700" dirty="0">
                          <a:effectLst/>
                        </a:rPr>
                        <a:t>a</a:t>
                      </a:r>
                      <a:r>
                        <a:rPr lang="en-GB" sz="700" spc="95" dirty="0">
                          <a:effectLst/>
                        </a:rPr>
                        <a:t> </a:t>
                      </a:r>
                      <a:r>
                        <a:rPr lang="en-GB" sz="700" dirty="0">
                          <a:effectLst/>
                        </a:rPr>
                        <a:t>poster</a:t>
                      </a:r>
                      <a:r>
                        <a:rPr lang="en-GB" sz="700" spc="95" dirty="0">
                          <a:effectLst/>
                        </a:rPr>
                        <a:t> </a:t>
                      </a:r>
                      <a:r>
                        <a:rPr lang="en-GB" sz="700" dirty="0">
                          <a:effectLst/>
                        </a:rPr>
                        <a:t>presentation</a:t>
                      </a:r>
                      <a:r>
                        <a:rPr lang="en-GB" sz="700" spc="95" dirty="0">
                          <a:effectLst/>
                        </a:rPr>
                        <a:t> </a:t>
                      </a:r>
                      <a:r>
                        <a:rPr lang="en-GB" sz="700" dirty="0">
                          <a:effectLst/>
                        </a:rPr>
                        <a:t>and</a:t>
                      </a:r>
                      <a:r>
                        <a:rPr lang="en-GB" sz="700" spc="95" dirty="0">
                          <a:effectLst/>
                        </a:rPr>
                        <a:t> </a:t>
                      </a:r>
                      <a:r>
                        <a:rPr lang="en-GB" sz="700" dirty="0">
                          <a:effectLst/>
                        </a:rPr>
                        <a:t>orally</a:t>
                      </a:r>
                      <a:r>
                        <a:rPr lang="en-GB" sz="700" spc="95" dirty="0">
                          <a:effectLst/>
                        </a:rPr>
                        <a:t> </a:t>
                      </a:r>
                      <a:r>
                        <a:rPr lang="en-GB" sz="700" dirty="0">
                          <a:effectLst/>
                        </a:rPr>
                        <a:t>to</a:t>
                      </a:r>
                      <a:r>
                        <a:rPr lang="en-GB" sz="700" spc="95" dirty="0">
                          <a:effectLst/>
                        </a:rPr>
                        <a:t> </a:t>
                      </a:r>
                      <a:r>
                        <a:rPr lang="en-GB" sz="700" dirty="0">
                          <a:effectLst/>
                        </a:rPr>
                        <a:t>a</a:t>
                      </a:r>
                      <a:r>
                        <a:rPr lang="en-GB" sz="700" spc="95" dirty="0">
                          <a:effectLst/>
                        </a:rPr>
                        <a:t> </a:t>
                      </a:r>
                      <a:r>
                        <a:rPr lang="en-GB" sz="700" dirty="0">
                          <a:effectLst/>
                        </a:rPr>
                        <a:t>lay</a:t>
                      </a:r>
                      <a:r>
                        <a:rPr lang="en-GB" sz="700" spc="95" dirty="0">
                          <a:effectLst/>
                        </a:rPr>
                        <a:t> </a:t>
                      </a:r>
                      <a:r>
                        <a:rPr lang="en-GB" sz="700" dirty="0">
                          <a:effectLst/>
                        </a:rPr>
                        <a:t>audience</a:t>
                      </a:r>
                      <a:r>
                        <a:rPr lang="en-GB" sz="700" spc="95" dirty="0">
                          <a:effectLst/>
                        </a:rPr>
                        <a:t> </a:t>
                      </a:r>
                      <a:r>
                        <a:rPr lang="en-GB" sz="700" dirty="0">
                          <a:effectLst/>
                        </a:rPr>
                        <a:t>and</a:t>
                      </a:r>
                      <a:r>
                        <a:rPr lang="en-GB" sz="700" spc="95" dirty="0">
                          <a:effectLst/>
                        </a:rPr>
                        <a:t> </a:t>
                      </a:r>
                      <a:r>
                        <a:rPr lang="en-GB" sz="700" dirty="0">
                          <a:effectLst/>
                        </a:rPr>
                        <a:t>a</a:t>
                      </a:r>
                      <a:endParaRPr lang="en-DE" sz="1000" dirty="0">
                        <a:effectLst/>
                      </a:endParaRPr>
                    </a:p>
                    <a:p>
                      <a:pPr marL="69215" algn="just" eaLnBrk="0" hangingPunct="0">
                        <a:lnSpc>
                          <a:spcPts val="825"/>
                        </a:lnSpc>
                        <a:spcBef>
                          <a:spcPts val="5"/>
                        </a:spcBef>
                        <a:spcAft>
                          <a:spcPts val="0"/>
                        </a:spcAft>
                      </a:pPr>
                      <a:r>
                        <a:rPr lang="en-GB" sz="700" dirty="0">
                          <a:effectLst/>
                        </a:rPr>
                        <a:t>specialist audience (oral examination) and to discuss it critically.</a:t>
                      </a:r>
                      <a:endParaRPr lang="en-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960505163"/>
                  </a:ext>
                </a:extLst>
              </a:tr>
            </a:tbl>
          </a:graphicData>
        </a:graphic>
      </p:graphicFrame>
      <p:sp>
        <p:nvSpPr>
          <p:cNvPr id="6" name="Rectangle 1">
            <a:extLst>
              <a:ext uri="{FF2B5EF4-FFF2-40B4-BE49-F238E27FC236}">
                <a16:creationId xmlns:a16="http://schemas.microsoft.com/office/drawing/2014/main" id="{026628A2-9684-B41A-5217-8759D9638541}"/>
              </a:ext>
            </a:extLst>
          </p:cNvPr>
          <p:cNvSpPr>
            <a:spLocks noChangeArrowheads="1"/>
          </p:cNvSpPr>
          <p:nvPr/>
        </p:nvSpPr>
        <p:spPr bwMode="auto">
          <a:xfrm>
            <a:off x="437490" y="1566862"/>
            <a:ext cx="13602769" cy="4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DE"/>
          </a:p>
        </p:txBody>
      </p:sp>
    </p:spTree>
  </p:cSld>
  <p:clrMapOvr>
    <a:masterClrMapping/>
  </p:clrMapOvr>
  <mc:AlternateContent xmlns:mc="http://schemas.openxmlformats.org/markup-compatibility/2006" xmlns:p14="http://schemas.microsoft.com/office/powerpoint/2010/main">
    <mc:Choice Requires="p14">
      <p:transition spd="slow" p14:dur="2000" advTm="47100"/>
    </mc:Choice>
    <mc:Fallback xmlns="">
      <p:transition spd="slow" advTm="471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719280" y="1041840"/>
            <a:ext cx="7699680" cy="614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s-ES" sz="2000" b="1" strike="noStrike" spc="-1" dirty="0">
                <a:solidFill>
                  <a:srgbClr val="2D2015"/>
                </a:solidFill>
                <a:uFill>
                  <a:solidFill>
                    <a:srgbClr val="FFFFFF"/>
                  </a:solidFill>
                </a:uFill>
                <a:latin typeface="Arial"/>
                <a:ea typeface="ＭＳ Ｐゴシック"/>
              </a:rPr>
              <a:t>MA </a:t>
            </a:r>
            <a:r>
              <a:rPr lang="es-ES" sz="2000" b="1" strike="noStrike" spc="-1" dirty="0" err="1">
                <a:solidFill>
                  <a:srgbClr val="2D2015"/>
                </a:solidFill>
                <a:uFill>
                  <a:solidFill>
                    <a:srgbClr val="FFFFFF"/>
                  </a:solidFill>
                </a:uFill>
                <a:latin typeface="Arial"/>
                <a:ea typeface="ＭＳ Ｐゴシック"/>
              </a:rPr>
              <a:t>Thesis</a:t>
            </a:r>
            <a:r>
              <a:rPr lang="es-ES" sz="2000" b="1" strike="noStrike" spc="-1" dirty="0">
                <a:solidFill>
                  <a:srgbClr val="2D2015"/>
                </a:solidFill>
                <a:uFill>
                  <a:solidFill>
                    <a:srgbClr val="FFFFFF"/>
                  </a:solidFill>
                </a:uFill>
                <a:latin typeface="Arial"/>
                <a:ea typeface="ＭＳ Ｐゴシック"/>
              </a:rPr>
              <a:t> </a:t>
            </a:r>
            <a:r>
              <a:rPr lang="es-ES" sz="2000" b="1" strike="noStrike" spc="-1" dirty="0" err="1">
                <a:solidFill>
                  <a:srgbClr val="2D2015"/>
                </a:solidFill>
                <a:uFill>
                  <a:solidFill>
                    <a:srgbClr val="FFFFFF"/>
                  </a:solidFill>
                </a:uFill>
                <a:latin typeface="Arial"/>
                <a:ea typeface="ＭＳ Ｐゴシック"/>
              </a:rPr>
              <a:t>Examples</a:t>
            </a:r>
            <a:r>
              <a:rPr lang="es-ES" sz="2000" b="1" strike="noStrike" spc="-1" dirty="0">
                <a:solidFill>
                  <a:srgbClr val="2D2015"/>
                </a:solidFill>
                <a:uFill>
                  <a:solidFill>
                    <a:srgbClr val="FFFFFF"/>
                  </a:solidFill>
                </a:uFill>
                <a:latin typeface="Arial"/>
                <a:ea typeface="ＭＳ Ｐゴシック"/>
              </a:rPr>
              <a:t> (2023)</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p:txBody>
      </p:sp>
      <p:sp>
        <p:nvSpPr>
          <p:cNvPr id="230" name="CustomShape 2"/>
          <p:cNvSpPr/>
          <p:nvPr/>
        </p:nvSpPr>
        <p:spPr>
          <a:xfrm>
            <a:off x="490655" y="1656000"/>
            <a:ext cx="7832906" cy="4468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50000"/>
              </a:lnSpc>
            </a:pPr>
            <a:r>
              <a:rPr lang="en-US" dirty="0"/>
              <a:t> </a:t>
            </a:r>
            <a:r>
              <a:rPr lang="en-US" b="1" dirty="0"/>
              <a:t>“</a:t>
            </a:r>
            <a:r>
              <a:rPr lang="en-US" b="1" dirty="0" err="1"/>
              <a:t>Organisational</a:t>
            </a:r>
            <a:r>
              <a:rPr lang="en-US" b="1" dirty="0"/>
              <a:t> Culture and Fair Trade” </a:t>
            </a:r>
            <a:r>
              <a:rPr lang="en-US" dirty="0"/>
              <a:t>by Kim </a:t>
            </a:r>
            <a:r>
              <a:rPr lang="en-US" dirty="0" err="1"/>
              <a:t>Wöllhaf</a:t>
            </a:r>
            <a:endParaRPr lang="de-DE" sz="2000" dirty="0"/>
          </a:p>
          <a:p>
            <a:r>
              <a:rPr lang="en-US" dirty="0"/>
              <a:t> </a:t>
            </a:r>
            <a:endParaRPr lang="de-DE" sz="2000" dirty="0"/>
          </a:p>
          <a:p>
            <a:r>
              <a:rPr lang="en-US" b="1" dirty="0"/>
              <a:t>”The Integration structure: Between the Integration Plan and Voluntarism for refugees in a local </a:t>
            </a:r>
            <a:r>
              <a:rPr lang="en-US" b="1" dirty="0" err="1"/>
              <a:t>Kommune</a:t>
            </a:r>
            <a:r>
              <a:rPr lang="en-US" b="1" dirty="0"/>
              <a:t> in South-West Germany“ </a:t>
            </a:r>
            <a:r>
              <a:rPr lang="en-US" dirty="0"/>
              <a:t>by  Claudia </a:t>
            </a:r>
            <a:r>
              <a:rPr lang="en-US" dirty="0" err="1"/>
              <a:t>Cusi</a:t>
            </a:r>
            <a:r>
              <a:rPr lang="en-US" dirty="0"/>
              <a:t> Moreno</a:t>
            </a:r>
            <a:endParaRPr lang="de-DE" sz="2000" dirty="0"/>
          </a:p>
          <a:p>
            <a:r>
              <a:rPr lang="en-US" dirty="0"/>
              <a:t> </a:t>
            </a:r>
            <a:endParaRPr lang="de-DE" sz="3200" dirty="0"/>
          </a:p>
          <a:p>
            <a:r>
              <a:rPr lang="en-US" sz="1200" dirty="0"/>
              <a:t> </a:t>
            </a:r>
            <a:r>
              <a:rPr lang="en-US" b="1" dirty="0"/>
              <a:t>”Shattering the Silence of Old Age. Aging, Body and Gender in Istanbul Bazaars” </a:t>
            </a:r>
            <a:r>
              <a:rPr lang="en-US" dirty="0"/>
              <a:t>by </a:t>
            </a:r>
            <a:r>
              <a:rPr lang="en-US" b="1" dirty="0"/>
              <a:t> </a:t>
            </a:r>
            <a:r>
              <a:rPr lang="en-US" dirty="0"/>
              <a:t>Berra Ince</a:t>
            </a:r>
          </a:p>
          <a:p>
            <a:endParaRPr lang="en-US" dirty="0"/>
          </a:p>
          <a:p>
            <a:r>
              <a:rPr lang="en-US" b="1" dirty="0"/>
              <a:t>“Homelessness in Germany” </a:t>
            </a:r>
            <a:r>
              <a:rPr lang="en-US" dirty="0"/>
              <a:t>by Tyrus Torres</a:t>
            </a:r>
            <a:endParaRPr lang="de-DE" dirty="0"/>
          </a:p>
          <a:p>
            <a:r>
              <a:rPr lang="en-US" dirty="0"/>
              <a:t> </a:t>
            </a:r>
            <a:endParaRPr lang="de-DE" sz="2000" dirty="0"/>
          </a:p>
          <a:p>
            <a:r>
              <a:rPr lang="en-US" b="1" dirty="0"/>
              <a:t>“Activism as a Peasant. The Idea of the Peasant in the National and Transnational Collective Work of Peasant </a:t>
            </a:r>
            <a:r>
              <a:rPr lang="en-US" b="1" dirty="0" err="1"/>
              <a:t>Organisations</a:t>
            </a:r>
            <a:r>
              <a:rPr lang="en-US" b="1" dirty="0"/>
              <a:t> Representatives” </a:t>
            </a:r>
            <a:r>
              <a:rPr lang="en-US" dirty="0"/>
              <a:t> by Nicolas Vargas </a:t>
            </a:r>
            <a:r>
              <a:rPr lang="en-US" dirty="0" err="1"/>
              <a:t>Fagua</a:t>
            </a:r>
            <a:endParaRPr lang="en-US" dirty="0"/>
          </a:p>
          <a:p>
            <a:endParaRPr lang="en-US" sz="2000" dirty="0"/>
          </a:p>
          <a:p>
            <a:endParaRPr lang="de-DE" sz="2000" dirty="0"/>
          </a:p>
          <a:p>
            <a:pPr>
              <a:lnSpc>
                <a:spcPct val="100000"/>
              </a:lnSpc>
            </a:pPr>
            <a:endParaRPr lang="es-ES" sz="1800" b="0" strike="noStrike" spc="-1" dirty="0">
              <a:solidFill>
                <a:srgbClr val="000000"/>
              </a:solidFill>
              <a:uFill>
                <a:solidFill>
                  <a:srgbClr val="FFFFFF"/>
                </a:solidFill>
              </a:uFill>
              <a:latin typeface="Arial"/>
            </a:endParaRPr>
          </a:p>
          <a:p>
            <a:pPr marL="181080" indent="-179640">
              <a:lnSpc>
                <a:spcPct val="100000"/>
              </a:lnSpc>
            </a:pPr>
            <a:endParaRPr lang="es-ES" sz="1800" b="0" strike="noStrike" spc="-1" dirty="0">
              <a:solidFill>
                <a:srgbClr val="000000"/>
              </a:solidFill>
              <a:uFill>
                <a:solidFill>
                  <a:srgbClr val="FFFFFF"/>
                </a:solidFill>
              </a:uFill>
              <a:latin typeface="Arial"/>
            </a:endParaRPr>
          </a:p>
        </p:txBody>
      </p:sp>
      <p:sp>
        <p:nvSpPr>
          <p:cNvPr id="231" name="CustomShape 3"/>
          <p:cNvSpPr/>
          <p:nvPr/>
        </p:nvSpPr>
        <p:spPr>
          <a:xfrm>
            <a:off x="719280" y="6519960"/>
            <a:ext cx="7704360" cy="150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fld id="{131C32B4-D7F7-480D-B42B-87C4A4F055AF}" type="slidenum">
              <a:rPr lang="es-ES" sz="1000" b="0" strike="noStrike" spc="-1">
                <a:solidFill>
                  <a:srgbClr val="333333"/>
                </a:solidFill>
                <a:uFill>
                  <a:solidFill>
                    <a:srgbClr val="FFFFFF"/>
                  </a:solidFill>
                </a:uFill>
                <a:latin typeface="Arial"/>
                <a:ea typeface="ＭＳ Ｐゴシック"/>
              </a:rPr>
              <a:t>16</a:t>
            </a:fld>
            <a:r>
              <a:rPr lang="es-ES" sz="1000" b="0" strike="noStrike" spc="-1">
                <a:solidFill>
                  <a:srgbClr val="333333"/>
                </a:solidFill>
                <a:uFill>
                  <a:solidFill>
                    <a:srgbClr val="FFFFFF"/>
                  </a:solidFill>
                </a:uFill>
                <a:latin typeface="Arial"/>
                <a:ea typeface="ＭＳ Ｐゴシック"/>
              </a:rPr>
              <a:t> | 						 © 2019 University of Tuebingen</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45545742"/>
      </p:ext>
    </p:extLst>
  </p:cSld>
  <p:clrMapOvr>
    <a:masterClrMapping/>
  </p:clrMapOvr>
  <mc:AlternateContent xmlns:mc="http://schemas.openxmlformats.org/markup-compatibility/2006" xmlns:p14="http://schemas.microsoft.com/office/powerpoint/2010/main">
    <mc:Choice Requires="p14">
      <p:transition spd="slow" p14:dur="2000" advTm="14751"/>
    </mc:Choice>
    <mc:Fallback xmlns="">
      <p:transition spd="slow" advTm="147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4038" y="791570"/>
            <a:ext cx="7872401" cy="626830"/>
          </a:xfrm>
        </p:spPr>
        <p:txBody>
          <a:bodyPr/>
          <a:lstStyle/>
          <a:p>
            <a:r>
              <a:rPr lang="de-DE" sz="2400" b="1" dirty="0"/>
              <a:t>University </a:t>
            </a:r>
            <a:r>
              <a:rPr lang="de-DE" sz="2400" b="1" dirty="0" err="1"/>
              <a:t>life</a:t>
            </a:r>
            <a:r>
              <a:rPr lang="de-DE" sz="2400" b="1" dirty="0"/>
              <a:t> after COVID19 </a:t>
            </a:r>
          </a:p>
        </p:txBody>
      </p:sp>
      <p:sp>
        <p:nvSpPr>
          <p:cNvPr id="3" name="Untertitel 2"/>
          <p:cNvSpPr>
            <a:spLocks noGrp="1"/>
          </p:cNvSpPr>
          <p:nvPr>
            <p:ph type="subTitle"/>
          </p:nvPr>
        </p:nvSpPr>
        <p:spPr>
          <a:xfrm>
            <a:off x="1003609" y="2241395"/>
            <a:ext cx="7529241" cy="2196790"/>
          </a:xfrm>
        </p:spPr>
        <p:txBody>
          <a:bodyPr/>
          <a:lstStyle/>
          <a:p>
            <a:pPr>
              <a:lnSpc>
                <a:spcPct val="150000"/>
              </a:lnSpc>
            </a:pPr>
            <a:r>
              <a:rPr lang="de-DE" sz="1800" b="1" dirty="0" err="1"/>
              <a:t>If</a:t>
            </a:r>
            <a:r>
              <a:rPr lang="de-DE" sz="1800" b="1" dirty="0"/>
              <a:t> </a:t>
            </a:r>
            <a:r>
              <a:rPr lang="de-DE" sz="1800" b="1" dirty="0" err="1"/>
              <a:t>you</a:t>
            </a:r>
            <a:r>
              <a:rPr lang="de-DE" sz="1800" b="1" dirty="0"/>
              <a:t> </a:t>
            </a:r>
            <a:r>
              <a:rPr lang="de-DE" sz="1800" b="1" dirty="0" err="1"/>
              <a:t>are</a:t>
            </a:r>
            <a:r>
              <a:rPr lang="de-DE" sz="1800" b="1" dirty="0"/>
              <a:t> sick and </a:t>
            </a:r>
            <a:r>
              <a:rPr lang="de-DE" sz="1800" b="1" dirty="0" err="1"/>
              <a:t>you</a:t>
            </a:r>
            <a:r>
              <a:rPr lang="de-DE" sz="1800" b="1" dirty="0"/>
              <a:t> </a:t>
            </a:r>
            <a:r>
              <a:rPr lang="de-DE" sz="1800" b="1" dirty="0" err="1"/>
              <a:t>feel</a:t>
            </a:r>
            <a:r>
              <a:rPr lang="de-DE" sz="1800" b="1" dirty="0"/>
              <a:t> </a:t>
            </a:r>
            <a:r>
              <a:rPr lang="de-DE" sz="1800" b="1" dirty="0" err="1"/>
              <a:t>you</a:t>
            </a:r>
            <a:r>
              <a:rPr lang="de-DE" sz="1800" b="1" dirty="0"/>
              <a:t> </a:t>
            </a:r>
            <a:r>
              <a:rPr lang="de-DE" sz="1800" b="1" dirty="0" err="1"/>
              <a:t>might</a:t>
            </a:r>
            <a:r>
              <a:rPr lang="de-DE" sz="1800" b="1" dirty="0"/>
              <a:t> </a:t>
            </a:r>
            <a:r>
              <a:rPr lang="de-DE" sz="1800" b="1" dirty="0" err="1"/>
              <a:t>be</a:t>
            </a:r>
            <a:r>
              <a:rPr lang="de-DE" sz="1800" b="1" dirty="0"/>
              <a:t> </a:t>
            </a:r>
            <a:r>
              <a:rPr lang="de-DE" sz="1800" b="1" dirty="0" err="1"/>
              <a:t>contagious</a:t>
            </a:r>
            <a:r>
              <a:rPr lang="de-DE" sz="1800" b="1" dirty="0"/>
              <a:t>, </a:t>
            </a:r>
            <a:r>
              <a:rPr lang="de-DE" sz="1800" b="1" dirty="0" err="1"/>
              <a:t>please</a:t>
            </a:r>
            <a:r>
              <a:rPr lang="de-DE" sz="1800" b="1" dirty="0"/>
              <a:t> </a:t>
            </a:r>
            <a:r>
              <a:rPr lang="de-DE" sz="1800" b="1" dirty="0" err="1"/>
              <a:t>wear</a:t>
            </a:r>
            <a:r>
              <a:rPr lang="de-DE" sz="1800" b="1" dirty="0"/>
              <a:t> a </a:t>
            </a:r>
            <a:r>
              <a:rPr lang="de-DE" sz="1800" b="1" dirty="0" err="1"/>
              <a:t>mask</a:t>
            </a:r>
            <a:r>
              <a:rPr lang="de-DE" sz="1800" b="1" dirty="0"/>
              <a:t> in </a:t>
            </a:r>
            <a:r>
              <a:rPr lang="de-DE" sz="1800" b="1" dirty="0" err="1"/>
              <a:t>class</a:t>
            </a:r>
            <a:r>
              <a:rPr lang="de-DE" sz="1800" b="1" dirty="0"/>
              <a:t>.</a:t>
            </a:r>
          </a:p>
          <a:p>
            <a:pPr>
              <a:lnSpc>
                <a:spcPct val="150000"/>
              </a:lnSpc>
            </a:pPr>
            <a:endParaRPr lang="de-DE" sz="1800" b="1" dirty="0"/>
          </a:p>
          <a:p>
            <a:pPr>
              <a:lnSpc>
                <a:spcPct val="150000"/>
              </a:lnSpc>
            </a:pPr>
            <a:r>
              <a:rPr lang="de-DE" sz="1800" b="1" dirty="0" err="1"/>
              <a:t>We</a:t>
            </a:r>
            <a:r>
              <a:rPr lang="de-DE" sz="1800" b="1" dirty="0"/>
              <a:t> </a:t>
            </a:r>
            <a:r>
              <a:rPr lang="de-DE" sz="1800" b="1" dirty="0" err="1"/>
              <a:t>don‘t</a:t>
            </a:r>
            <a:r>
              <a:rPr lang="de-DE" sz="1800" b="1" dirty="0"/>
              <a:t> </a:t>
            </a:r>
            <a:r>
              <a:rPr lang="de-DE" sz="1800" b="1" dirty="0" err="1"/>
              <a:t>accept</a:t>
            </a:r>
            <a:r>
              <a:rPr lang="de-DE" sz="1800" b="1" dirty="0"/>
              <a:t> </a:t>
            </a:r>
            <a:r>
              <a:rPr lang="de-DE" sz="1800" b="1" dirty="0" err="1"/>
              <a:t>attendence</a:t>
            </a:r>
            <a:r>
              <a:rPr lang="de-DE" sz="1800" b="1" dirty="0"/>
              <a:t> via zoom -  </a:t>
            </a:r>
            <a:r>
              <a:rPr lang="de-DE" sz="1800" b="1" dirty="0" err="1"/>
              <a:t>you</a:t>
            </a:r>
            <a:r>
              <a:rPr lang="de-DE" sz="1800" b="1" dirty="0"/>
              <a:t> </a:t>
            </a:r>
            <a:r>
              <a:rPr lang="de-DE" sz="1800" b="1" dirty="0" err="1"/>
              <a:t>can</a:t>
            </a:r>
            <a:r>
              <a:rPr lang="de-DE" sz="1800" b="1" dirty="0"/>
              <a:t> </a:t>
            </a:r>
            <a:r>
              <a:rPr lang="de-DE" sz="1800" b="1" dirty="0" err="1"/>
              <a:t>take</a:t>
            </a:r>
            <a:r>
              <a:rPr lang="de-DE" sz="1800" b="1" dirty="0"/>
              <a:t> </a:t>
            </a:r>
            <a:r>
              <a:rPr lang="de-DE" sz="1800" b="1" dirty="0" err="1"/>
              <a:t>part</a:t>
            </a:r>
            <a:r>
              <a:rPr lang="de-DE" sz="1800" b="1" dirty="0"/>
              <a:t> via zoom, but </a:t>
            </a:r>
            <a:r>
              <a:rPr lang="de-DE" sz="1800" b="1" dirty="0" err="1"/>
              <a:t>it</a:t>
            </a:r>
            <a:r>
              <a:rPr lang="de-DE" sz="1800" b="1" dirty="0"/>
              <a:t> will still </a:t>
            </a:r>
            <a:r>
              <a:rPr lang="de-DE" sz="1800" b="1" dirty="0" err="1"/>
              <a:t>count</a:t>
            </a:r>
            <a:r>
              <a:rPr lang="de-DE" sz="1800" b="1" dirty="0"/>
              <a:t> </a:t>
            </a:r>
            <a:r>
              <a:rPr lang="de-DE" sz="1800" b="1" dirty="0" err="1"/>
              <a:t>as</a:t>
            </a:r>
            <a:r>
              <a:rPr lang="de-DE" sz="1800" b="1" dirty="0"/>
              <a:t> </a:t>
            </a:r>
            <a:r>
              <a:rPr lang="de-DE" sz="1800" b="1" dirty="0" err="1"/>
              <a:t>missed</a:t>
            </a:r>
            <a:r>
              <a:rPr lang="de-DE" sz="1800" b="1" dirty="0"/>
              <a:t> </a:t>
            </a:r>
            <a:r>
              <a:rPr lang="de-DE" sz="1800" b="1" dirty="0" err="1"/>
              <a:t>class</a:t>
            </a:r>
            <a:r>
              <a:rPr lang="de-DE" sz="1800" b="1" dirty="0"/>
              <a:t>.</a:t>
            </a:r>
          </a:p>
        </p:txBody>
      </p:sp>
    </p:spTree>
    <p:extLst>
      <p:ext uri="{BB962C8B-B14F-4D97-AF65-F5344CB8AC3E}">
        <p14:creationId xmlns:p14="http://schemas.microsoft.com/office/powerpoint/2010/main" val="1355141450"/>
      </p:ext>
    </p:extLst>
  </p:cSld>
  <p:clrMapOvr>
    <a:masterClrMapping/>
  </p:clrMapOvr>
  <mc:AlternateContent xmlns:mc="http://schemas.openxmlformats.org/markup-compatibility/2006" xmlns:p14="http://schemas.microsoft.com/office/powerpoint/2010/main">
    <mc:Choice Requires="p14">
      <p:transition spd="slow" p14:dur="2000" advTm="91353"/>
    </mc:Choice>
    <mc:Fallback xmlns="">
      <p:transition spd="slow" advTm="913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1682460" y="1823310"/>
            <a:ext cx="5774760" cy="2759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a:lnSpc>
                <a:spcPct val="100000"/>
              </a:lnSpc>
            </a:pPr>
            <a:r>
              <a:rPr lang="es-ES" b="1" spc="-1" dirty="0" err="1">
                <a:solidFill>
                  <a:schemeClr val="tx2"/>
                </a:solidFill>
                <a:uFill>
                  <a:solidFill>
                    <a:srgbClr val="FFFFFF"/>
                  </a:solidFill>
                </a:uFill>
                <a:latin typeface="Arial"/>
                <a:ea typeface="ＭＳ Ｐゴシック"/>
              </a:rPr>
              <a:t>Meet</a:t>
            </a:r>
            <a:r>
              <a:rPr lang="es-ES" b="1" spc="-1" dirty="0">
                <a:solidFill>
                  <a:schemeClr val="tx2"/>
                </a:solidFill>
                <a:uFill>
                  <a:solidFill>
                    <a:srgbClr val="FFFFFF"/>
                  </a:solidFill>
                </a:uFill>
                <a:latin typeface="Arial"/>
                <a:ea typeface="ＭＳ Ｐゴシック"/>
              </a:rPr>
              <a:t> and </a:t>
            </a:r>
            <a:r>
              <a:rPr lang="es-ES" b="1" spc="-1" dirty="0" err="1">
                <a:solidFill>
                  <a:schemeClr val="tx2"/>
                </a:solidFill>
                <a:uFill>
                  <a:solidFill>
                    <a:srgbClr val="FFFFFF"/>
                  </a:solidFill>
                </a:uFill>
                <a:latin typeface="Arial"/>
                <a:ea typeface="ＭＳ Ｐゴシック"/>
              </a:rPr>
              <a:t>Greet</a:t>
            </a:r>
            <a:r>
              <a:rPr lang="es-ES" b="1" spc="-1" dirty="0">
                <a:solidFill>
                  <a:schemeClr val="tx2"/>
                </a:solidFill>
                <a:uFill>
                  <a:solidFill>
                    <a:srgbClr val="FFFFFF"/>
                  </a:solidFill>
                </a:uFill>
                <a:latin typeface="Arial"/>
                <a:ea typeface="ＭＳ Ｐゴシック"/>
              </a:rPr>
              <a:t> 9.11.2023 18.00</a:t>
            </a:r>
            <a:endParaRPr lang="es-ES" sz="1350" spc="-1" dirty="0">
              <a:solidFill>
                <a:schemeClr val="tx2"/>
              </a:solidFill>
              <a:uFill>
                <a:solidFill>
                  <a:srgbClr val="FFFFFF"/>
                </a:solidFill>
              </a:uFill>
              <a:latin typeface="Arial"/>
            </a:endParaRPr>
          </a:p>
        </p:txBody>
      </p:sp>
      <p:sp>
        <p:nvSpPr>
          <p:cNvPr id="256" name="CustomShape 2"/>
          <p:cNvSpPr/>
          <p:nvPr/>
        </p:nvSpPr>
        <p:spPr>
          <a:xfrm>
            <a:off x="1682460" y="2286900"/>
            <a:ext cx="5778270" cy="326349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lang="es-ES" sz="1350" b="1" dirty="0"/>
          </a:p>
          <a:p>
            <a:pPr algn="ctr">
              <a:lnSpc>
                <a:spcPct val="100000"/>
              </a:lnSpc>
            </a:pPr>
            <a:r>
              <a:rPr lang="es-ES" sz="1600" b="1" dirty="0" err="1">
                <a:solidFill>
                  <a:srgbClr val="C00000"/>
                </a:solidFill>
              </a:rPr>
              <a:t>Drinks</a:t>
            </a:r>
            <a:r>
              <a:rPr lang="es-ES" sz="1600" b="1" dirty="0">
                <a:solidFill>
                  <a:srgbClr val="C00000"/>
                </a:solidFill>
              </a:rPr>
              <a:t>, music, audio-visual </a:t>
            </a:r>
            <a:r>
              <a:rPr lang="es-ES" sz="1600" b="1" dirty="0" err="1">
                <a:solidFill>
                  <a:srgbClr val="C00000"/>
                </a:solidFill>
              </a:rPr>
              <a:t>presentations</a:t>
            </a:r>
            <a:r>
              <a:rPr lang="es-ES" sz="1600" b="1" dirty="0">
                <a:solidFill>
                  <a:srgbClr val="C00000"/>
                </a:solidFill>
              </a:rPr>
              <a:t> </a:t>
            </a:r>
            <a:r>
              <a:rPr lang="es-ES" sz="1600" b="1" dirty="0" err="1">
                <a:solidFill>
                  <a:srgbClr val="C00000"/>
                </a:solidFill>
              </a:rPr>
              <a:t>of</a:t>
            </a:r>
            <a:r>
              <a:rPr lang="es-ES" sz="1600" b="1" dirty="0">
                <a:solidFill>
                  <a:srgbClr val="C00000"/>
                </a:solidFill>
              </a:rPr>
              <a:t> </a:t>
            </a:r>
            <a:r>
              <a:rPr lang="es-ES" sz="1600" b="1" dirty="0" err="1">
                <a:solidFill>
                  <a:srgbClr val="C00000"/>
                </a:solidFill>
              </a:rPr>
              <a:t>students</a:t>
            </a:r>
            <a:r>
              <a:rPr lang="es-ES" sz="1600" b="1" dirty="0">
                <a:solidFill>
                  <a:srgbClr val="C00000"/>
                </a:solidFill>
              </a:rPr>
              <a:t>’ </a:t>
            </a:r>
            <a:r>
              <a:rPr lang="es-ES" sz="1600" b="1" dirty="0" err="1">
                <a:solidFill>
                  <a:srgbClr val="C00000"/>
                </a:solidFill>
              </a:rPr>
              <a:t>work</a:t>
            </a:r>
            <a:endParaRPr lang="es-ES" sz="1600" b="1" dirty="0">
              <a:solidFill>
                <a:srgbClr val="C00000"/>
              </a:solidFill>
            </a:endParaRPr>
          </a:p>
          <a:p>
            <a:pPr algn="ctr">
              <a:lnSpc>
                <a:spcPct val="100000"/>
              </a:lnSpc>
            </a:pPr>
            <a:endParaRPr lang="es-ES" sz="1600" b="1" dirty="0"/>
          </a:p>
          <a:p>
            <a:pPr algn="ctr">
              <a:lnSpc>
                <a:spcPct val="100000"/>
              </a:lnSpc>
            </a:pPr>
            <a:endParaRPr lang="es-ES" sz="1600" b="1" dirty="0"/>
          </a:p>
          <a:p>
            <a:pPr algn="ctr">
              <a:lnSpc>
                <a:spcPct val="100000"/>
              </a:lnSpc>
            </a:pPr>
            <a:endParaRPr lang="es-ES" sz="1600" b="1" dirty="0"/>
          </a:p>
          <a:p>
            <a:pPr algn="ctr">
              <a:lnSpc>
                <a:spcPct val="100000"/>
              </a:lnSpc>
            </a:pPr>
            <a:r>
              <a:rPr lang="es-ES" sz="1600" b="1" dirty="0" err="1">
                <a:solidFill>
                  <a:srgbClr val="00B050"/>
                </a:solidFill>
              </a:rPr>
              <a:t>Looking</a:t>
            </a:r>
            <a:r>
              <a:rPr lang="es-ES" sz="1600" b="1" dirty="0">
                <a:solidFill>
                  <a:srgbClr val="00B050"/>
                </a:solidFill>
              </a:rPr>
              <a:t> forward to </a:t>
            </a:r>
            <a:r>
              <a:rPr lang="es-ES" sz="1600" b="1" dirty="0" err="1">
                <a:solidFill>
                  <a:srgbClr val="00B050"/>
                </a:solidFill>
              </a:rPr>
              <a:t>seeing</a:t>
            </a:r>
            <a:r>
              <a:rPr lang="es-ES" sz="1600" b="1" dirty="0">
                <a:solidFill>
                  <a:srgbClr val="00B050"/>
                </a:solidFill>
              </a:rPr>
              <a:t> </a:t>
            </a:r>
            <a:r>
              <a:rPr lang="es-ES" sz="1600" b="1" dirty="0" err="1">
                <a:solidFill>
                  <a:srgbClr val="00B050"/>
                </a:solidFill>
              </a:rPr>
              <a:t>you</a:t>
            </a:r>
            <a:r>
              <a:rPr lang="es-ES" sz="1600" b="1" dirty="0">
                <a:solidFill>
                  <a:srgbClr val="00B050"/>
                </a:solidFill>
              </a:rPr>
              <a:t> </a:t>
            </a:r>
            <a:r>
              <a:rPr lang="es-ES" sz="1600" b="1" dirty="0" err="1">
                <a:solidFill>
                  <a:srgbClr val="00B050"/>
                </a:solidFill>
              </a:rPr>
              <a:t>soon</a:t>
            </a:r>
            <a:r>
              <a:rPr lang="es-ES" sz="1600" b="1" dirty="0">
                <a:solidFill>
                  <a:srgbClr val="00B050"/>
                </a:solidFill>
              </a:rPr>
              <a:t>! </a:t>
            </a:r>
          </a:p>
          <a:p>
            <a:pPr>
              <a:lnSpc>
                <a:spcPct val="100000"/>
              </a:lnSpc>
            </a:pPr>
            <a:endParaRPr lang="es-ES" sz="1350" b="1" dirty="0"/>
          </a:p>
          <a:p>
            <a:pPr>
              <a:lnSpc>
                <a:spcPct val="100000"/>
              </a:lnSpc>
            </a:pPr>
            <a:endParaRPr lang="es-ES" sz="1350" b="1" dirty="0"/>
          </a:p>
          <a:p>
            <a:pPr>
              <a:lnSpc>
                <a:spcPct val="100000"/>
              </a:lnSpc>
            </a:pPr>
            <a:endParaRPr lang="es-ES" sz="1350" b="1" dirty="0"/>
          </a:p>
          <a:p>
            <a:pPr>
              <a:lnSpc>
                <a:spcPct val="100000"/>
              </a:lnSpc>
            </a:pPr>
            <a:r>
              <a:rPr lang="es-ES" sz="1350" b="1" dirty="0"/>
              <a:t>   </a:t>
            </a:r>
            <a:endParaRPr lang="de-DE" sz="1350" b="1" dirty="0"/>
          </a:p>
          <a:p>
            <a:pPr>
              <a:lnSpc>
                <a:spcPct val="100000"/>
              </a:lnSpc>
            </a:pPr>
            <a:endParaRPr lang="es-ES" sz="1350" b="1" dirty="0"/>
          </a:p>
          <a:p>
            <a:pPr>
              <a:lnSpc>
                <a:spcPct val="100000"/>
              </a:lnSpc>
            </a:pPr>
            <a:endParaRPr lang="es-ES" sz="1350" b="1" dirty="0"/>
          </a:p>
          <a:p>
            <a:pPr>
              <a:lnSpc>
                <a:spcPct val="100000"/>
              </a:lnSpc>
            </a:pPr>
            <a:endParaRPr lang="es-ES" sz="1350" b="1" dirty="0"/>
          </a:p>
        </p:txBody>
      </p:sp>
      <p:pic>
        <p:nvPicPr>
          <p:cNvPr id="5" name="Picture 2"/>
          <p:cNvPicPr/>
          <p:nvPr/>
        </p:nvPicPr>
        <p:blipFill>
          <a:blip r:embed="rId2"/>
          <a:stretch/>
        </p:blipFill>
        <p:spPr>
          <a:xfrm>
            <a:off x="3493582" y="4131010"/>
            <a:ext cx="2152517" cy="1419380"/>
          </a:xfrm>
          <a:prstGeom prst="rect">
            <a:avLst/>
          </a:prstGeom>
          <a:ln>
            <a:noFill/>
          </a:ln>
        </p:spPr>
      </p:pic>
    </p:spTree>
    <p:extLst>
      <p:ext uri="{BB962C8B-B14F-4D97-AF65-F5344CB8AC3E}">
        <p14:creationId xmlns:p14="http://schemas.microsoft.com/office/powerpoint/2010/main" val="1566789471"/>
      </p:ext>
    </p:extLst>
  </p:cSld>
  <p:clrMapOvr>
    <a:masterClrMapping/>
  </p:clrMapOvr>
  <mc:AlternateContent xmlns:mc="http://schemas.openxmlformats.org/markup-compatibility/2006" xmlns:p14="http://schemas.microsoft.com/office/powerpoint/2010/main">
    <mc:Choice Requires="p14">
      <p:transition spd="slow" p14:dur="2000" advTm="30907"/>
    </mc:Choice>
    <mc:Fallback xmlns="">
      <p:transition spd="slow" advTm="309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460440" y="1293542"/>
            <a:ext cx="8228160" cy="3969834"/>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spc="-1" dirty="0" err="1">
                <a:solidFill>
                  <a:srgbClr val="000000"/>
                </a:solidFill>
                <a:uFill>
                  <a:solidFill>
                    <a:srgbClr val="FFFFFF"/>
                  </a:solidFill>
                </a:uFill>
                <a:latin typeface="Arial"/>
              </a:rPr>
              <a:t>Dep</a:t>
            </a:r>
            <a:r>
              <a:rPr lang="es-ES" sz="2400" spc="-1" dirty="0">
                <a:solidFill>
                  <a:srgbClr val="000000"/>
                </a:solidFill>
                <a:uFill>
                  <a:solidFill>
                    <a:srgbClr val="FFFFFF"/>
                  </a:solidFill>
                </a:uFill>
                <a:latin typeface="Arial"/>
              </a:rPr>
              <a:t>. </a:t>
            </a:r>
            <a:r>
              <a:rPr lang="es-ES" sz="2400" spc="-1" dirty="0" err="1">
                <a:solidFill>
                  <a:srgbClr val="000000"/>
                </a:solidFill>
                <a:uFill>
                  <a:solidFill>
                    <a:srgbClr val="FFFFFF"/>
                  </a:solidFill>
                </a:uFill>
                <a:latin typeface="Arial"/>
              </a:rPr>
              <a:t>of</a:t>
            </a:r>
            <a:r>
              <a:rPr lang="es-ES" sz="2400" spc="-1" dirty="0">
                <a:solidFill>
                  <a:srgbClr val="000000"/>
                </a:solidFill>
                <a:uFill>
                  <a:solidFill>
                    <a:srgbClr val="FFFFFF"/>
                  </a:solidFill>
                </a:uFill>
                <a:latin typeface="Arial"/>
              </a:rPr>
              <a:t> </a:t>
            </a:r>
            <a:r>
              <a:rPr lang="es-ES" sz="2400" b="1" strike="noStrike" spc="-1" dirty="0">
                <a:solidFill>
                  <a:srgbClr val="2D2015"/>
                </a:solidFill>
                <a:uFill>
                  <a:solidFill>
                    <a:srgbClr val="FFFFFF"/>
                  </a:solidFill>
                </a:uFill>
                <a:latin typeface="Arial"/>
                <a:ea typeface="ＭＳ Ｐゴシック"/>
              </a:rPr>
              <a:t>Social and Cultural </a:t>
            </a:r>
            <a:r>
              <a:rPr lang="es-ES" sz="2400" b="1" strike="noStrike" spc="-1" dirty="0" err="1">
                <a:solidFill>
                  <a:srgbClr val="2D2015"/>
                </a:solidFill>
                <a:uFill>
                  <a:solidFill>
                    <a:srgbClr val="FFFFFF"/>
                  </a:solidFill>
                </a:uFill>
                <a:latin typeface="Arial"/>
                <a:ea typeface="ＭＳ Ｐゴシック"/>
              </a:rPr>
              <a:t>Anthropology</a:t>
            </a:r>
            <a:r>
              <a:rPr lang="es-ES" sz="2400" b="1" strike="noStrike" spc="-1" dirty="0">
                <a:solidFill>
                  <a:srgbClr val="2D2015"/>
                </a:solidFill>
                <a:uFill>
                  <a:solidFill>
                    <a:srgbClr val="FFFFFF"/>
                  </a:solidFill>
                </a:uFill>
                <a:latin typeface="Arial"/>
                <a:ea typeface="ＭＳ Ｐゴシック"/>
              </a:rPr>
              <a:t>/</a:t>
            </a:r>
            <a:r>
              <a:rPr lang="es-ES" sz="2400" b="1" strike="noStrike" spc="-1" dirty="0" err="1">
                <a:solidFill>
                  <a:srgbClr val="2D2015"/>
                </a:solidFill>
                <a:uFill>
                  <a:solidFill>
                    <a:srgbClr val="FFFFFF"/>
                  </a:solidFill>
                </a:uFill>
                <a:latin typeface="Arial"/>
                <a:ea typeface="ＭＳ Ｐゴシック"/>
              </a:rPr>
              <a:t>Ethnologie</a:t>
            </a:r>
            <a:endParaRPr lang="es-ES" sz="2400" b="1" strike="noStrike" spc="-1" dirty="0">
              <a:solidFill>
                <a:srgbClr val="2D2015"/>
              </a:solidFill>
              <a:uFill>
                <a:solidFill>
                  <a:srgbClr val="FFFFFF"/>
                </a:solidFill>
              </a:uFill>
              <a:latin typeface="Arial"/>
              <a:ea typeface="ＭＳ Ｐゴシック"/>
            </a:endParaRPr>
          </a:p>
          <a:p>
            <a:pPr>
              <a:lnSpc>
                <a:spcPct val="100000"/>
              </a:lnSpc>
            </a:pPr>
            <a:r>
              <a:rPr lang="es-ES" sz="2400" b="1" spc="-1" dirty="0">
                <a:solidFill>
                  <a:srgbClr val="2D2015"/>
                </a:solidFill>
                <a:uFill>
                  <a:solidFill>
                    <a:srgbClr val="FFFFFF"/>
                  </a:solidFill>
                </a:uFill>
                <a:latin typeface="Arial"/>
                <a:ea typeface="ＭＳ Ｐゴシック"/>
              </a:rPr>
              <a:t> </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belongs</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to</a:t>
            </a:r>
            <a:r>
              <a:rPr lang="es-ES" spc="-1" dirty="0">
                <a:solidFill>
                  <a:srgbClr val="2D2015"/>
                </a:solidFill>
                <a:uFill>
                  <a:solidFill>
                    <a:srgbClr val="FFFFFF"/>
                  </a:solidFill>
                </a:uFill>
                <a:latin typeface="Arial"/>
                <a:ea typeface="ＭＳ Ｐゴシック"/>
              </a:rPr>
              <a:t> Asia-</a:t>
            </a:r>
            <a:r>
              <a:rPr lang="es-ES" spc="-1" dirty="0" err="1">
                <a:solidFill>
                  <a:srgbClr val="2D2015"/>
                </a:solidFill>
                <a:uFill>
                  <a:solidFill>
                    <a:srgbClr val="FFFFFF"/>
                  </a:solidFill>
                </a:uFill>
                <a:latin typeface="Arial"/>
                <a:ea typeface="ＭＳ Ｐゴシック"/>
              </a:rPr>
              <a:t>Orient</a:t>
            </a:r>
            <a:r>
              <a:rPr lang="es-ES" spc="-1" dirty="0">
                <a:solidFill>
                  <a:srgbClr val="2D2015"/>
                </a:solidFill>
                <a:uFill>
                  <a:solidFill>
                    <a:srgbClr val="FFFFFF"/>
                  </a:solidFill>
                </a:uFill>
                <a:latin typeface="Arial"/>
                <a:ea typeface="ＭＳ Ｐゴシック"/>
              </a:rPr>
              <a:t>-</a:t>
            </a:r>
            <a:r>
              <a:rPr lang="es-ES" spc="-1">
                <a:solidFill>
                  <a:srgbClr val="2D2015"/>
                </a:solidFill>
                <a:uFill>
                  <a:solidFill>
                    <a:srgbClr val="FFFFFF"/>
                  </a:solidFill>
                </a:uFill>
                <a:latin typeface="Arial"/>
                <a:ea typeface="ＭＳ Ｐゴシック"/>
              </a:rPr>
              <a:t>Institute</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Japanese</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Studies</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Chinese</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Studies</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Islamic</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Studies</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Indology</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Korean</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Studies</a:t>
            </a:r>
            <a:r>
              <a:rPr lang="es-ES" spc="-1" dirty="0">
                <a:solidFill>
                  <a:srgbClr val="2D2015"/>
                </a:solidFill>
                <a:uFill>
                  <a:solidFill>
                    <a:srgbClr val="FFFFFF"/>
                  </a:solidFill>
                </a:uFill>
                <a:latin typeface="Arial"/>
                <a:ea typeface="ＭＳ Ｐゴシック"/>
              </a:rPr>
              <a:t>)</a:t>
            </a:r>
          </a:p>
          <a:p>
            <a:pPr>
              <a:lnSpc>
                <a:spcPct val="100000"/>
              </a:lnSpc>
            </a:pPr>
            <a:endParaRPr lang="es-ES" strike="noStrike" spc="-1" dirty="0">
              <a:solidFill>
                <a:srgbClr val="2D2015"/>
              </a:solidFill>
              <a:uFill>
                <a:solidFill>
                  <a:srgbClr val="FFFFFF"/>
                </a:solidFill>
              </a:uFill>
              <a:latin typeface="Arial"/>
              <a:ea typeface="ＭＳ Ｐゴシック"/>
            </a:endParaRPr>
          </a:p>
          <a:p>
            <a:pPr>
              <a:lnSpc>
                <a:spcPct val="100000"/>
              </a:lnSpc>
            </a:pPr>
            <a:r>
              <a:rPr lang="es-ES" spc="-1" dirty="0">
                <a:solidFill>
                  <a:srgbClr val="2D2015"/>
                </a:solidFill>
                <a:uFill>
                  <a:solidFill>
                    <a:srgbClr val="FFFFFF"/>
                  </a:solidFill>
                </a:uFill>
                <a:latin typeface="Arial"/>
                <a:ea typeface="ＭＳ Ｐゴシック"/>
              </a:rPr>
              <a:t>2 </a:t>
            </a:r>
            <a:r>
              <a:rPr lang="es-ES" spc="-1" dirty="0" err="1">
                <a:solidFill>
                  <a:srgbClr val="2D2015"/>
                </a:solidFill>
                <a:uFill>
                  <a:solidFill>
                    <a:srgbClr val="FFFFFF"/>
                  </a:solidFill>
                </a:uFill>
                <a:latin typeface="Arial"/>
                <a:ea typeface="ＭＳ Ｐゴシック"/>
              </a:rPr>
              <a:t>professors</a:t>
            </a:r>
            <a:r>
              <a:rPr lang="es-ES" spc="-1" dirty="0">
                <a:solidFill>
                  <a:srgbClr val="2D2015"/>
                </a:solidFill>
                <a:uFill>
                  <a:solidFill>
                    <a:srgbClr val="FFFFFF"/>
                  </a:solidFill>
                </a:uFill>
                <a:latin typeface="Arial"/>
                <a:ea typeface="ＭＳ Ｐゴシック"/>
              </a:rPr>
              <a:t> –  Karin Polit </a:t>
            </a:r>
            <a:r>
              <a:rPr lang="es-ES" spc="-1" dirty="0" err="1">
                <a:solidFill>
                  <a:srgbClr val="2D2015"/>
                </a:solidFill>
                <a:uFill>
                  <a:solidFill>
                    <a:srgbClr val="FFFFFF"/>
                  </a:solidFill>
                </a:uFill>
                <a:latin typeface="Arial"/>
                <a:ea typeface="ＭＳ Ｐゴシック"/>
              </a:rPr>
              <a:t>und</a:t>
            </a:r>
            <a:r>
              <a:rPr lang="es-ES" spc="-1" dirty="0">
                <a:solidFill>
                  <a:srgbClr val="2D2015"/>
                </a:solidFill>
                <a:uFill>
                  <a:solidFill>
                    <a:srgbClr val="FFFFFF"/>
                  </a:solidFill>
                </a:uFill>
                <a:latin typeface="Arial"/>
                <a:ea typeface="ＭＳ Ｐゴシック"/>
              </a:rPr>
              <a:t> Gabi Alex</a:t>
            </a:r>
          </a:p>
          <a:p>
            <a:pPr>
              <a:lnSpc>
                <a:spcPct val="100000"/>
              </a:lnSpc>
            </a:pPr>
            <a:r>
              <a:rPr lang="es-ES" spc="-1" dirty="0">
                <a:solidFill>
                  <a:srgbClr val="2D2015"/>
                </a:solidFill>
                <a:uFill>
                  <a:solidFill>
                    <a:srgbClr val="FFFFFF"/>
                  </a:solidFill>
                </a:uFill>
                <a:latin typeface="Arial"/>
                <a:ea typeface="ＭＳ Ｐゴシック"/>
              </a:rPr>
              <a:t>1 profesor </a:t>
            </a:r>
            <a:r>
              <a:rPr lang="es-ES" spc="-1" dirty="0" err="1">
                <a:solidFill>
                  <a:srgbClr val="2D2015"/>
                </a:solidFill>
                <a:uFill>
                  <a:solidFill>
                    <a:srgbClr val="FFFFFF"/>
                  </a:solidFill>
                </a:uFill>
                <a:latin typeface="Arial"/>
                <a:ea typeface="ＭＳ Ｐゴシック"/>
              </a:rPr>
              <a:t>emiritus</a:t>
            </a:r>
            <a:r>
              <a:rPr lang="es-ES" spc="-1" dirty="0">
                <a:solidFill>
                  <a:srgbClr val="2D2015"/>
                </a:solidFill>
                <a:uFill>
                  <a:solidFill>
                    <a:srgbClr val="FFFFFF"/>
                  </a:solidFill>
                </a:uFill>
                <a:latin typeface="Arial"/>
                <a:ea typeface="ＭＳ Ｐゴシック"/>
              </a:rPr>
              <a:t> – Sabine </a:t>
            </a:r>
            <a:r>
              <a:rPr lang="es-ES" spc="-1" dirty="0" err="1">
                <a:solidFill>
                  <a:srgbClr val="2D2015"/>
                </a:solidFill>
                <a:uFill>
                  <a:solidFill>
                    <a:srgbClr val="FFFFFF"/>
                  </a:solidFill>
                </a:uFill>
                <a:latin typeface="Arial"/>
                <a:ea typeface="ＭＳ Ｐゴシック"/>
              </a:rPr>
              <a:t>Klocke-Daffa</a:t>
            </a:r>
            <a:endParaRPr lang="es-ES" spc="-1" dirty="0">
              <a:solidFill>
                <a:srgbClr val="2D2015"/>
              </a:solidFill>
              <a:uFill>
                <a:solidFill>
                  <a:srgbClr val="FFFFFF"/>
                </a:solidFill>
              </a:uFill>
              <a:latin typeface="Arial"/>
              <a:ea typeface="ＭＳ Ｐゴシック"/>
            </a:endParaRPr>
          </a:p>
          <a:p>
            <a:pPr>
              <a:lnSpc>
                <a:spcPct val="100000"/>
              </a:lnSpc>
            </a:pPr>
            <a:r>
              <a:rPr lang="es-ES" strike="noStrike" spc="-1" dirty="0">
                <a:solidFill>
                  <a:srgbClr val="2D2015"/>
                </a:solidFill>
                <a:uFill>
                  <a:solidFill>
                    <a:srgbClr val="FFFFFF"/>
                  </a:solidFill>
                </a:uFill>
                <a:latin typeface="Arial"/>
                <a:ea typeface="ＭＳ Ｐゴシック"/>
              </a:rPr>
              <a:t>3 </a:t>
            </a:r>
            <a:r>
              <a:rPr lang="es-ES" strike="noStrike" spc="-1" dirty="0" err="1">
                <a:solidFill>
                  <a:srgbClr val="2D2015"/>
                </a:solidFill>
                <a:uFill>
                  <a:solidFill>
                    <a:srgbClr val="FFFFFF"/>
                  </a:solidFill>
                </a:uFill>
                <a:latin typeface="Arial"/>
                <a:ea typeface="ＭＳ Ｐゴシック"/>
              </a:rPr>
              <a:t>lecturers</a:t>
            </a:r>
            <a:r>
              <a:rPr lang="es-ES" strike="noStrike" spc="-1" dirty="0">
                <a:solidFill>
                  <a:srgbClr val="2D2015"/>
                </a:solidFill>
                <a:uFill>
                  <a:solidFill>
                    <a:srgbClr val="FFFFFF"/>
                  </a:solidFill>
                </a:uFill>
                <a:latin typeface="Arial"/>
                <a:ea typeface="ＭＳ Ｐゴシック"/>
              </a:rPr>
              <a:t> – Max </a:t>
            </a:r>
            <a:r>
              <a:rPr lang="es-ES" strike="noStrike" spc="-1" dirty="0" err="1">
                <a:solidFill>
                  <a:srgbClr val="2D2015"/>
                </a:solidFill>
                <a:uFill>
                  <a:solidFill>
                    <a:srgbClr val="FFFFFF"/>
                  </a:solidFill>
                </a:uFill>
                <a:latin typeface="Arial"/>
                <a:ea typeface="ＭＳ Ｐゴシック"/>
              </a:rPr>
              <a:t>Priester-Lasch</a:t>
            </a:r>
            <a:r>
              <a:rPr lang="es-ES" strike="noStrike" spc="-1" dirty="0">
                <a:solidFill>
                  <a:srgbClr val="2D2015"/>
                </a:solidFill>
                <a:uFill>
                  <a:solidFill>
                    <a:srgbClr val="FFFFFF"/>
                  </a:solidFill>
                </a:uFill>
                <a:latin typeface="Arial"/>
                <a:ea typeface="ＭＳ Ｐゴシック"/>
              </a:rPr>
              <a:t>, Markus </a:t>
            </a:r>
            <a:r>
              <a:rPr lang="es-ES" strike="noStrike" spc="-1" dirty="0" err="1">
                <a:solidFill>
                  <a:srgbClr val="2D2015"/>
                </a:solidFill>
                <a:uFill>
                  <a:solidFill>
                    <a:srgbClr val="FFFFFF"/>
                  </a:solidFill>
                </a:uFill>
                <a:latin typeface="Arial"/>
                <a:ea typeface="ＭＳ Ｐゴシック"/>
              </a:rPr>
              <a:t>Schleiter</a:t>
            </a:r>
            <a:r>
              <a:rPr lang="es-ES" strike="noStrike" spc="-1" dirty="0">
                <a:solidFill>
                  <a:srgbClr val="2D2015"/>
                </a:solidFill>
                <a:uFill>
                  <a:solidFill>
                    <a:srgbClr val="FFFFFF"/>
                  </a:solidFill>
                </a:uFill>
                <a:latin typeface="Arial"/>
                <a:ea typeface="ＭＳ Ｐゴシック"/>
              </a:rPr>
              <a:t>, Catherine </a:t>
            </a:r>
            <a:r>
              <a:rPr lang="es-ES" strike="noStrike" spc="-1" dirty="0" err="1">
                <a:solidFill>
                  <a:srgbClr val="2D2015"/>
                </a:solidFill>
                <a:uFill>
                  <a:solidFill>
                    <a:srgbClr val="FFFFFF"/>
                  </a:solidFill>
                </a:uFill>
                <a:latin typeface="Arial"/>
                <a:ea typeface="ＭＳ Ｐゴシック"/>
              </a:rPr>
              <a:t>Bublatzky</a:t>
            </a:r>
            <a:endParaRPr lang="es-ES" strike="noStrike" spc="-1" dirty="0">
              <a:solidFill>
                <a:srgbClr val="2D2015"/>
              </a:solidFill>
              <a:uFill>
                <a:solidFill>
                  <a:srgbClr val="FFFFFF"/>
                </a:solidFill>
              </a:uFill>
              <a:latin typeface="Arial"/>
              <a:ea typeface="ＭＳ Ｐゴシック"/>
            </a:endParaRPr>
          </a:p>
          <a:p>
            <a:pPr>
              <a:lnSpc>
                <a:spcPct val="100000"/>
              </a:lnSpc>
            </a:pPr>
            <a:r>
              <a:rPr lang="es-ES" spc="-1" dirty="0">
                <a:solidFill>
                  <a:srgbClr val="2D2015"/>
                </a:solidFill>
                <a:uFill>
                  <a:solidFill>
                    <a:srgbClr val="FFFFFF"/>
                  </a:solidFill>
                </a:uFill>
                <a:latin typeface="Arial"/>
                <a:ea typeface="ＭＳ Ｐゴシック"/>
              </a:rPr>
              <a:t>2 secretaries – Chantal </a:t>
            </a:r>
            <a:r>
              <a:rPr lang="es-ES" spc="-1" dirty="0" err="1">
                <a:solidFill>
                  <a:srgbClr val="2D2015"/>
                </a:solidFill>
                <a:uFill>
                  <a:solidFill>
                    <a:srgbClr val="FFFFFF"/>
                  </a:solidFill>
                </a:uFill>
                <a:latin typeface="Arial"/>
                <a:ea typeface="ＭＳ Ｐゴシック"/>
              </a:rPr>
              <a:t>Arold</a:t>
            </a:r>
            <a:r>
              <a:rPr lang="es-ES" spc="-1" dirty="0">
                <a:solidFill>
                  <a:srgbClr val="2D2015"/>
                </a:solidFill>
                <a:uFill>
                  <a:solidFill>
                    <a:srgbClr val="FFFFFF"/>
                  </a:solidFill>
                </a:uFill>
                <a:latin typeface="Arial"/>
                <a:ea typeface="ＭＳ Ｐゴシック"/>
              </a:rPr>
              <a:t>, Christine </a:t>
            </a:r>
            <a:r>
              <a:rPr lang="es-ES" spc="-1" dirty="0" err="1">
                <a:solidFill>
                  <a:srgbClr val="2D2015"/>
                </a:solidFill>
                <a:uFill>
                  <a:solidFill>
                    <a:srgbClr val="FFFFFF"/>
                  </a:solidFill>
                </a:uFill>
                <a:latin typeface="Arial"/>
                <a:ea typeface="ＭＳ Ｐゴシック"/>
              </a:rPr>
              <a:t>Strähnz</a:t>
            </a:r>
            <a:endParaRPr lang="es-ES" spc="-1" dirty="0">
              <a:solidFill>
                <a:srgbClr val="2D2015"/>
              </a:solidFill>
              <a:uFill>
                <a:solidFill>
                  <a:srgbClr val="FFFFFF"/>
                </a:solidFill>
              </a:uFill>
              <a:latin typeface="Arial"/>
              <a:ea typeface="ＭＳ Ｐゴシック"/>
            </a:endParaRPr>
          </a:p>
          <a:p>
            <a:pPr>
              <a:lnSpc>
                <a:spcPct val="100000"/>
              </a:lnSpc>
            </a:pPr>
            <a:r>
              <a:rPr lang="es-ES" spc="-1" dirty="0">
                <a:solidFill>
                  <a:srgbClr val="2D2015"/>
                </a:solidFill>
                <a:uFill>
                  <a:solidFill>
                    <a:srgbClr val="FFFFFF"/>
                  </a:solidFill>
                </a:uFill>
                <a:latin typeface="Arial"/>
                <a:ea typeface="ＭＳ Ｐゴシック"/>
              </a:rPr>
              <a:t>1 </a:t>
            </a:r>
            <a:r>
              <a:rPr lang="es-ES" spc="-1" dirty="0" err="1">
                <a:solidFill>
                  <a:srgbClr val="2D2015"/>
                </a:solidFill>
                <a:uFill>
                  <a:solidFill>
                    <a:srgbClr val="FFFFFF"/>
                  </a:solidFill>
                </a:uFill>
                <a:latin typeface="Arial"/>
                <a:ea typeface="ＭＳ Ｐゴシック"/>
              </a:rPr>
              <a:t>library</a:t>
            </a:r>
            <a:r>
              <a:rPr lang="es-ES" spc="-1" dirty="0">
                <a:solidFill>
                  <a:srgbClr val="2D2015"/>
                </a:solidFill>
                <a:uFill>
                  <a:solidFill>
                    <a:srgbClr val="FFFFFF"/>
                  </a:solidFill>
                </a:uFill>
                <a:latin typeface="Arial"/>
                <a:ea typeface="ＭＳ Ｐゴシック"/>
              </a:rPr>
              <a:t> staff – Manuela </a:t>
            </a:r>
            <a:r>
              <a:rPr lang="es-ES" spc="-1" dirty="0" err="1">
                <a:solidFill>
                  <a:srgbClr val="2D2015"/>
                </a:solidFill>
                <a:uFill>
                  <a:solidFill>
                    <a:srgbClr val="FFFFFF"/>
                  </a:solidFill>
                </a:uFill>
                <a:latin typeface="Arial"/>
                <a:ea typeface="ＭＳ Ｐゴシック"/>
              </a:rPr>
              <a:t>Uysal</a:t>
            </a:r>
            <a:endParaRPr lang="es-ES" spc="-1" dirty="0">
              <a:solidFill>
                <a:srgbClr val="2D2015"/>
              </a:solidFill>
              <a:uFill>
                <a:solidFill>
                  <a:srgbClr val="FFFFFF"/>
                </a:solidFill>
              </a:uFill>
              <a:latin typeface="Arial"/>
              <a:ea typeface="ＭＳ Ｐゴシック"/>
            </a:endParaRPr>
          </a:p>
          <a:p>
            <a:pPr>
              <a:lnSpc>
                <a:spcPct val="100000"/>
              </a:lnSpc>
            </a:pPr>
            <a:r>
              <a:rPr lang="es-ES" strike="noStrike" spc="-1" dirty="0">
                <a:solidFill>
                  <a:srgbClr val="2D2015"/>
                </a:solidFill>
                <a:uFill>
                  <a:solidFill>
                    <a:srgbClr val="FFFFFF"/>
                  </a:solidFill>
                </a:uFill>
                <a:latin typeface="Arial"/>
                <a:ea typeface="ＭＳ Ｐゴシック"/>
              </a:rPr>
              <a:t>3 </a:t>
            </a:r>
            <a:r>
              <a:rPr lang="es-ES" spc="-1" dirty="0">
                <a:solidFill>
                  <a:srgbClr val="2D2015"/>
                </a:solidFill>
                <a:uFill>
                  <a:solidFill>
                    <a:srgbClr val="FFFFFF"/>
                  </a:solidFill>
                </a:uFill>
                <a:latin typeface="Arial"/>
                <a:ea typeface="ＭＳ Ｐゴシック"/>
              </a:rPr>
              <a:t>junior </a:t>
            </a:r>
            <a:r>
              <a:rPr lang="es-ES" spc="-1" dirty="0" err="1">
                <a:solidFill>
                  <a:srgbClr val="2D2015"/>
                </a:solidFill>
                <a:uFill>
                  <a:solidFill>
                    <a:srgbClr val="FFFFFF"/>
                  </a:solidFill>
                </a:uFill>
                <a:latin typeface="Arial"/>
                <a:ea typeface="ＭＳ Ｐゴシック"/>
              </a:rPr>
              <a:t>lecturers</a:t>
            </a:r>
            <a:r>
              <a:rPr lang="es-ES" spc="-1" dirty="0">
                <a:solidFill>
                  <a:srgbClr val="2D2015"/>
                </a:solidFill>
                <a:uFill>
                  <a:solidFill>
                    <a:srgbClr val="FFFFFF"/>
                  </a:solidFill>
                </a:uFill>
                <a:latin typeface="Arial"/>
                <a:ea typeface="ＭＳ Ｐゴシック"/>
              </a:rPr>
              <a:t> – </a:t>
            </a:r>
            <a:r>
              <a:rPr lang="es-ES" spc="-1" dirty="0" err="1">
                <a:solidFill>
                  <a:srgbClr val="2D2015"/>
                </a:solidFill>
                <a:uFill>
                  <a:solidFill>
                    <a:srgbClr val="FFFFFF"/>
                  </a:solidFill>
                </a:uFill>
                <a:latin typeface="Arial"/>
                <a:ea typeface="ＭＳ Ｐゴシック"/>
              </a:rPr>
              <a:t>Poonam</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Kammath</a:t>
            </a:r>
            <a:r>
              <a:rPr lang="es-ES" spc="-1" dirty="0">
                <a:solidFill>
                  <a:srgbClr val="2D2015"/>
                </a:solidFill>
                <a:uFill>
                  <a:solidFill>
                    <a:srgbClr val="FFFFFF"/>
                  </a:solidFill>
                </a:uFill>
                <a:latin typeface="Arial"/>
                <a:ea typeface="ＭＳ Ｐゴシック"/>
              </a:rPr>
              <a:t>, Julia </a:t>
            </a:r>
            <a:r>
              <a:rPr lang="es-ES" spc="-1" dirty="0" err="1">
                <a:solidFill>
                  <a:srgbClr val="2D2015"/>
                </a:solidFill>
                <a:uFill>
                  <a:solidFill>
                    <a:srgbClr val="FFFFFF"/>
                  </a:solidFill>
                </a:uFill>
                <a:latin typeface="Arial"/>
                <a:ea typeface="ＭＳ Ｐゴシック"/>
              </a:rPr>
              <a:t>Faulhaber</a:t>
            </a:r>
            <a:r>
              <a:rPr lang="es-ES" spc="-1" dirty="0">
                <a:solidFill>
                  <a:srgbClr val="2D2015"/>
                </a:solidFill>
                <a:uFill>
                  <a:solidFill>
                    <a:srgbClr val="FFFFFF"/>
                  </a:solidFill>
                </a:uFill>
                <a:latin typeface="Arial"/>
                <a:ea typeface="ＭＳ Ｐゴシック"/>
              </a:rPr>
              <a:t>, Sarah Ewald</a:t>
            </a:r>
          </a:p>
          <a:p>
            <a:pPr>
              <a:lnSpc>
                <a:spcPct val="100000"/>
              </a:lnSpc>
            </a:pPr>
            <a:r>
              <a:rPr lang="es-ES" strike="noStrike" spc="-1" dirty="0">
                <a:solidFill>
                  <a:srgbClr val="2D2015"/>
                </a:solidFill>
                <a:uFill>
                  <a:solidFill>
                    <a:srgbClr val="FFFFFF"/>
                  </a:solidFill>
                </a:uFill>
                <a:latin typeface="Arial"/>
                <a:ea typeface="ＭＳ Ｐゴシック"/>
              </a:rPr>
              <a:t>8 </a:t>
            </a:r>
            <a:r>
              <a:rPr lang="es-ES" strike="noStrike" spc="-1" dirty="0" err="1">
                <a:solidFill>
                  <a:srgbClr val="2D2015"/>
                </a:solidFill>
                <a:uFill>
                  <a:solidFill>
                    <a:srgbClr val="FFFFFF"/>
                  </a:solidFill>
                </a:uFill>
                <a:latin typeface="Arial"/>
                <a:ea typeface="ＭＳ Ｐゴシック"/>
              </a:rPr>
              <a:t>student</a:t>
            </a:r>
            <a:r>
              <a:rPr lang="es-ES" strike="noStrike" spc="-1" dirty="0">
                <a:solidFill>
                  <a:srgbClr val="2D2015"/>
                </a:solidFill>
                <a:uFill>
                  <a:solidFill>
                    <a:srgbClr val="FFFFFF"/>
                  </a:solidFill>
                </a:uFill>
                <a:latin typeface="Arial"/>
                <a:ea typeface="ＭＳ Ｐゴシック"/>
              </a:rPr>
              <a:t> </a:t>
            </a:r>
            <a:r>
              <a:rPr lang="es-ES" strike="noStrike" spc="-1" dirty="0" err="1">
                <a:solidFill>
                  <a:srgbClr val="2D2015"/>
                </a:solidFill>
                <a:uFill>
                  <a:solidFill>
                    <a:srgbClr val="FFFFFF"/>
                  </a:solidFill>
                </a:uFill>
                <a:latin typeface="Arial"/>
                <a:ea typeface="ＭＳ Ｐゴシック"/>
              </a:rPr>
              <a:t>assistants</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several</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researchers</a:t>
            </a:r>
            <a:r>
              <a:rPr lang="es-ES" spc="-1" dirty="0">
                <a:solidFill>
                  <a:srgbClr val="2D2015"/>
                </a:solidFill>
                <a:uFill>
                  <a:solidFill>
                    <a:srgbClr val="FFFFFF"/>
                  </a:solidFill>
                </a:uFill>
                <a:latin typeface="Arial"/>
                <a:ea typeface="ＭＳ Ｐゴシック"/>
              </a:rPr>
              <a:t> in </a:t>
            </a:r>
            <a:r>
              <a:rPr lang="es-ES" spc="-1" dirty="0" err="1">
                <a:solidFill>
                  <a:srgbClr val="2D2015"/>
                </a:solidFill>
                <a:uFill>
                  <a:solidFill>
                    <a:srgbClr val="FFFFFF"/>
                  </a:solidFill>
                </a:uFill>
                <a:latin typeface="Arial"/>
                <a:ea typeface="ＭＳ Ｐゴシック"/>
              </a:rPr>
              <a:t>third</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party</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funding</a:t>
            </a:r>
            <a:r>
              <a:rPr lang="es-ES" spc="-1" dirty="0">
                <a:solidFill>
                  <a:srgbClr val="2D2015"/>
                </a:solidFill>
                <a:uFill>
                  <a:solidFill>
                    <a:srgbClr val="FFFFFF"/>
                  </a:solidFill>
                </a:uFill>
                <a:latin typeface="Arial"/>
                <a:ea typeface="ＭＳ Ｐゴシック"/>
              </a:rPr>
              <a:t> </a:t>
            </a:r>
            <a:r>
              <a:rPr lang="es-ES" spc="-1" dirty="0" err="1">
                <a:solidFill>
                  <a:srgbClr val="2D2015"/>
                </a:solidFill>
                <a:uFill>
                  <a:solidFill>
                    <a:srgbClr val="FFFFFF"/>
                  </a:solidFill>
                </a:uFill>
                <a:latin typeface="Arial"/>
                <a:ea typeface="ＭＳ Ｐゴシック"/>
              </a:rPr>
              <a:t>projects</a:t>
            </a:r>
            <a:endParaRPr lang="es-ES" strike="noStrike" spc="-1" dirty="0">
              <a:solidFill>
                <a:srgbClr val="2D2015"/>
              </a:solidFill>
              <a:uFill>
                <a:solidFill>
                  <a:srgbClr val="FFFFFF"/>
                </a:solidFill>
              </a:uFill>
              <a:latin typeface="Arial"/>
              <a:ea typeface="ＭＳ Ｐゴシック"/>
            </a:endParaRPr>
          </a:p>
          <a:p>
            <a:pPr algn="ctr">
              <a:lnSpc>
                <a:spcPct val="100000"/>
              </a:lnSpc>
            </a:pPr>
            <a:endParaRPr lang="es-ES" sz="3600" b="1" strike="noStrike" spc="-1" dirty="0">
              <a:solidFill>
                <a:srgbClr val="2D2015"/>
              </a:solidFill>
              <a:uFill>
                <a:solidFill>
                  <a:srgbClr val="FFFFFF"/>
                </a:solidFill>
              </a:uFill>
              <a:latin typeface="Arial"/>
              <a:ea typeface="ＭＳ Ｐゴシック"/>
            </a:endParaRPr>
          </a:p>
          <a:p>
            <a:pPr algn="ctr">
              <a:lnSpc>
                <a:spcPct val="100000"/>
              </a:lnSpc>
            </a:pPr>
            <a:endParaRPr lang="es-ES" sz="1800" b="0" strike="noStrike" spc="-1" dirty="0">
              <a:solidFill>
                <a:srgbClr val="000000"/>
              </a:solidFill>
              <a:uFill>
                <a:solidFill>
                  <a:srgbClr val="FFFFFF"/>
                </a:solidFill>
              </a:uFill>
              <a:latin typeface="Arial"/>
            </a:endParaRPr>
          </a:p>
        </p:txBody>
      </p:sp>
      <p:sp>
        <p:nvSpPr>
          <p:cNvPr id="199" name="CustomShape 2"/>
          <p:cNvSpPr/>
          <p:nvPr/>
        </p:nvSpPr>
        <p:spPr>
          <a:xfrm>
            <a:off x="719280" y="6519960"/>
            <a:ext cx="7704360" cy="150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fld id="{2BB86AC7-6891-4AFD-BEE8-FD7A7C44A473}" type="slidenum">
              <a:rPr lang="es-ES" sz="1000" b="0" strike="noStrike" spc="-1">
                <a:solidFill>
                  <a:srgbClr val="333333"/>
                </a:solidFill>
                <a:uFill>
                  <a:solidFill>
                    <a:srgbClr val="FFFFFF"/>
                  </a:solidFill>
                </a:uFill>
                <a:latin typeface="Arial"/>
                <a:ea typeface="ＭＳ Ｐゴシック"/>
              </a:rPr>
              <a:t>2</a:t>
            </a:fld>
            <a:r>
              <a:rPr lang="es-ES" sz="1000" b="0" strike="noStrike" spc="-1">
                <a:solidFill>
                  <a:srgbClr val="333333"/>
                </a:solidFill>
                <a:uFill>
                  <a:solidFill>
                    <a:srgbClr val="FFFFFF"/>
                  </a:solidFill>
                </a:uFill>
                <a:latin typeface="Arial"/>
                <a:ea typeface="ＭＳ Ｐゴシック"/>
              </a:rPr>
              <a:t> | 						 © 2019 University of Tuebingen</a:t>
            </a:r>
            <a:endParaRPr lang="es-ES"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933"/>
    </mc:Choice>
    <mc:Fallback xmlns="">
      <p:transition spd="slow" advTm="29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719280" y="1041840"/>
            <a:ext cx="7699680" cy="614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000" b="1" strike="noStrike" spc="-1" dirty="0">
                <a:solidFill>
                  <a:srgbClr val="2D2015"/>
                </a:solidFill>
                <a:uFill>
                  <a:solidFill>
                    <a:srgbClr val="FFFFFF"/>
                  </a:solidFill>
                </a:uFill>
                <a:latin typeface="Arial"/>
                <a:ea typeface="ＭＳ Ｐゴシック"/>
              </a:rPr>
              <a:t>Master </a:t>
            </a:r>
            <a:r>
              <a:rPr lang="es-ES" sz="2000" b="1" strike="noStrike" spc="-1" dirty="0" err="1">
                <a:solidFill>
                  <a:srgbClr val="2D2015"/>
                </a:solidFill>
                <a:uFill>
                  <a:solidFill>
                    <a:srgbClr val="FFFFFF"/>
                  </a:solidFill>
                </a:uFill>
                <a:latin typeface="Arial"/>
                <a:ea typeface="ＭＳ Ｐゴシック"/>
              </a:rPr>
              <a:t>Programme</a:t>
            </a:r>
            <a:r>
              <a:rPr lang="es-ES" sz="2000" b="1" strike="noStrike" spc="-1" dirty="0">
                <a:solidFill>
                  <a:srgbClr val="2D2015"/>
                </a:solidFill>
                <a:uFill>
                  <a:solidFill>
                    <a:srgbClr val="FFFFFF"/>
                  </a:solidFill>
                </a:uFill>
                <a:latin typeface="Arial"/>
                <a:ea typeface="ＭＳ Ｐゴシック"/>
              </a:rPr>
              <a:t> Social and Cultural </a:t>
            </a:r>
            <a:r>
              <a:rPr lang="es-ES" sz="2000" b="1" strike="noStrike" spc="-1" dirty="0" err="1">
                <a:solidFill>
                  <a:srgbClr val="2D2015"/>
                </a:solidFill>
                <a:uFill>
                  <a:solidFill>
                    <a:srgbClr val="FFFFFF"/>
                  </a:solidFill>
                </a:uFill>
                <a:latin typeface="Arial"/>
                <a:ea typeface="ＭＳ Ｐゴシック"/>
              </a:rPr>
              <a:t>Anthropology</a:t>
            </a:r>
            <a:endParaRPr lang="es-ES" sz="1800" b="0" strike="noStrike" spc="-1" dirty="0">
              <a:solidFill>
                <a:srgbClr val="000000"/>
              </a:solidFill>
              <a:uFill>
                <a:solidFill>
                  <a:srgbClr val="FFFFFF"/>
                </a:solidFill>
              </a:uFill>
              <a:latin typeface="Arial"/>
            </a:endParaRPr>
          </a:p>
          <a:p>
            <a:pPr algn="ctr">
              <a:lnSpc>
                <a:spcPct val="100000"/>
              </a:lnSpc>
            </a:pPr>
            <a:endParaRPr lang="es-ES" sz="1800" b="0" strike="noStrike" spc="-1" dirty="0">
              <a:solidFill>
                <a:srgbClr val="000000"/>
              </a:solidFill>
              <a:uFill>
                <a:solidFill>
                  <a:srgbClr val="FFFFFF"/>
                </a:solidFill>
              </a:uFill>
              <a:latin typeface="Arial"/>
            </a:endParaRPr>
          </a:p>
        </p:txBody>
      </p:sp>
      <p:sp>
        <p:nvSpPr>
          <p:cNvPr id="193" name="CustomShape 2"/>
          <p:cNvSpPr/>
          <p:nvPr/>
        </p:nvSpPr>
        <p:spPr>
          <a:xfrm>
            <a:off x="719280" y="1773360"/>
            <a:ext cx="7699680" cy="4351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50000"/>
              </a:lnSpc>
            </a:pPr>
            <a:r>
              <a:rPr lang="de-DE" b="1" u="sng" dirty="0" err="1"/>
              <a:t>Length</a:t>
            </a:r>
            <a:r>
              <a:rPr lang="de-DE" b="1" u="sng" dirty="0"/>
              <a:t> of the Programme:</a:t>
            </a:r>
          </a:p>
          <a:p>
            <a:pPr>
              <a:lnSpc>
                <a:spcPct val="150000"/>
              </a:lnSpc>
            </a:pPr>
            <a:r>
              <a:rPr lang="de-DE" b="1" dirty="0"/>
              <a:t> 2 </a:t>
            </a:r>
            <a:r>
              <a:rPr lang="de-DE" b="1" dirty="0" err="1"/>
              <a:t>year</a:t>
            </a:r>
            <a:r>
              <a:rPr lang="de-DE" b="1" dirty="0"/>
              <a:t> </a:t>
            </a:r>
            <a:r>
              <a:rPr lang="de-DE" b="1" dirty="0" err="1"/>
              <a:t>programme</a:t>
            </a:r>
            <a:r>
              <a:rPr lang="de-DE" b="1" dirty="0"/>
              <a:t> </a:t>
            </a:r>
            <a:r>
              <a:rPr lang="de-DE" b="1" dirty="0" err="1"/>
              <a:t>with</a:t>
            </a:r>
            <a:r>
              <a:rPr lang="de-DE" b="1" dirty="0"/>
              <a:t> 4 </a:t>
            </a:r>
            <a:r>
              <a:rPr lang="de-DE" b="1" dirty="0" err="1"/>
              <a:t>semesters</a:t>
            </a:r>
            <a:r>
              <a:rPr lang="de-DE" b="1" dirty="0"/>
              <a:t>, </a:t>
            </a:r>
            <a:r>
              <a:rPr lang="de-DE" b="1" dirty="0" err="1"/>
              <a:t>each</a:t>
            </a:r>
            <a:r>
              <a:rPr lang="de-DE" b="1" dirty="0"/>
              <a:t> </a:t>
            </a:r>
            <a:r>
              <a:rPr lang="de-DE" b="1" dirty="0" err="1"/>
              <a:t>semester</a:t>
            </a:r>
            <a:r>
              <a:rPr lang="de-DE" b="1" dirty="0"/>
              <a:t> </a:t>
            </a:r>
            <a:r>
              <a:rPr lang="de-DE" b="1" dirty="0" err="1"/>
              <a:t>around</a:t>
            </a:r>
            <a:r>
              <a:rPr lang="de-DE" b="1" dirty="0"/>
              <a:t> 16 </a:t>
            </a:r>
            <a:r>
              <a:rPr lang="de-DE" b="1" dirty="0" err="1"/>
              <a:t>weeks</a:t>
            </a:r>
            <a:r>
              <a:rPr lang="de-DE" b="1" dirty="0"/>
              <a:t> </a:t>
            </a:r>
            <a:r>
              <a:rPr lang="de-DE" b="1" dirty="0" err="1"/>
              <a:t>of</a:t>
            </a:r>
            <a:r>
              <a:rPr lang="de-DE" b="1" dirty="0"/>
              <a:t> </a:t>
            </a:r>
            <a:r>
              <a:rPr lang="de-DE" b="1" dirty="0" err="1"/>
              <a:t>teaching</a:t>
            </a:r>
            <a:r>
              <a:rPr lang="de-DE" b="1" dirty="0"/>
              <a:t>, </a:t>
            </a:r>
            <a:r>
              <a:rPr lang="de-DE" b="1" dirty="0" err="1"/>
              <a:t>start</a:t>
            </a:r>
            <a:r>
              <a:rPr lang="de-DE" b="1" dirty="0"/>
              <a:t> </a:t>
            </a:r>
            <a:r>
              <a:rPr lang="de-DE" b="1" dirty="0" err="1"/>
              <a:t>mid</a:t>
            </a:r>
            <a:r>
              <a:rPr lang="de-DE" b="1" dirty="0"/>
              <a:t>-April and </a:t>
            </a:r>
            <a:r>
              <a:rPr lang="de-DE" b="1" dirty="0" err="1"/>
              <a:t>mid</a:t>
            </a:r>
            <a:r>
              <a:rPr lang="de-DE" b="1" dirty="0"/>
              <a:t>-November</a:t>
            </a:r>
          </a:p>
          <a:p>
            <a:endParaRPr lang="de-DE" b="1" dirty="0"/>
          </a:p>
          <a:p>
            <a:pPr>
              <a:lnSpc>
                <a:spcPct val="150000"/>
              </a:lnSpc>
            </a:pPr>
            <a:r>
              <a:rPr lang="en-GB" b="1" u="sng" dirty="0"/>
              <a:t>How is the programme structured?</a:t>
            </a:r>
            <a:endParaRPr lang="de-DE" b="1" u="sng" dirty="0"/>
          </a:p>
          <a:p>
            <a:pPr>
              <a:lnSpc>
                <a:spcPct val="150000"/>
              </a:lnSpc>
            </a:pPr>
            <a:r>
              <a:rPr lang="en-GB" b="1" dirty="0"/>
              <a:t>1st and 2nd semester: Foundations of Anthropology, Theory, Methods, Preparation of Study Project, Import Module</a:t>
            </a:r>
            <a:endParaRPr lang="de-DE" b="1" dirty="0"/>
          </a:p>
          <a:p>
            <a:pPr>
              <a:lnSpc>
                <a:spcPct val="150000"/>
              </a:lnSpc>
            </a:pPr>
            <a:r>
              <a:rPr lang="en-GB" b="1" dirty="0"/>
              <a:t>3rd semester: Study Project </a:t>
            </a:r>
            <a:endParaRPr lang="de-DE" b="1" dirty="0"/>
          </a:p>
          <a:p>
            <a:pPr>
              <a:lnSpc>
                <a:spcPct val="150000"/>
              </a:lnSpc>
            </a:pPr>
            <a:r>
              <a:rPr lang="en-GB" b="1" dirty="0"/>
              <a:t>4th semester: MA Colloquium and writing of MA thesis, oral exam</a:t>
            </a:r>
            <a:endParaRPr lang="de-DE" b="1" dirty="0"/>
          </a:p>
          <a:p>
            <a:endParaRPr lang="de-DE" b="1" dirty="0"/>
          </a:p>
          <a:p>
            <a:r>
              <a:rPr lang="de-DE" b="1" dirty="0"/>
              <a:t>Option </a:t>
            </a:r>
            <a:r>
              <a:rPr lang="de-DE" b="1" dirty="0" err="1"/>
              <a:t>for</a:t>
            </a:r>
            <a:r>
              <a:rPr lang="de-DE" b="1" dirty="0"/>
              <a:t> MA „Museum and Collections“ -  </a:t>
            </a:r>
            <a:r>
              <a:rPr lang="de-DE" b="1" dirty="0" err="1"/>
              <a:t>only</a:t>
            </a:r>
            <a:r>
              <a:rPr lang="de-DE" b="1" dirty="0"/>
              <a:t> in German </a:t>
            </a:r>
            <a:r>
              <a:rPr lang="de-DE" b="1" dirty="0" err="1"/>
              <a:t>language</a:t>
            </a:r>
            <a:endParaRPr lang="de-DE" dirty="0"/>
          </a:p>
        </p:txBody>
      </p:sp>
      <p:sp>
        <p:nvSpPr>
          <p:cNvPr id="194" name="CustomShape 3"/>
          <p:cNvSpPr/>
          <p:nvPr/>
        </p:nvSpPr>
        <p:spPr>
          <a:xfrm>
            <a:off x="719280" y="6519960"/>
            <a:ext cx="7704360" cy="150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fld id="{7A793019-B558-4667-9A7D-AC17A1E3D824}" type="slidenum">
              <a:rPr lang="es-ES" sz="1000" b="0" strike="noStrike" spc="-1">
                <a:solidFill>
                  <a:srgbClr val="333333"/>
                </a:solidFill>
                <a:uFill>
                  <a:solidFill>
                    <a:srgbClr val="FFFFFF"/>
                  </a:solidFill>
                </a:uFill>
                <a:latin typeface="Arial"/>
                <a:ea typeface="ＭＳ Ｐゴシック"/>
              </a:rPr>
              <a:t>3</a:t>
            </a:fld>
            <a:r>
              <a:rPr lang="es-ES" sz="1000" b="0" strike="noStrike" spc="-1">
                <a:solidFill>
                  <a:srgbClr val="333333"/>
                </a:solidFill>
                <a:uFill>
                  <a:solidFill>
                    <a:srgbClr val="FFFFFF"/>
                  </a:solidFill>
                </a:uFill>
                <a:latin typeface="Arial"/>
                <a:ea typeface="ＭＳ Ｐゴシック"/>
              </a:rPr>
              <a:t> | 						 © 2019 University of Tuebingen</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505286530"/>
      </p:ext>
    </p:extLst>
  </p:cSld>
  <p:clrMapOvr>
    <a:masterClrMapping/>
  </p:clrMapOvr>
  <mc:AlternateContent xmlns:mc="http://schemas.openxmlformats.org/markup-compatibility/2006" xmlns:p14="http://schemas.microsoft.com/office/powerpoint/2010/main">
    <mc:Choice Requires="p14">
      <p:transition spd="slow" p14:dur="2000" advTm="105417"/>
    </mc:Choice>
    <mc:Fallback xmlns="">
      <p:transition spd="slow" advTm="1054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866065"/>
            <a:ext cx="8789158" cy="1807028"/>
          </a:xfrm>
          <a:prstGeom prst="rect">
            <a:avLst/>
          </a:prstGeom>
        </p:spPr>
      </p:pic>
      <p:pic>
        <p:nvPicPr>
          <p:cNvPr id="5" name="Bild 4"/>
          <p:cNvPicPr>
            <a:picLocks noChangeAspect="1"/>
          </p:cNvPicPr>
          <p:nvPr/>
        </p:nvPicPr>
        <p:blipFill>
          <a:blip r:embed="rId3"/>
          <a:stretch>
            <a:fillRect/>
          </a:stretch>
        </p:blipFill>
        <p:spPr>
          <a:xfrm>
            <a:off x="18765" y="2673093"/>
            <a:ext cx="8770393" cy="3813214"/>
          </a:xfrm>
          <a:prstGeom prst="rect">
            <a:avLst/>
          </a:prstGeom>
        </p:spPr>
      </p:pic>
    </p:spTree>
    <p:extLst>
      <p:ext uri="{BB962C8B-B14F-4D97-AF65-F5344CB8AC3E}">
        <p14:creationId xmlns:p14="http://schemas.microsoft.com/office/powerpoint/2010/main" val="1755029955"/>
      </p:ext>
    </p:extLst>
  </p:cSld>
  <p:clrMapOvr>
    <a:masterClrMapping/>
  </p:clrMapOvr>
  <mc:AlternateContent xmlns:mc="http://schemas.openxmlformats.org/markup-compatibility/2006" xmlns:p14="http://schemas.microsoft.com/office/powerpoint/2010/main">
    <mc:Choice Requires="p14">
      <p:transition spd="slow" p14:dur="2000" advTm="149915"/>
    </mc:Choice>
    <mc:Fallback xmlns="">
      <p:transition spd="slow" advTm="1499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1273432"/>
            <a:ext cx="9144000" cy="4311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596"/>
    </mc:Choice>
    <mc:Fallback xmlns="">
      <p:transition spd="slow" advTm="135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627796" y="836607"/>
            <a:ext cx="8202304" cy="5420498"/>
          </a:xfrm>
          <a:prstGeom prst="rect">
            <a:avLst/>
          </a:prstGeom>
        </p:spPr>
      </p:pic>
    </p:spTree>
    <p:extLst>
      <p:ext uri="{BB962C8B-B14F-4D97-AF65-F5344CB8AC3E}">
        <p14:creationId xmlns:p14="http://schemas.microsoft.com/office/powerpoint/2010/main" val="1331957141"/>
      </p:ext>
    </p:extLst>
  </p:cSld>
  <p:clrMapOvr>
    <a:masterClrMapping/>
  </p:clrMapOvr>
  <mc:AlternateContent xmlns:mc="http://schemas.openxmlformats.org/markup-compatibility/2006" xmlns:p14="http://schemas.microsoft.com/office/powerpoint/2010/main">
    <mc:Choice Requires="p14">
      <p:transition spd="slow" p14:dur="2000" advTm="30166"/>
    </mc:Choice>
    <mc:Fallback xmlns="">
      <p:transition spd="slow" advTm="301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56839" y="1952483"/>
            <a:ext cx="2419815" cy="2877711"/>
          </a:xfrm>
          <a:prstGeom prst="rect">
            <a:avLst/>
          </a:prstGeom>
          <a:noFill/>
        </p:spPr>
        <p:txBody>
          <a:bodyPr wrap="square" rtlCol="0">
            <a:spAutoFit/>
          </a:bodyPr>
          <a:lstStyle/>
          <a:p>
            <a:r>
              <a:rPr lang="de-DE" sz="1400" dirty="0"/>
              <a:t>Courses 2023/24</a:t>
            </a:r>
          </a:p>
          <a:p>
            <a:endParaRPr lang="de-DE" sz="1400" dirty="0"/>
          </a:p>
          <a:p>
            <a:r>
              <a:rPr lang="de-DE" sz="1400" dirty="0"/>
              <a:t>1.1. Sabine Klocke </a:t>
            </a:r>
            <a:r>
              <a:rPr lang="de-DE" sz="1400" dirty="0" err="1"/>
              <a:t>Daffa</a:t>
            </a:r>
            <a:r>
              <a:rPr lang="de-DE" sz="1400" dirty="0"/>
              <a:t>:</a:t>
            </a:r>
          </a:p>
          <a:p>
            <a:r>
              <a:rPr lang="de-DE" sz="1400" dirty="0"/>
              <a:t> </a:t>
            </a:r>
            <a:r>
              <a:rPr lang="de-DE" sz="1400" dirty="0" err="1"/>
              <a:t>History</a:t>
            </a:r>
            <a:r>
              <a:rPr lang="de-DE" sz="1400" dirty="0"/>
              <a:t> &amp;</a:t>
            </a:r>
          </a:p>
          <a:p>
            <a:r>
              <a:rPr lang="de-DE" sz="1400" dirty="0"/>
              <a:t>Key </a:t>
            </a:r>
            <a:r>
              <a:rPr lang="de-DE" sz="1400" dirty="0" err="1"/>
              <a:t>debates</a:t>
            </a:r>
            <a:r>
              <a:rPr lang="de-DE" sz="1400" dirty="0"/>
              <a:t> of</a:t>
            </a:r>
          </a:p>
          <a:p>
            <a:r>
              <a:rPr lang="de-DE" sz="1400" dirty="0"/>
              <a:t>Anthropology</a:t>
            </a:r>
          </a:p>
          <a:p>
            <a:r>
              <a:rPr lang="de-DE" sz="1400" dirty="0"/>
              <a:t>Tuesday 16-18</a:t>
            </a:r>
          </a:p>
          <a:p>
            <a:endParaRPr lang="de-DE" sz="1400" dirty="0"/>
          </a:p>
          <a:p>
            <a:r>
              <a:rPr lang="de-DE" sz="1400" dirty="0"/>
              <a:t>1.2. Max Priester-Lasch: </a:t>
            </a:r>
          </a:p>
          <a:p>
            <a:r>
              <a:rPr lang="de-DE" sz="1400" dirty="0" err="1"/>
              <a:t>Economic</a:t>
            </a:r>
            <a:r>
              <a:rPr lang="de-DE" sz="1400" dirty="0"/>
              <a:t> Anthropology</a:t>
            </a:r>
          </a:p>
          <a:p>
            <a:r>
              <a:rPr lang="de-DE" sz="1400" dirty="0"/>
              <a:t>Tuesday 10-12</a:t>
            </a:r>
          </a:p>
          <a:p>
            <a:endParaRPr lang="de-DE" sz="1350" dirty="0"/>
          </a:p>
          <a:p>
            <a:endParaRPr lang="de-DE" sz="1350" dirty="0"/>
          </a:p>
        </p:txBody>
      </p:sp>
      <p:graphicFrame>
        <p:nvGraphicFramePr>
          <p:cNvPr id="10" name="Table 9">
            <a:extLst>
              <a:ext uri="{FF2B5EF4-FFF2-40B4-BE49-F238E27FC236}">
                <a16:creationId xmlns:a16="http://schemas.microsoft.com/office/drawing/2014/main" id="{72F39197-9291-A31D-B3CD-04873F9E759F}"/>
              </a:ext>
            </a:extLst>
          </p:cNvPr>
          <p:cNvGraphicFramePr>
            <a:graphicFrameLocks noGrp="1"/>
          </p:cNvGraphicFramePr>
          <p:nvPr>
            <p:extLst>
              <p:ext uri="{D42A27DB-BD31-4B8C-83A1-F6EECF244321}">
                <p14:modId xmlns:p14="http://schemas.microsoft.com/office/powerpoint/2010/main" val="2400724172"/>
              </p:ext>
            </p:extLst>
          </p:nvPr>
        </p:nvGraphicFramePr>
        <p:xfrm>
          <a:off x="2776653" y="1436174"/>
          <a:ext cx="5921297" cy="4685845"/>
        </p:xfrm>
        <a:graphic>
          <a:graphicData uri="http://schemas.openxmlformats.org/drawingml/2006/table">
            <a:tbl>
              <a:tblPr>
                <a:tableStyleId>{5C22544A-7EE6-4342-B048-85BDC9FD1C3A}</a:tableStyleId>
              </a:tblPr>
              <a:tblGrid>
                <a:gridCol w="1370205">
                  <a:extLst>
                    <a:ext uri="{9D8B030D-6E8A-4147-A177-3AD203B41FA5}">
                      <a16:colId xmlns:a16="http://schemas.microsoft.com/office/drawing/2014/main" val="3450693091"/>
                    </a:ext>
                  </a:extLst>
                </a:gridCol>
                <a:gridCol w="1517922">
                  <a:extLst>
                    <a:ext uri="{9D8B030D-6E8A-4147-A177-3AD203B41FA5}">
                      <a16:colId xmlns:a16="http://schemas.microsoft.com/office/drawing/2014/main" val="3334467092"/>
                    </a:ext>
                  </a:extLst>
                </a:gridCol>
                <a:gridCol w="1516585">
                  <a:extLst>
                    <a:ext uri="{9D8B030D-6E8A-4147-A177-3AD203B41FA5}">
                      <a16:colId xmlns:a16="http://schemas.microsoft.com/office/drawing/2014/main" val="1834411192"/>
                    </a:ext>
                  </a:extLst>
                </a:gridCol>
                <a:gridCol w="1516585">
                  <a:extLst>
                    <a:ext uri="{9D8B030D-6E8A-4147-A177-3AD203B41FA5}">
                      <a16:colId xmlns:a16="http://schemas.microsoft.com/office/drawing/2014/main" val="2164727962"/>
                    </a:ext>
                  </a:extLst>
                </a:gridCol>
              </a:tblGrid>
              <a:tr h="433466">
                <a:tc>
                  <a:txBody>
                    <a:bodyPr/>
                    <a:lstStyle/>
                    <a:p>
                      <a:pPr marL="69850" eaLnBrk="0" hangingPunct="0">
                        <a:spcBef>
                          <a:spcPts val="810"/>
                        </a:spcBef>
                        <a:spcAft>
                          <a:spcPts val="0"/>
                        </a:spcAft>
                      </a:pPr>
                      <a:r>
                        <a:rPr lang="en-GB" sz="800">
                          <a:effectLst/>
                        </a:rPr>
                        <a:t>module number:</a:t>
                      </a:r>
                      <a:endParaRPr lang="en-DE" sz="900">
                        <a:effectLst/>
                      </a:endParaRPr>
                    </a:p>
                    <a:p>
                      <a:pPr marL="69850" eaLnBrk="0" hangingPunct="0">
                        <a:spcBef>
                          <a:spcPts val="5"/>
                        </a:spcBef>
                        <a:spcAft>
                          <a:spcPts val="0"/>
                        </a:spcAft>
                      </a:pPr>
                      <a:r>
                        <a:rPr lang="en-GB" sz="800" spc="-10">
                          <a:effectLst/>
                        </a:rPr>
                        <a:t>ETH-MA-01</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spcBef>
                          <a:spcPts val="285"/>
                        </a:spcBef>
                        <a:spcAft>
                          <a:spcPts val="0"/>
                        </a:spcAft>
                      </a:pPr>
                      <a:r>
                        <a:rPr lang="en-GB" sz="800">
                          <a:effectLst/>
                        </a:rPr>
                        <a:t>Module title:</a:t>
                      </a:r>
                      <a:endParaRPr lang="en-DE" sz="900">
                        <a:effectLst/>
                      </a:endParaRPr>
                    </a:p>
                    <a:p>
                      <a:pPr marL="69215" marR="112395" eaLnBrk="0" hangingPunct="0">
                        <a:lnSpc>
                          <a:spcPct val="106000"/>
                        </a:lnSpc>
                        <a:spcBef>
                          <a:spcPts val="20"/>
                        </a:spcBef>
                        <a:spcAft>
                          <a:spcPts val="0"/>
                        </a:spcAft>
                      </a:pPr>
                      <a:r>
                        <a:rPr lang="en-GB" sz="700">
                          <a:effectLst/>
                        </a:rPr>
                        <a:t>Theoretical foundations and new approaches in Social </a:t>
                      </a:r>
                      <a:r>
                        <a:rPr lang="en-GB" sz="700" spc="-30">
                          <a:effectLst/>
                        </a:rPr>
                        <a:t>and Cultural Anthropology</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marL="66675" eaLnBrk="0" hangingPunct="0">
                        <a:spcBef>
                          <a:spcPts val="810"/>
                        </a:spcBef>
                        <a:spcAft>
                          <a:spcPts val="0"/>
                        </a:spcAft>
                      </a:pPr>
                      <a:r>
                        <a:rPr lang="en-GB" sz="800">
                          <a:effectLst/>
                        </a:rPr>
                        <a:t>Type of module:</a:t>
                      </a:r>
                      <a:endParaRPr lang="en-DE" sz="900">
                        <a:effectLst/>
                      </a:endParaRPr>
                    </a:p>
                    <a:p>
                      <a:pPr marL="66675" eaLnBrk="0" hangingPunct="0">
                        <a:spcBef>
                          <a:spcPts val="5"/>
                        </a:spcBef>
                        <a:spcAft>
                          <a:spcPts val="0"/>
                        </a:spcAft>
                      </a:pPr>
                      <a:r>
                        <a:rPr lang="en-GB" sz="800" spc="-10">
                          <a:effectLst/>
                        </a:rPr>
                        <a:t>Obligatory</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68785996"/>
                  </a:ext>
                </a:extLst>
              </a:tr>
              <a:tr h="249339">
                <a:tc>
                  <a:txBody>
                    <a:bodyPr/>
                    <a:lstStyle/>
                    <a:p>
                      <a:pPr marL="69850" eaLnBrk="0" hangingPunct="0">
                        <a:lnSpc>
                          <a:spcPts val="1145"/>
                        </a:lnSpc>
                      </a:pPr>
                      <a:r>
                        <a:rPr lang="en-GB" sz="800" spc="-2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595"/>
                        </a:spcBef>
                        <a:spcAft>
                          <a:spcPts val="0"/>
                        </a:spcAft>
                      </a:pPr>
                      <a:r>
                        <a:rPr lang="en-GB" sz="700">
                          <a:effectLst/>
                        </a:rPr>
                        <a:t>15</a:t>
                      </a:r>
                      <a:r>
                        <a:rPr lang="en-GB" sz="700" spc="-50">
                          <a:effectLst/>
                        </a:rPr>
                        <a:t> </a:t>
                      </a:r>
                      <a:r>
                        <a:rPr lang="en-GB" sz="70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250916460"/>
                  </a:ext>
                </a:extLst>
              </a:tr>
              <a:tr h="613223">
                <a:tc>
                  <a:txBody>
                    <a:bodyPr/>
                    <a:lstStyle/>
                    <a:p>
                      <a:pPr marL="69850" eaLnBrk="0" hangingPunct="0">
                        <a:lnSpc>
                          <a:spcPts val="1145"/>
                        </a:lnSpc>
                      </a:pPr>
                      <a:r>
                        <a:rPr lang="en-GB" sz="800" spc="-10">
                          <a:effectLst/>
                        </a:rPr>
                        <a:t>Workload*</a:t>
                      </a:r>
                      <a:endParaRPr lang="en-DE" sz="900">
                        <a:effectLst/>
                      </a:endParaRPr>
                    </a:p>
                    <a:p>
                      <a:pPr marL="342900" lvl="0" indent="-342900" eaLnBrk="0" hangingPunct="0">
                        <a:buSzPts val="1000"/>
                        <a:buFont typeface="Symbol" pitchFamily="2" charset="2"/>
                        <a:buChar char="-"/>
                        <a:tabLst>
                          <a:tab pos="146685" algn="l"/>
                        </a:tabLst>
                      </a:pPr>
                      <a:r>
                        <a:rPr lang="en-GB" sz="800" spc="0">
                          <a:effectLst/>
                        </a:rPr>
                        <a:t>contact time</a:t>
                      </a:r>
                      <a:endParaRPr lang="en-DE" sz="9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800" spc="-10">
                          <a:effectLst/>
                        </a:rPr>
                        <a:t>self-study</a:t>
                      </a:r>
                      <a:endParaRPr lang="en-DE" sz="9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800">
                          <a:effectLst/>
                        </a:rPr>
                        <a:t> </a:t>
                      </a:r>
                      <a:endParaRPr lang="en-DE" sz="900">
                        <a:effectLst/>
                      </a:endParaRPr>
                    </a:p>
                    <a:p>
                      <a:pPr marL="69215" marR="710565" eaLnBrk="0" hangingPunct="0">
                        <a:spcAft>
                          <a:spcPts val="0"/>
                        </a:spcAft>
                      </a:pPr>
                      <a:r>
                        <a:rPr lang="en-GB" sz="700" spc="-10">
                          <a:effectLst/>
                        </a:rPr>
                        <a:t>workload: </a:t>
                      </a:r>
                      <a:r>
                        <a:rPr lang="en-GB" sz="700">
                          <a:effectLst/>
                        </a:rPr>
                        <a:t>180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800">
                          <a:effectLst/>
                        </a:rPr>
                        <a:t> </a:t>
                      </a:r>
                      <a:endParaRPr lang="en-DE" sz="900">
                        <a:effectLst/>
                      </a:endParaRPr>
                    </a:p>
                    <a:p>
                      <a:pPr marL="66040" marR="682625" eaLnBrk="0" hangingPunct="0">
                        <a:spcAft>
                          <a:spcPts val="0"/>
                        </a:spcAft>
                      </a:pPr>
                      <a:r>
                        <a:rPr lang="en-GB" sz="700">
                          <a:effectLst/>
                        </a:rPr>
                        <a:t>contact time: 60</a:t>
                      </a:r>
                      <a:r>
                        <a:rPr lang="en-GB" sz="700" spc="-50">
                          <a:effectLst/>
                        </a:rPr>
                        <a:t> </a:t>
                      </a:r>
                      <a:r>
                        <a:rPr lang="en-GB" sz="700">
                          <a:effectLst/>
                        </a:rPr>
                        <a:t>h</a:t>
                      </a:r>
                      <a:r>
                        <a:rPr lang="en-GB" sz="700" spc="-50">
                          <a:effectLst/>
                        </a:rPr>
                        <a:t> </a:t>
                      </a:r>
                      <a:r>
                        <a:rPr lang="en-GB" sz="700">
                          <a:effectLst/>
                        </a:rPr>
                        <a:t>/</a:t>
                      </a:r>
                      <a:r>
                        <a:rPr lang="en-GB" sz="700" spc="-45">
                          <a:effectLst/>
                        </a:rPr>
                        <a:t> </a:t>
                      </a:r>
                      <a:r>
                        <a:rPr lang="en-GB" sz="700">
                          <a:effectLst/>
                        </a:rPr>
                        <a:t>4</a:t>
                      </a:r>
                      <a:r>
                        <a:rPr lang="en-GB" sz="700" spc="-50">
                          <a:effectLst/>
                        </a:rPr>
                        <a:t> </a:t>
                      </a:r>
                      <a:r>
                        <a:rPr lang="en-GB" sz="700">
                          <a:effectLst/>
                        </a:rPr>
                        <a:t>SWS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800">
                          <a:effectLst/>
                        </a:rPr>
                        <a:t> </a:t>
                      </a:r>
                      <a:endParaRPr lang="en-DE" sz="900">
                        <a:effectLst/>
                      </a:endParaRPr>
                    </a:p>
                    <a:p>
                      <a:pPr marL="66675" marR="682625" eaLnBrk="0" hangingPunct="0">
                        <a:spcAft>
                          <a:spcPts val="0"/>
                        </a:spcAft>
                      </a:pPr>
                      <a:r>
                        <a:rPr lang="en-GB" sz="700" spc="-10">
                          <a:effectLst/>
                        </a:rPr>
                        <a:t>self-study: </a:t>
                      </a:r>
                      <a:r>
                        <a:rPr lang="en-GB" sz="700">
                          <a:effectLst/>
                        </a:rPr>
                        <a:t>150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44528293"/>
                  </a:ext>
                </a:extLst>
              </a:tr>
              <a:tr h="297014">
                <a:tc>
                  <a:txBody>
                    <a:bodyPr/>
                    <a:lstStyle/>
                    <a:p>
                      <a:pPr marL="69850" eaLnBrk="0" hangingPunct="0">
                        <a:spcBef>
                          <a:spcPts val="210"/>
                        </a:spcBef>
                        <a:spcAft>
                          <a:spcPts val="0"/>
                        </a:spcAft>
                      </a:pPr>
                      <a:r>
                        <a:rPr lang="en-GB" sz="800">
                          <a:effectLst/>
                        </a:rPr>
                        <a:t>Module duration*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10"/>
                        </a:spcBef>
                        <a:spcAft>
                          <a:spcPts val="0"/>
                        </a:spcAft>
                      </a:pPr>
                      <a:r>
                        <a:rPr lang="en-GB" sz="700">
                          <a:effectLst/>
                        </a:rPr>
                        <a:t>1</a:t>
                      </a:r>
                      <a:r>
                        <a:rPr lang="en-GB" sz="700" spc="-65">
                          <a:effectLst/>
                        </a:rPr>
                        <a:t> </a:t>
                      </a:r>
                      <a:r>
                        <a:rPr lang="en-GB" sz="700">
                          <a:effectLst/>
                        </a:rPr>
                        <a:t>semester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822515634"/>
                  </a:ext>
                </a:extLst>
              </a:tr>
              <a:tr h="408816">
                <a:tc>
                  <a:txBody>
                    <a:bodyPr/>
                    <a:lstStyle/>
                    <a:p>
                      <a:pPr marL="69850" marR="487045" eaLnBrk="0" hangingPunct="0">
                        <a:spcAft>
                          <a:spcPts val="0"/>
                        </a:spcAft>
                      </a:pPr>
                      <a:r>
                        <a:rPr lang="en-GB" sz="800" spc="-10">
                          <a:effectLst/>
                        </a:rPr>
                        <a:t>Frequency </a:t>
                      </a:r>
                      <a:r>
                        <a:rPr lang="en-GB" sz="800">
                          <a:effectLst/>
                        </a:rPr>
                        <a:t>of</a:t>
                      </a:r>
                      <a:r>
                        <a:rPr lang="en-GB" sz="800" spc="-70">
                          <a:effectLst/>
                        </a:rPr>
                        <a:t> </a:t>
                      </a:r>
                      <a:r>
                        <a:rPr lang="en-GB" sz="800">
                          <a:effectLst/>
                        </a:rPr>
                        <a:t>the</a:t>
                      </a:r>
                      <a:r>
                        <a:rPr lang="en-GB" sz="800" spc="-70">
                          <a:effectLst/>
                        </a:rPr>
                        <a:t> </a:t>
                      </a:r>
                      <a:r>
                        <a:rPr lang="en-GB" sz="800">
                          <a:effectLst/>
                        </a:rPr>
                        <a:t>offer*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0"/>
                        </a:spcBef>
                      </a:pPr>
                      <a:r>
                        <a:rPr lang="en-GB" sz="800">
                          <a:effectLst/>
                        </a:rPr>
                        <a:t> </a:t>
                      </a:r>
                      <a:endParaRPr lang="en-DE" sz="900">
                        <a:effectLst/>
                      </a:endParaRPr>
                    </a:p>
                    <a:p>
                      <a:pPr marL="69215" eaLnBrk="0" hangingPunct="0">
                        <a:spcBef>
                          <a:spcPts val="5"/>
                        </a:spcBef>
                        <a:spcAft>
                          <a:spcPts val="0"/>
                        </a:spcAft>
                      </a:pPr>
                      <a:r>
                        <a:rPr lang="en-GB" sz="700">
                          <a:effectLst/>
                        </a:rPr>
                        <a:t>Start</a:t>
                      </a:r>
                      <a:r>
                        <a:rPr lang="en-GB" sz="700" spc="-40">
                          <a:effectLst/>
                        </a:rPr>
                        <a:t> </a:t>
                      </a:r>
                      <a:r>
                        <a:rPr lang="en-GB" sz="700">
                          <a:effectLst/>
                        </a:rPr>
                        <a:t>of</a:t>
                      </a:r>
                      <a:r>
                        <a:rPr lang="en-GB" sz="700" spc="-35">
                          <a:effectLst/>
                        </a:rPr>
                        <a:t> </a:t>
                      </a:r>
                      <a:r>
                        <a:rPr lang="en-GB" sz="700">
                          <a:effectLst/>
                        </a:rPr>
                        <a:t>each</a:t>
                      </a:r>
                      <a:r>
                        <a:rPr lang="en-GB" sz="700" spc="-40">
                          <a:effectLst/>
                        </a:rPr>
                        <a:t> </a:t>
                      </a:r>
                      <a:r>
                        <a:rPr lang="en-GB" sz="700">
                          <a:effectLst/>
                        </a:rPr>
                        <a:t>winter</a:t>
                      </a:r>
                      <a:r>
                        <a:rPr lang="en-GB" sz="700" spc="-40">
                          <a:effectLst/>
                        </a:rPr>
                        <a:t> </a:t>
                      </a:r>
                      <a:r>
                        <a:rPr lang="en-GB" sz="700">
                          <a:effectLst/>
                        </a:rPr>
                        <a:t>semester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975401676"/>
                  </a:ext>
                </a:extLst>
              </a:tr>
              <a:tr h="408816">
                <a:tc>
                  <a:txBody>
                    <a:bodyPr/>
                    <a:lstStyle/>
                    <a:p>
                      <a:pPr marL="69850" marR="466725" eaLnBrk="0" hangingPunct="0">
                        <a:spcAft>
                          <a:spcPts val="0"/>
                        </a:spcAft>
                      </a:pPr>
                      <a:r>
                        <a:rPr lang="en-GB" sz="800">
                          <a:effectLst/>
                        </a:rPr>
                        <a:t>Language</a:t>
                      </a:r>
                      <a:r>
                        <a:rPr lang="en-GB" sz="800" spc="-70">
                          <a:effectLst/>
                        </a:rPr>
                        <a:t> </a:t>
                      </a:r>
                      <a:r>
                        <a:rPr lang="en-GB" sz="800">
                          <a:effectLst/>
                        </a:rPr>
                        <a:t>of </a:t>
                      </a:r>
                      <a:r>
                        <a:rPr lang="en-GB" sz="800" spc="-10">
                          <a:effectLst/>
                        </a:rPr>
                        <a:t>instruction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65"/>
                        </a:spcBef>
                        <a:spcAft>
                          <a:spcPts val="0"/>
                        </a:spcAft>
                      </a:pPr>
                      <a:r>
                        <a:rPr lang="en-GB" sz="700" spc="-10">
                          <a:effectLst/>
                        </a:rPr>
                        <a:t>English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965278282"/>
                  </a:ext>
                </a:extLst>
              </a:tr>
              <a:tr h="476952">
                <a:tc>
                  <a:txBody>
                    <a:bodyPr/>
                    <a:lstStyle/>
                    <a:p>
                      <a:pPr marL="69850" eaLnBrk="0" hangingPunct="0">
                        <a:spcBef>
                          <a:spcPts val="405"/>
                        </a:spcBef>
                        <a:spcAft>
                          <a:spcPts val="0"/>
                        </a:spcAft>
                      </a:pPr>
                      <a:r>
                        <a:rPr lang="en-GB" sz="800" spc="-10">
                          <a:effectLst/>
                        </a:rPr>
                        <a:t>Teaching/learning forms*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742950" marR="61595" lvl="1" indent="-285750" eaLnBrk="0" hangingPunct="0">
                        <a:spcBef>
                          <a:spcPts val="15"/>
                        </a:spcBef>
                        <a:spcAft>
                          <a:spcPts val="0"/>
                        </a:spcAft>
                        <a:buSzPts val="900"/>
                        <a:buFont typeface="+mj-lt"/>
                        <a:buAutoNum type="arabicPeriod"/>
                        <a:tabLst>
                          <a:tab pos="266700" algn="l"/>
                        </a:tabLst>
                      </a:pPr>
                      <a:r>
                        <a:rPr lang="en-GB" sz="700" spc="-10">
                          <a:effectLst/>
                        </a:rPr>
                        <a:t>Advanced Seminar History/Key Debates in Social and Cultural Anthropology (2 SWS)</a:t>
                      </a:r>
                      <a:endParaRPr lang="en-DE" sz="900" spc="-10">
                        <a:effectLst/>
                      </a:endParaRPr>
                    </a:p>
                    <a:p>
                      <a:pPr marL="742950" lvl="1" indent="-285750" eaLnBrk="0" hangingPunct="0">
                        <a:spcBef>
                          <a:spcPts val="20"/>
                        </a:spcBef>
                        <a:spcAft>
                          <a:spcPts val="0"/>
                        </a:spcAft>
                        <a:buSzPts val="900"/>
                        <a:buFont typeface="+mj-lt"/>
                        <a:buAutoNum type="arabicPeriod"/>
                        <a:tabLst>
                          <a:tab pos="240030" algn="l"/>
                        </a:tabLst>
                      </a:pPr>
                      <a:r>
                        <a:rPr lang="en-GB" sz="700" spc="-10">
                          <a:effectLst/>
                        </a:rPr>
                        <a:t>Advanced Seminar Theory and Practice of Social and Cultural Anthropology (2 SWS)</a:t>
                      </a:r>
                      <a:endParaRPr lang="en-DE" sz="900" spc="-1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998137531"/>
                  </a:ext>
                </a:extLst>
              </a:tr>
              <a:tr h="867172">
                <a:tc>
                  <a:txBody>
                    <a:bodyPr/>
                    <a:lstStyle/>
                    <a:p>
                      <a:pPr eaLnBrk="0" hangingPunct="0"/>
                      <a:r>
                        <a:rPr lang="en-GB" sz="800">
                          <a:effectLst/>
                        </a:rPr>
                        <a:t> </a:t>
                      </a:r>
                      <a:endParaRPr lang="en-DE" sz="900">
                        <a:effectLst/>
                      </a:endParaRPr>
                    </a:p>
                    <a:p>
                      <a:pPr marL="69850" eaLnBrk="0" hangingPunct="0">
                        <a:spcBef>
                          <a:spcPts val="5"/>
                        </a:spcBef>
                        <a:spcAft>
                          <a:spcPts val="0"/>
                        </a:spcAft>
                      </a:pPr>
                      <a:r>
                        <a:rPr lang="en-GB" sz="800">
                          <a:effectLst/>
                        </a:rPr>
                        <a:t>Module content*</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15"/>
                        </a:spcBef>
                      </a:pPr>
                      <a:r>
                        <a:rPr lang="en-GB" sz="700">
                          <a:effectLst/>
                        </a:rPr>
                        <a:t> </a:t>
                      </a:r>
                      <a:endParaRPr lang="en-DE" sz="900">
                        <a:effectLst/>
                      </a:endParaRPr>
                    </a:p>
                    <a:p>
                      <a:pPr marL="742950" marR="61595" lvl="1" indent="-285750" algn="just" eaLnBrk="0" hangingPunct="0">
                        <a:spcAft>
                          <a:spcPts val="0"/>
                        </a:spcAft>
                        <a:buSzPts val="900"/>
                        <a:buFont typeface="+mj-lt"/>
                        <a:buAutoNum type="arabicPeriod"/>
                        <a:tabLst>
                          <a:tab pos="297815" algn="l"/>
                        </a:tabLst>
                      </a:pPr>
                      <a:r>
                        <a:rPr lang="en-GB" sz="700" spc="-10">
                          <a:effectLst/>
                        </a:rPr>
                        <a:t>Introduction to the different regional and theoretical approaches to Social and Cultural Anthropology, discussion and evaluation of the important debates of the discipline, examples of anthropological practice in science and outside of science.</a:t>
                      </a:r>
                      <a:endParaRPr lang="en-DE" sz="900" spc="-10">
                        <a:effectLst/>
                      </a:endParaRPr>
                    </a:p>
                    <a:p>
                      <a:pPr marL="742950" lvl="1" indent="-285750" algn="just" eaLnBrk="0" hangingPunct="0">
                        <a:lnSpc>
                          <a:spcPts val="1025"/>
                        </a:lnSpc>
                        <a:buSzPts val="900"/>
                        <a:buFont typeface="+mj-lt"/>
                        <a:buAutoNum type="arabicPeriod"/>
                        <a:tabLst>
                          <a:tab pos="296545" algn="l"/>
                        </a:tabLst>
                      </a:pPr>
                      <a:r>
                        <a:rPr lang="en-GB" sz="700" spc="-10">
                          <a:effectLst/>
                        </a:rPr>
                        <a:t>Seminars on various main topics in Social and Cultural Anthropology</a:t>
                      </a:r>
                      <a:endParaRPr lang="en-DE" sz="900" spc="-1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632437150"/>
                  </a:ext>
                </a:extLst>
              </a:tr>
              <a:tr h="931047">
                <a:tc>
                  <a:txBody>
                    <a:bodyPr/>
                    <a:lstStyle/>
                    <a:p>
                      <a:pPr eaLnBrk="0" hangingPunct="0"/>
                      <a:r>
                        <a:rPr lang="en-GB" sz="800">
                          <a:effectLst/>
                        </a:rPr>
                        <a:t> </a:t>
                      </a:r>
                      <a:endParaRPr lang="en-DE" sz="900">
                        <a:effectLst/>
                      </a:endParaRPr>
                    </a:p>
                    <a:p>
                      <a:pPr marL="69850" marR="111760" eaLnBrk="0" hangingPunct="0">
                        <a:spcBef>
                          <a:spcPts val="700"/>
                        </a:spcBef>
                        <a:spcAft>
                          <a:spcPts val="0"/>
                        </a:spcAft>
                      </a:pPr>
                      <a:r>
                        <a:rPr lang="en-GB" sz="800" spc="-10">
                          <a:effectLst/>
                        </a:rPr>
                        <a:t>Qualification goals*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15"/>
                        </a:spcBef>
                        <a:spcAft>
                          <a:spcPts val="0"/>
                        </a:spcAft>
                      </a:pPr>
                      <a:r>
                        <a:rPr lang="en-GB" sz="700" dirty="0">
                          <a:effectLst/>
                        </a:rPr>
                        <a:t>The</a:t>
                      </a:r>
                      <a:r>
                        <a:rPr lang="en-GB" sz="700" spc="-65" dirty="0">
                          <a:effectLst/>
                        </a:rPr>
                        <a:t> </a:t>
                      </a:r>
                      <a:r>
                        <a:rPr lang="en-GB" sz="700" dirty="0">
                          <a:effectLst/>
                        </a:rPr>
                        <a:t>students</a:t>
                      </a:r>
                      <a:endParaRPr lang="en-DE" sz="900" dirty="0">
                        <a:effectLst/>
                      </a:endParaRPr>
                    </a:p>
                    <a:p>
                      <a:pPr marL="342900" marR="61595" lvl="0" indent="-342900" eaLnBrk="0" hangingPunct="0">
                        <a:spcBef>
                          <a:spcPts val="45"/>
                        </a:spcBef>
                        <a:spcAft>
                          <a:spcPts val="0"/>
                        </a:spcAft>
                        <a:buSzPts val="900"/>
                        <a:buFont typeface="Symbol" pitchFamily="2" charset="2"/>
                        <a:buChar char="-"/>
                        <a:tabLst>
                          <a:tab pos="526415" algn="l"/>
                        </a:tabLst>
                      </a:pPr>
                      <a:r>
                        <a:rPr lang="en-GB" sz="700" spc="0" dirty="0">
                          <a:effectLst/>
                        </a:rPr>
                        <a:t>familiarise themselves with the history of science as well as with various fields and theories of Social and Cultural Anthropology</a:t>
                      </a:r>
                      <a:endParaRPr lang="en-DE" sz="900" spc="0" dirty="0">
                        <a:effectLst/>
                      </a:endParaRPr>
                    </a:p>
                    <a:p>
                      <a:pPr marL="342900" marR="61595" lvl="0" indent="-342900" eaLnBrk="0" hangingPunct="0">
                        <a:spcAft>
                          <a:spcPts val="0"/>
                        </a:spcAft>
                        <a:buSzPts val="900"/>
                        <a:buFont typeface="Symbol" pitchFamily="2" charset="2"/>
                        <a:buChar char="-"/>
                        <a:tabLst>
                          <a:tab pos="526415" algn="l"/>
                        </a:tabLst>
                      </a:pPr>
                      <a:r>
                        <a:rPr lang="en-GB" sz="700" spc="0" dirty="0">
                          <a:effectLst/>
                        </a:rPr>
                        <a:t>can</a:t>
                      </a:r>
                      <a:r>
                        <a:rPr lang="en-GB" sz="700" spc="-60" dirty="0">
                          <a:effectLst/>
                        </a:rPr>
                        <a:t> </a:t>
                      </a:r>
                      <a:r>
                        <a:rPr lang="en-GB" sz="700" spc="0" dirty="0">
                          <a:effectLst/>
                        </a:rPr>
                        <a:t>recognise</a:t>
                      </a:r>
                      <a:r>
                        <a:rPr lang="en-GB" sz="700" spc="-60" dirty="0">
                          <a:effectLst/>
                        </a:rPr>
                        <a:t> </a:t>
                      </a:r>
                      <a:r>
                        <a:rPr lang="en-GB" sz="700" spc="0" dirty="0">
                          <a:effectLst/>
                        </a:rPr>
                        <a:t>and</a:t>
                      </a:r>
                      <a:r>
                        <a:rPr lang="en-GB" sz="700" spc="-60" dirty="0">
                          <a:effectLst/>
                        </a:rPr>
                        <a:t> </a:t>
                      </a:r>
                      <a:r>
                        <a:rPr lang="en-GB" sz="700" spc="0" dirty="0">
                          <a:effectLst/>
                        </a:rPr>
                        <a:t>formulate</a:t>
                      </a:r>
                      <a:r>
                        <a:rPr lang="en-GB" sz="700" spc="-60" dirty="0">
                          <a:effectLst/>
                        </a:rPr>
                        <a:t> </a:t>
                      </a:r>
                      <a:r>
                        <a:rPr lang="en-GB" sz="700" spc="0" dirty="0">
                          <a:effectLst/>
                        </a:rPr>
                        <a:t>different</a:t>
                      </a:r>
                      <a:r>
                        <a:rPr lang="en-GB" sz="700" spc="-55" dirty="0">
                          <a:effectLst/>
                        </a:rPr>
                        <a:t> </a:t>
                      </a:r>
                      <a:r>
                        <a:rPr lang="en-GB" sz="700" spc="0" dirty="0">
                          <a:effectLst/>
                        </a:rPr>
                        <a:t>theoretical</a:t>
                      </a:r>
                      <a:r>
                        <a:rPr lang="en-GB" sz="700" spc="-55" dirty="0">
                          <a:effectLst/>
                        </a:rPr>
                        <a:t> </a:t>
                      </a:r>
                      <a:r>
                        <a:rPr lang="en-GB" sz="700" spc="0" dirty="0">
                          <a:effectLst/>
                        </a:rPr>
                        <a:t>approaches</a:t>
                      </a:r>
                      <a:r>
                        <a:rPr lang="en-GB" sz="700" spc="-60" dirty="0">
                          <a:effectLst/>
                        </a:rPr>
                        <a:t> </a:t>
                      </a:r>
                      <a:r>
                        <a:rPr lang="en-GB" sz="700" spc="0" dirty="0">
                          <a:effectLst/>
                        </a:rPr>
                        <a:t>to</a:t>
                      </a:r>
                      <a:r>
                        <a:rPr lang="en-GB" sz="700" spc="-50" dirty="0">
                          <a:effectLst/>
                        </a:rPr>
                        <a:t> </a:t>
                      </a:r>
                      <a:r>
                        <a:rPr lang="en-GB" sz="700" spc="0" dirty="0">
                          <a:effectLst/>
                        </a:rPr>
                        <a:t>Social</a:t>
                      </a:r>
                      <a:r>
                        <a:rPr lang="en-GB" sz="700" spc="-55" dirty="0">
                          <a:effectLst/>
                        </a:rPr>
                        <a:t> </a:t>
                      </a:r>
                      <a:r>
                        <a:rPr lang="en-GB" sz="700" spc="0" dirty="0">
                          <a:effectLst/>
                        </a:rPr>
                        <a:t>and Cultural Anthropology at an advanced level</a:t>
                      </a:r>
                      <a:endParaRPr lang="en-DE" sz="900" spc="0" dirty="0">
                        <a:effectLst/>
                      </a:endParaRPr>
                    </a:p>
                    <a:p>
                      <a:pPr marL="342900" marR="61595" lvl="0" indent="-342900" eaLnBrk="0" hangingPunct="0">
                        <a:lnSpc>
                          <a:spcPct val="106000"/>
                        </a:lnSpc>
                        <a:spcBef>
                          <a:spcPts val="15"/>
                        </a:spcBef>
                        <a:spcAft>
                          <a:spcPts val="0"/>
                        </a:spcAft>
                        <a:buSzPts val="900"/>
                        <a:buFont typeface="Symbol" pitchFamily="2" charset="2"/>
                        <a:buChar char="-"/>
                        <a:tabLst>
                          <a:tab pos="526415" algn="l"/>
                        </a:tabLst>
                      </a:pPr>
                      <a:r>
                        <a:rPr lang="en-GB" sz="700" spc="0" dirty="0">
                          <a:effectLst/>
                        </a:rPr>
                        <a:t>are able to apply paradigmatic elements of specialised knowledge at a high level of</a:t>
                      </a:r>
                      <a:r>
                        <a:rPr lang="en-GB" sz="700" spc="-40" dirty="0">
                          <a:effectLst/>
                        </a:rPr>
                        <a:t> </a:t>
                      </a:r>
                      <a:r>
                        <a:rPr lang="en-GB" sz="700" spc="0" dirty="0">
                          <a:effectLst/>
                        </a:rPr>
                        <a:t>communicative</a:t>
                      </a:r>
                      <a:r>
                        <a:rPr lang="en-GB" sz="700" spc="-45" dirty="0">
                          <a:effectLst/>
                        </a:rPr>
                        <a:t> </a:t>
                      </a:r>
                      <a:r>
                        <a:rPr lang="en-GB" sz="700" spc="0" dirty="0">
                          <a:effectLst/>
                        </a:rPr>
                        <a:t>competence</a:t>
                      </a:r>
                      <a:endParaRPr lang="en-DE" sz="900" spc="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542797526"/>
                  </a:ext>
                </a:extLst>
              </a:tr>
            </a:tbl>
          </a:graphicData>
        </a:graphic>
      </p:graphicFrame>
      <p:sp>
        <p:nvSpPr>
          <p:cNvPr id="11" name="Rectangle 3">
            <a:extLst>
              <a:ext uri="{FF2B5EF4-FFF2-40B4-BE49-F238E27FC236}">
                <a16:creationId xmlns:a16="http://schemas.microsoft.com/office/drawing/2014/main" id="{694F5722-4A78-B799-4B5E-58E571E1A933}"/>
              </a:ext>
            </a:extLst>
          </p:cNvPr>
          <p:cNvSpPr>
            <a:spLocks noChangeArrowheads="1"/>
          </p:cNvSpPr>
          <p:nvPr/>
        </p:nvSpPr>
        <p:spPr bwMode="auto">
          <a:xfrm>
            <a:off x="3192639" y="1436687"/>
            <a:ext cx="12465839" cy="5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DE"/>
          </a:p>
        </p:txBody>
      </p:sp>
    </p:spTree>
    <p:extLst>
      <p:ext uri="{BB962C8B-B14F-4D97-AF65-F5344CB8AC3E}">
        <p14:creationId xmlns:p14="http://schemas.microsoft.com/office/powerpoint/2010/main" val="1367674861"/>
      </p:ext>
    </p:extLst>
  </p:cSld>
  <p:clrMapOvr>
    <a:masterClrMapping/>
  </p:clrMapOvr>
  <mc:AlternateContent xmlns:mc="http://schemas.openxmlformats.org/markup-compatibility/2006" xmlns:p14="http://schemas.microsoft.com/office/powerpoint/2010/main">
    <mc:Choice Requires="p14">
      <p:transition spd="slow" p14:dur="2000" advTm="39151"/>
    </mc:Choice>
    <mc:Fallback xmlns="">
      <p:transition spd="slow" advTm="391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4898" y="1952482"/>
            <a:ext cx="3038452" cy="2462213"/>
          </a:xfrm>
          <a:prstGeom prst="rect">
            <a:avLst/>
          </a:prstGeom>
          <a:noFill/>
        </p:spPr>
        <p:txBody>
          <a:bodyPr wrap="square" rtlCol="0">
            <a:spAutoFit/>
          </a:bodyPr>
          <a:lstStyle/>
          <a:p>
            <a:r>
              <a:rPr lang="de-DE" sz="1400" dirty="0"/>
              <a:t>Courses 2023/24</a:t>
            </a:r>
          </a:p>
          <a:p>
            <a:endParaRPr lang="de-DE" sz="1400" dirty="0"/>
          </a:p>
          <a:p>
            <a:endParaRPr lang="de-DE" sz="1400" dirty="0"/>
          </a:p>
          <a:p>
            <a:r>
              <a:rPr lang="de-DE" sz="1400" dirty="0"/>
              <a:t>2.1. Markus </a:t>
            </a:r>
            <a:r>
              <a:rPr lang="de-DE" sz="1400" dirty="0" err="1"/>
              <a:t>Schleiter</a:t>
            </a:r>
            <a:r>
              <a:rPr lang="de-DE" sz="1400" dirty="0"/>
              <a:t>:</a:t>
            </a:r>
          </a:p>
          <a:p>
            <a:r>
              <a:rPr lang="de-DE" sz="1400" dirty="0"/>
              <a:t>Methods</a:t>
            </a:r>
          </a:p>
          <a:p>
            <a:r>
              <a:rPr lang="de-DE" sz="1400" dirty="0" err="1"/>
              <a:t>Thursday</a:t>
            </a:r>
            <a:r>
              <a:rPr lang="de-DE" sz="1400" dirty="0"/>
              <a:t> 10-12</a:t>
            </a:r>
          </a:p>
          <a:p>
            <a:endParaRPr lang="de-DE" sz="1400" dirty="0"/>
          </a:p>
          <a:p>
            <a:r>
              <a:rPr lang="de-DE" sz="1400" dirty="0"/>
              <a:t>2.2. Markus </a:t>
            </a:r>
            <a:r>
              <a:rPr lang="de-DE" sz="1400" dirty="0" err="1"/>
              <a:t>Schleiter</a:t>
            </a:r>
            <a:r>
              <a:rPr lang="de-DE" sz="1400" dirty="0"/>
              <a:t>:</a:t>
            </a:r>
          </a:p>
          <a:p>
            <a:r>
              <a:rPr lang="de-DE" sz="1400" dirty="0" err="1"/>
              <a:t>Preparation</a:t>
            </a:r>
            <a:endParaRPr lang="de-DE" sz="1400" dirty="0"/>
          </a:p>
          <a:p>
            <a:r>
              <a:rPr lang="de-DE" sz="1400" dirty="0"/>
              <a:t>of </a:t>
            </a:r>
            <a:r>
              <a:rPr lang="de-DE" sz="1400" dirty="0" err="1"/>
              <a:t>study</a:t>
            </a:r>
            <a:r>
              <a:rPr lang="de-DE" sz="1400" dirty="0"/>
              <a:t> </a:t>
            </a:r>
            <a:r>
              <a:rPr lang="de-DE" sz="1400" dirty="0" err="1"/>
              <a:t>project</a:t>
            </a:r>
            <a:endParaRPr lang="de-DE" sz="1400" dirty="0"/>
          </a:p>
          <a:p>
            <a:r>
              <a:rPr lang="de-DE" sz="1400" dirty="0" err="1"/>
              <a:t>Thursday</a:t>
            </a:r>
            <a:r>
              <a:rPr lang="de-DE" sz="1400" dirty="0"/>
              <a:t> 14-16</a:t>
            </a:r>
          </a:p>
        </p:txBody>
      </p:sp>
      <p:graphicFrame>
        <p:nvGraphicFramePr>
          <p:cNvPr id="4" name="Table 3">
            <a:extLst>
              <a:ext uri="{FF2B5EF4-FFF2-40B4-BE49-F238E27FC236}">
                <a16:creationId xmlns:a16="http://schemas.microsoft.com/office/drawing/2014/main" id="{88C2F748-BF51-A0A8-626A-3ADB9F2BBA58}"/>
              </a:ext>
            </a:extLst>
          </p:cNvPr>
          <p:cNvGraphicFramePr>
            <a:graphicFrameLocks noGrp="1"/>
          </p:cNvGraphicFramePr>
          <p:nvPr>
            <p:extLst>
              <p:ext uri="{D42A27DB-BD31-4B8C-83A1-F6EECF244321}">
                <p14:modId xmlns:p14="http://schemas.microsoft.com/office/powerpoint/2010/main" val="3193195783"/>
              </p:ext>
            </p:extLst>
          </p:nvPr>
        </p:nvGraphicFramePr>
        <p:xfrm>
          <a:off x="2367206" y="1490470"/>
          <a:ext cx="5985056" cy="4140896"/>
        </p:xfrm>
        <a:graphic>
          <a:graphicData uri="http://schemas.openxmlformats.org/drawingml/2006/table">
            <a:tbl>
              <a:tblPr>
                <a:tableStyleId>{5C22544A-7EE6-4342-B048-85BDC9FD1C3A}</a:tableStyleId>
              </a:tblPr>
              <a:tblGrid>
                <a:gridCol w="1385117">
                  <a:extLst>
                    <a:ext uri="{9D8B030D-6E8A-4147-A177-3AD203B41FA5}">
                      <a16:colId xmlns:a16="http://schemas.microsoft.com/office/drawing/2014/main" val="3577831494"/>
                    </a:ext>
                  </a:extLst>
                </a:gridCol>
                <a:gridCol w="1534439">
                  <a:extLst>
                    <a:ext uri="{9D8B030D-6E8A-4147-A177-3AD203B41FA5}">
                      <a16:colId xmlns:a16="http://schemas.microsoft.com/office/drawing/2014/main" val="2553199857"/>
                    </a:ext>
                  </a:extLst>
                </a:gridCol>
                <a:gridCol w="1531061">
                  <a:extLst>
                    <a:ext uri="{9D8B030D-6E8A-4147-A177-3AD203B41FA5}">
                      <a16:colId xmlns:a16="http://schemas.microsoft.com/office/drawing/2014/main" val="4093497329"/>
                    </a:ext>
                  </a:extLst>
                </a:gridCol>
                <a:gridCol w="1534439">
                  <a:extLst>
                    <a:ext uri="{9D8B030D-6E8A-4147-A177-3AD203B41FA5}">
                      <a16:colId xmlns:a16="http://schemas.microsoft.com/office/drawing/2014/main" val="461867683"/>
                    </a:ext>
                  </a:extLst>
                </a:gridCol>
              </a:tblGrid>
              <a:tr h="345082">
                <a:tc>
                  <a:txBody>
                    <a:bodyPr/>
                    <a:lstStyle/>
                    <a:p>
                      <a:pPr marL="69850" eaLnBrk="0" hangingPunct="0">
                        <a:spcBef>
                          <a:spcPts val="835"/>
                        </a:spcBef>
                        <a:spcAft>
                          <a:spcPts val="0"/>
                        </a:spcAft>
                      </a:pPr>
                      <a:r>
                        <a:rPr lang="en-GB" sz="800">
                          <a:effectLst/>
                        </a:rPr>
                        <a:t>module number:</a:t>
                      </a:r>
                      <a:endParaRPr lang="en-DE" sz="900">
                        <a:effectLst/>
                      </a:endParaRPr>
                    </a:p>
                    <a:p>
                      <a:pPr marL="69850" eaLnBrk="0" hangingPunct="0">
                        <a:spcBef>
                          <a:spcPts val="5"/>
                        </a:spcBef>
                        <a:spcAft>
                          <a:spcPts val="0"/>
                        </a:spcAft>
                      </a:pPr>
                      <a:r>
                        <a:rPr lang="en-GB" sz="800" spc="-10">
                          <a:effectLst/>
                        </a:rPr>
                        <a:t>ETH-MA-02</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spcBef>
                          <a:spcPts val="835"/>
                        </a:spcBef>
                        <a:spcAft>
                          <a:spcPts val="0"/>
                        </a:spcAft>
                      </a:pPr>
                      <a:r>
                        <a:rPr lang="en-GB" sz="800">
                          <a:effectLst/>
                        </a:rPr>
                        <a:t>Module title:</a:t>
                      </a:r>
                      <a:endParaRPr lang="en-DE" sz="900">
                        <a:effectLst/>
                      </a:endParaRPr>
                    </a:p>
                    <a:p>
                      <a:pPr marL="69215" eaLnBrk="0" hangingPunct="0">
                        <a:spcBef>
                          <a:spcPts val="5"/>
                        </a:spcBef>
                        <a:spcAft>
                          <a:spcPts val="0"/>
                        </a:spcAft>
                      </a:pPr>
                      <a:r>
                        <a:rPr lang="en-GB" sz="800">
                          <a:effectLst/>
                        </a:rPr>
                        <a:t>Methods and the practice of fieldresearch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marL="68580" eaLnBrk="0" hangingPunct="0">
                        <a:spcBef>
                          <a:spcPts val="835"/>
                        </a:spcBef>
                        <a:spcAft>
                          <a:spcPts val="0"/>
                        </a:spcAft>
                      </a:pPr>
                      <a:r>
                        <a:rPr lang="en-GB" sz="800">
                          <a:effectLst/>
                        </a:rPr>
                        <a:t>Type of module:</a:t>
                      </a:r>
                      <a:endParaRPr lang="en-DE" sz="900">
                        <a:effectLst/>
                      </a:endParaRPr>
                    </a:p>
                    <a:p>
                      <a:pPr marL="68580" eaLnBrk="0" hangingPunct="0">
                        <a:spcBef>
                          <a:spcPts val="5"/>
                        </a:spcBef>
                        <a:spcAft>
                          <a:spcPts val="0"/>
                        </a:spcAft>
                      </a:pPr>
                      <a:r>
                        <a:rPr lang="en-GB" sz="800" spc="-10">
                          <a:effectLst/>
                        </a:rPr>
                        <a:t>Obligatory</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00993237"/>
                  </a:ext>
                </a:extLst>
              </a:tr>
              <a:tr h="185123">
                <a:tc>
                  <a:txBody>
                    <a:bodyPr/>
                    <a:lstStyle/>
                    <a:p>
                      <a:pPr marL="69850" eaLnBrk="0" hangingPunct="0">
                        <a:lnSpc>
                          <a:spcPts val="1145"/>
                        </a:lnSpc>
                      </a:pPr>
                      <a:r>
                        <a:rPr lang="en-GB" sz="800" spc="-2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15"/>
                        </a:spcBef>
                        <a:spcAft>
                          <a:spcPts val="0"/>
                        </a:spcAft>
                      </a:pPr>
                      <a:r>
                        <a:rPr lang="en-GB" sz="700">
                          <a:effectLst/>
                        </a:rPr>
                        <a:t>12</a:t>
                      </a:r>
                      <a:r>
                        <a:rPr lang="en-GB" sz="700" spc="-50">
                          <a:effectLst/>
                        </a:rPr>
                        <a:t> </a:t>
                      </a:r>
                      <a:r>
                        <a:rPr lang="en-GB" sz="70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564489829"/>
                  </a:ext>
                </a:extLst>
              </a:tr>
              <a:tr h="542786">
                <a:tc>
                  <a:txBody>
                    <a:bodyPr/>
                    <a:lstStyle/>
                    <a:p>
                      <a:pPr marL="69850" eaLnBrk="0" hangingPunct="0">
                        <a:lnSpc>
                          <a:spcPts val="1145"/>
                        </a:lnSpc>
                      </a:pPr>
                      <a:r>
                        <a:rPr lang="en-GB" sz="800" spc="-10">
                          <a:effectLst/>
                        </a:rPr>
                        <a:t>Workload*</a:t>
                      </a:r>
                      <a:endParaRPr lang="en-DE" sz="900">
                        <a:effectLst/>
                      </a:endParaRPr>
                    </a:p>
                    <a:p>
                      <a:pPr marL="342900" lvl="0" indent="-342900" eaLnBrk="0" hangingPunct="0">
                        <a:buSzPts val="1000"/>
                        <a:buFont typeface="Symbol" pitchFamily="2" charset="2"/>
                        <a:buChar char="-"/>
                        <a:tabLst>
                          <a:tab pos="146685" algn="l"/>
                        </a:tabLst>
                      </a:pPr>
                      <a:r>
                        <a:rPr lang="en-GB" sz="800" spc="0">
                          <a:effectLst/>
                        </a:rPr>
                        <a:t>contact time</a:t>
                      </a:r>
                      <a:endParaRPr lang="en-DE" sz="9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800" spc="-10">
                          <a:effectLst/>
                        </a:rPr>
                        <a:t>self-study</a:t>
                      </a:r>
                      <a:endParaRPr lang="en-DE" sz="9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900">
                          <a:effectLst/>
                        </a:rPr>
                        <a:t> </a:t>
                      </a:r>
                      <a:endParaRPr lang="en-DE" sz="900">
                        <a:effectLst/>
                      </a:endParaRPr>
                    </a:p>
                    <a:p>
                      <a:pPr marL="69215" marR="710565" eaLnBrk="0" hangingPunct="0">
                        <a:spcAft>
                          <a:spcPts val="0"/>
                        </a:spcAft>
                      </a:pPr>
                      <a:r>
                        <a:rPr lang="en-GB" sz="700" spc="-10">
                          <a:effectLst/>
                        </a:rPr>
                        <a:t>workload: </a:t>
                      </a:r>
                      <a:r>
                        <a:rPr lang="en-GB" sz="700">
                          <a:effectLst/>
                        </a:rPr>
                        <a:t>360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900">
                          <a:effectLst/>
                        </a:rPr>
                        <a:t> </a:t>
                      </a:r>
                      <a:endParaRPr lang="en-DE" sz="900">
                        <a:effectLst/>
                      </a:endParaRPr>
                    </a:p>
                    <a:p>
                      <a:pPr marL="69215" marR="600710" eaLnBrk="0" hangingPunct="0">
                        <a:spcAft>
                          <a:spcPts val="0"/>
                        </a:spcAft>
                      </a:pPr>
                      <a:r>
                        <a:rPr lang="en-GB" sz="700">
                          <a:effectLst/>
                        </a:rPr>
                        <a:t>contact time: 60</a:t>
                      </a:r>
                      <a:r>
                        <a:rPr lang="en-GB" sz="700" spc="-50">
                          <a:effectLst/>
                        </a:rPr>
                        <a:t> </a:t>
                      </a:r>
                      <a:r>
                        <a:rPr lang="en-GB" sz="700">
                          <a:effectLst/>
                        </a:rPr>
                        <a:t>h</a:t>
                      </a:r>
                      <a:r>
                        <a:rPr lang="en-GB" sz="700" spc="-50">
                          <a:effectLst/>
                        </a:rPr>
                        <a:t> </a:t>
                      </a:r>
                      <a:r>
                        <a:rPr lang="en-GB" sz="700">
                          <a:effectLst/>
                        </a:rPr>
                        <a:t>/</a:t>
                      </a:r>
                      <a:r>
                        <a:rPr lang="en-GB" sz="700" spc="-45">
                          <a:effectLst/>
                        </a:rPr>
                        <a:t> </a:t>
                      </a:r>
                      <a:r>
                        <a:rPr lang="en-GB" sz="700">
                          <a:effectLst/>
                        </a:rPr>
                        <a:t>4</a:t>
                      </a:r>
                      <a:r>
                        <a:rPr lang="en-GB" sz="700" spc="-50">
                          <a:effectLst/>
                        </a:rPr>
                        <a:t> </a:t>
                      </a:r>
                      <a:r>
                        <a:rPr lang="en-GB" sz="700">
                          <a:effectLst/>
                        </a:rPr>
                        <a:t>SWS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900">
                          <a:effectLst/>
                        </a:rPr>
                        <a:t> </a:t>
                      </a:r>
                      <a:endParaRPr lang="en-DE" sz="900">
                        <a:effectLst/>
                      </a:endParaRPr>
                    </a:p>
                    <a:p>
                      <a:pPr marL="68580" marR="710565" eaLnBrk="0" hangingPunct="0">
                        <a:spcAft>
                          <a:spcPts val="0"/>
                        </a:spcAft>
                      </a:pPr>
                      <a:r>
                        <a:rPr lang="en-GB" sz="700" spc="-10">
                          <a:effectLst/>
                        </a:rPr>
                        <a:t>self-study: </a:t>
                      </a:r>
                      <a:r>
                        <a:rPr lang="en-GB" sz="700">
                          <a:effectLst/>
                        </a:rPr>
                        <a:t>270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2687440"/>
                  </a:ext>
                </a:extLst>
              </a:tr>
              <a:tr h="172541">
                <a:tc>
                  <a:txBody>
                    <a:bodyPr/>
                    <a:lstStyle/>
                    <a:p>
                      <a:pPr marL="69850" eaLnBrk="0" hangingPunct="0">
                        <a:spcBef>
                          <a:spcPts val="190"/>
                        </a:spcBef>
                        <a:spcAft>
                          <a:spcPts val="0"/>
                        </a:spcAft>
                      </a:pPr>
                      <a:r>
                        <a:rPr lang="en-GB" sz="800">
                          <a:effectLst/>
                        </a:rPr>
                        <a:t>Module duration*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10"/>
                        </a:spcBef>
                        <a:spcAft>
                          <a:spcPts val="0"/>
                        </a:spcAft>
                      </a:pPr>
                      <a:r>
                        <a:rPr lang="en-GB" sz="700">
                          <a:effectLst/>
                        </a:rPr>
                        <a:t>2</a:t>
                      </a:r>
                      <a:r>
                        <a:rPr lang="en-GB" sz="700" spc="-65">
                          <a:effectLst/>
                        </a:rPr>
                        <a:t> </a:t>
                      </a:r>
                      <a:r>
                        <a:rPr lang="en-GB" sz="700">
                          <a:effectLst/>
                        </a:rPr>
                        <a:t>semesters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960005202"/>
                  </a:ext>
                </a:extLst>
              </a:tr>
              <a:tr h="334657">
                <a:tc>
                  <a:txBody>
                    <a:bodyPr/>
                    <a:lstStyle/>
                    <a:p>
                      <a:pPr marL="69850" marR="487045" eaLnBrk="0" hangingPunct="0">
                        <a:lnSpc>
                          <a:spcPct val="97000"/>
                        </a:lnSpc>
                        <a:spcBef>
                          <a:spcPts val="15"/>
                        </a:spcBef>
                        <a:spcAft>
                          <a:spcPts val="0"/>
                        </a:spcAft>
                      </a:pPr>
                      <a:r>
                        <a:rPr lang="en-GB" sz="800" spc="-10">
                          <a:effectLst/>
                        </a:rPr>
                        <a:t>Frequency </a:t>
                      </a:r>
                      <a:r>
                        <a:rPr lang="en-GB" sz="800">
                          <a:effectLst/>
                        </a:rPr>
                        <a:t>of</a:t>
                      </a:r>
                      <a:r>
                        <a:rPr lang="en-GB" sz="800" spc="-70">
                          <a:effectLst/>
                        </a:rPr>
                        <a:t> </a:t>
                      </a:r>
                      <a:r>
                        <a:rPr lang="en-GB" sz="800">
                          <a:effectLst/>
                        </a:rPr>
                        <a:t>the</a:t>
                      </a:r>
                      <a:r>
                        <a:rPr lang="en-GB" sz="800" spc="-70">
                          <a:effectLst/>
                        </a:rPr>
                        <a:t> </a:t>
                      </a:r>
                      <a:r>
                        <a:rPr lang="en-GB" sz="800">
                          <a:effectLst/>
                        </a:rPr>
                        <a:t>offer*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20"/>
                        </a:spcBef>
                      </a:pPr>
                      <a:r>
                        <a:rPr lang="en-GB" sz="800">
                          <a:effectLst/>
                        </a:rPr>
                        <a:t> </a:t>
                      </a:r>
                      <a:endParaRPr lang="en-DE" sz="900">
                        <a:effectLst/>
                      </a:endParaRPr>
                    </a:p>
                    <a:p>
                      <a:pPr marL="69215" eaLnBrk="0" hangingPunct="0"/>
                      <a:r>
                        <a:rPr lang="en-GB" sz="700">
                          <a:effectLst/>
                        </a:rPr>
                        <a:t>Start</a:t>
                      </a:r>
                      <a:r>
                        <a:rPr lang="en-GB" sz="700" spc="-40">
                          <a:effectLst/>
                        </a:rPr>
                        <a:t> </a:t>
                      </a:r>
                      <a:r>
                        <a:rPr lang="en-GB" sz="700">
                          <a:effectLst/>
                        </a:rPr>
                        <a:t>of</a:t>
                      </a:r>
                      <a:r>
                        <a:rPr lang="en-GB" sz="700" spc="-35">
                          <a:effectLst/>
                        </a:rPr>
                        <a:t> </a:t>
                      </a:r>
                      <a:r>
                        <a:rPr lang="en-GB" sz="700">
                          <a:effectLst/>
                        </a:rPr>
                        <a:t>each</a:t>
                      </a:r>
                      <a:r>
                        <a:rPr lang="en-GB" sz="700" spc="-40">
                          <a:effectLst/>
                        </a:rPr>
                        <a:t> </a:t>
                      </a:r>
                      <a:r>
                        <a:rPr lang="en-GB" sz="700">
                          <a:effectLst/>
                        </a:rPr>
                        <a:t>winter</a:t>
                      </a:r>
                      <a:r>
                        <a:rPr lang="en-GB" sz="700" spc="-40">
                          <a:effectLst/>
                        </a:rPr>
                        <a:t> </a:t>
                      </a:r>
                      <a:r>
                        <a:rPr lang="en-GB" sz="700">
                          <a:effectLst/>
                        </a:rPr>
                        <a:t>semester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449521295"/>
                  </a:ext>
                </a:extLst>
              </a:tr>
              <a:tr h="345082">
                <a:tc>
                  <a:txBody>
                    <a:bodyPr/>
                    <a:lstStyle/>
                    <a:p>
                      <a:pPr marL="69850" marR="466725" eaLnBrk="0" hangingPunct="0">
                        <a:spcAft>
                          <a:spcPts val="0"/>
                        </a:spcAft>
                      </a:pPr>
                      <a:r>
                        <a:rPr lang="en-GB" sz="800">
                          <a:effectLst/>
                        </a:rPr>
                        <a:t>Language</a:t>
                      </a:r>
                      <a:r>
                        <a:rPr lang="en-GB" sz="800" spc="-70">
                          <a:effectLst/>
                        </a:rPr>
                        <a:t> </a:t>
                      </a:r>
                      <a:r>
                        <a:rPr lang="en-GB" sz="800">
                          <a:effectLst/>
                        </a:rPr>
                        <a:t>of </a:t>
                      </a:r>
                      <a:r>
                        <a:rPr lang="en-GB" sz="800" spc="-10">
                          <a:effectLst/>
                        </a:rPr>
                        <a:t>instruction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90"/>
                        </a:spcBef>
                        <a:spcAft>
                          <a:spcPts val="0"/>
                        </a:spcAft>
                      </a:pPr>
                      <a:r>
                        <a:rPr lang="en-GB" sz="700" spc="-10">
                          <a:effectLst/>
                        </a:rPr>
                        <a:t>English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617299463"/>
                  </a:ext>
                </a:extLst>
              </a:tr>
              <a:tr h="330703">
                <a:tc>
                  <a:txBody>
                    <a:bodyPr/>
                    <a:lstStyle/>
                    <a:p>
                      <a:pPr marL="69850" eaLnBrk="0" hangingPunct="0">
                        <a:spcBef>
                          <a:spcPts val="70"/>
                        </a:spcBef>
                        <a:spcAft>
                          <a:spcPts val="0"/>
                        </a:spcAft>
                      </a:pPr>
                      <a:r>
                        <a:rPr lang="en-GB" sz="800" spc="-10">
                          <a:effectLst/>
                        </a:rPr>
                        <a:t>Teaching/learning forms*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742950" lvl="1" indent="-285750" eaLnBrk="0" hangingPunct="0">
                        <a:lnSpc>
                          <a:spcPts val="1030"/>
                        </a:lnSpc>
                        <a:buSzPts val="900"/>
                        <a:buFont typeface="+mj-lt"/>
                        <a:buAutoNum type="arabicPeriod"/>
                        <a:tabLst>
                          <a:tab pos="258445" algn="l"/>
                        </a:tabLst>
                      </a:pPr>
                      <a:r>
                        <a:rPr lang="en-GB" sz="700" spc="-10">
                          <a:effectLst/>
                        </a:rPr>
                        <a:t>Field research methods exercise (2 SWS)</a:t>
                      </a:r>
                      <a:endParaRPr lang="en-DE" sz="900" spc="-10">
                        <a:effectLst/>
                      </a:endParaRPr>
                    </a:p>
                    <a:p>
                      <a:pPr marL="742950" lvl="1" indent="-285750" eaLnBrk="0" hangingPunct="0">
                        <a:spcBef>
                          <a:spcPts val="20"/>
                        </a:spcBef>
                        <a:spcAft>
                          <a:spcPts val="0"/>
                        </a:spcAft>
                        <a:buSzPts val="900"/>
                        <a:buFont typeface="+mj-lt"/>
                        <a:buAutoNum type="arabicPeriod"/>
                        <a:tabLst>
                          <a:tab pos="240030" algn="l"/>
                        </a:tabLst>
                      </a:pPr>
                      <a:r>
                        <a:rPr lang="en-GB" sz="700" spc="-30">
                          <a:effectLst/>
                        </a:rPr>
                        <a:t>Seminar Planning and preparation of the practice/research project (2 SWS)</a:t>
                      </a:r>
                      <a:endParaRPr lang="en-DE" sz="900" spc="-1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656752592"/>
                  </a:ext>
                </a:extLst>
              </a:tr>
              <a:tr h="934328">
                <a:tc>
                  <a:txBody>
                    <a:bodyPr/>
                    <a:lstStyle/>
                    <a:p>
                      <a:pPr eaLnBrk="0" hangingPunct="0"/>
                      <a:r>
                        <a:rPr lang="en-GB" sz="900">
                          <a:effectLst/>
                        </a:rPr>
                        <a:t> </a:t>
                      </a:r>
                      <a:endParaRPr lang="en-DE" sz="900">
                        <a:effectLst/>
                      </a:endParaRPr>
                    </a:p>
                    <a:p>
                      <a:pPr marL="69850" eaLnBrk="0" hangingPunct="0">
                        <a:spcBef>
                          <a:spcPts val="5"/>
                        </a:spcBef>
                        <a:spcAft>
                          <a:spcPts val="0"/>
                        </a:spcAft>
                      </a:pPr>
                      <a:r>
                        <a:rPr lang="en-GB" sz="800">
                          <a:effectLst/>
                        </a:rPr>
                        <a:t>Module content*</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5"/>
                        </a:spcBef>
                      </a:pPr>
                      <a:r>
                        <a:rPr lang="en-GB" sz="700">
                          <a:effectLst/>
                        </a:rPr>
                        <a:t> </a:t>
                      </a:r>
                      <a:endParaRPr lang="en-DE" sz="900">
                        <a:effectLst/>
                      </a:endParaRPr>
                    </a:p>
                    <a:p>
                      <a:pPr marL="69215" eaLnBrk="0" hangingPunct="0">
                        <a:spcBef>
                          <a:spcPts val="5"/>
                        </a:spcBef>
                        <a:spcAft>
                          <a:spcPts val="0"/>
                        </a:spcAft>
                      </a:pPr>
                      <a:r>
                        <a:rPr lang="en-GB" sz="700">
                          <a:effectLst/>
                        </a:rPr>
                        <a:t>Preparation for the practical module</a:t>
                      </a:r>
                      <a:endParaRPr lang="en-DE" sz="900">
                        <a:effectLst/>
                      </a:endParaRPr>
                    </a:p>
                    <a:p>
                      <a:pPr marL="526415" indent="-228600" eaLnBrk="0" hangingPunct="0">
                        <a:lnSpc>
                          <a:spcPct val="106000"/>
                        </a:lnSpc>
                        <a:spcBef>
                          <a:spcPts val="20"/>
                        </a:spcBef>
                        <a:spcAft>
                          <a:spcPts val="0"/>
                        </a:spcAft>
                      </a:pPr>
                      <a:r>
                        <a:rPr lang="en-GB" sz="700" spc="-10">
                          <a:effectLst/>
                        </a:rPr>
                        <a:t>1st</a:t>
                      </a:r>
                      <a:r>
                        <a:rPr lang="en-GB" sz="700" spc="145">
                          <a:effectLst/>
                        </a:rPr>
                        <a:t> </a:t>
                      </a:r>
                      <a:r>
                        <a:rPr lang="en-GB" sz="700" spc="-10">
                          <a:effectLst/>
                        </a:rPr>
                        <a:t>Introduction</a:t>
                      </a:r>
                      <a:r>
                        <a:rPr lang="en-GB" sz="700" spc="-50">
                          <a:effectLst/>
                        </a:rPr>
                        <a:t> </a:t>
                      </a:r>
                      <a:r>
                        <a:rPr lang="en-GB" sz="700" spc="-10">
                          <a:effectLst/>
                        </a:rPr>
                        <a:t>to</a:t>
                      </a:r>
                      <a:r>
                        <a:rPr lang="en-GB" sz="700" spc="-55">
                          <a:effectLst/>
                        </a:rPr>
                        <a:t> </a:t>
                      </a:r>
                      <a:r>
                        <a:rPr lang="en-GB" sz="700" spc="-10">
                          <a:effectLst/>
                        </a:rPr>
                        <a:t>the</a:t>
                      </a:r>
                      <a:r>
                        <a:rPr lang="en-GB" sz="700" spc="-50">
                          <a:effectLst/>
                        </a:rPr>
                        <a:t> </a:t>
                      </a:r>
                      <a:r>
                        <a:rPr lang="en-GB" sz="700" spc="-10">
                          <a:effectLst/>
                        </a:rPr>
                        <a:t>empirical</a:t>
                      </a:r>
                      <a:r>
                        <a:rPr lang="en-GB" sz="700" spc="-55">
                          <a:effectLst/>
                        </a:rPr>
                        <a:t> </a:t>
                      </a:r>
                      <a:r>
                        <a:rPr lang="en-GB" sz="700" spc="-10">
                          <a:effectLst/>
                        </a:rPr>
                        <a:t>methods</a:t>
                      </a:r>
                      <a:r>
                        <a:rPr lang="en-GB" sz="700" spc="-50">
                          <a:effectLst/>
                        </a:rPr>
                        <a:t> </a:t>
                      </a:r>
                      <a:r>
                        <a:rPr lang="en-GB" sz="700" spc="-10">
                          <a:effectLst/>
                        </a:rPr>
                        <a:t>of</a:t>
                      </a:r>
                      <a:r>
                        <a:rPr lang="en-GB" sz="700" spc="-55">
                          <a:effectLst/>
                        </a:rPr>
                        <a:t> </a:t>
                      </a:r>
                      <a:r>
                        <a:rPr lang="en-GB" sz="700" spc="-10">
                          <a:effectLst/>
                        </a:rPr>
                        <a:t>field</a:t>
                      </a:r>
                      <a:r>
                        <a:rPr lang="en-GB" sz="700" spc="-50">
                          <a:effectLst/>
                        </a:rPr>
                        <a:t> </a:t>
                      </a:r>
                      <a:r>
                        <a:rPr lang="en-GB" sz="700" spc="-10">
                          <a:effectLst/>
                        </a:rPr>
                        <a:t>research,</a:t>
                      </a:r>
                      <a:r>
                        <a:rPr lang="en-GB" sz="700" spc="-55">
                          <a:effectLst/>
                        </a:rPr>
                        <a:t> </a:t>
                      </a:r>
                      <a:r>
                        <a:rPr lang="en-GB" sz="700" spc="-10">
                          <a:effectLst/>
                        </a:rPr>
                        <a:t>practical</a:t>
                      </a:r>
                      <a:r>
                        <a:rPr lang="en-GB" sz="700" spc="-50">
                          <a:effectLst/>
                        </a:rPr>
                        <a:t> </a:t>
                      </a:r>
                      <a:r>
                        <a:rPr lang="en-GB" sz="700" spc="-10">
                          <a:effectLst/>
                        </a:rPr>
                        <a:t>exercises</a:t>
                      </a:r>
                      <a:r>
                        <a:rPr lang="en-GB" sz="700" spc="-55">
                          <a:effectLst/>
                        </a:rPr>
                        <a:t> </a:t>
                      </a:r>
                      <a:r>
                        <a:rPr lang="en-GB" sz="700" spc="-10">
                          <a:effectLst/>
                        </a:rPr>
                        <a:t>for learning</a:t>
                      </a:r>
                      <a:r>
                        <a:rPr lang="en-GB" sz="700" spc="-65">
                          <a:effectLst/>
                        </a:rPr>
                        <a:t> </a:t>
                      </a:r>
                      <a:r>
                        <a:rPr lang="en-GB" sz="700" spc="-10">
                          <a:effectLst/>
                        </a:rPr>
                        <a:t>the</a:t>
                      </a:r>
                      <a:r>
                        <a:rPr lang="en-GB" sz="700" spc="-55">
                          <a:effectLst/>
                        </a:rPr>
                        <a:t> </a:t>
                      </a:r>
                      <a:r>
                        <a:rPr lang="en-GB" sz="700" spc="-10">
                          <a:effectLst/>
                        </a:rPr>
                        <a:t>methods,</a:t>
                      </a:r>
                      <a:r>
                        <a:rPr lang="en-GB" sz="700" spc="-55">
                          <a:effectLst/>
                        </a:rPr>
                        <a:t> </a:t>
                      </a:r>
                      <a:r>
                        <a:rPr lang="en-GB" sz="700" spc="-10">
                          <a:effectLst/>
                        </a:rPr>
                        <a:t>learning</a:t>
                      </a:r>
                      <a:r>
                        <a:rPr lang="en-GB" sz="700" spc="-55">
                          <a:effectLst/>
                        </a:rPr>
                        <a:t> </a:t>
                      </a:r>
                      <a:r>
                        <a:rPr lang="en-GB" sz="700" spc="-10">
                          <a:effectLst/>
                        </a:rPr>
                        <a:t>of</a:t>
                      </a:r>
                      <a:r>
                        <a:rPr lang="en-GB" sz="700" spc="-50">
                          <a:effectLst/>
                        </a:rPr>
                        <a:t> </a:t>
                      </a:r>
                      <a:r>
                        <a:rPr lang="en-GB" sz="700" spc="-10">
                          <a:effectLst/>
                        </a:rPr>
                        <a:t>analytical</a:t>
                      </a:r>
                      <a:r>
                        <a:rPr lang="en-GB" sz="700" spc="-55">
                          <a:effectLst/>
                        </a:rPr>
                        <a:t> </a:t>
                      </a:r>
                      <a:r>
                        <a:rPr lang="en-GB" sz="700" spc="-10">
                          <a:effectLst/>
                        </a:rPr>
                        <a:t>methods</a:t>
                      </a:r>
                      <a:r>
                        <a:rPr lang="en-GB" sz="700" spc="-55">
                          <a:effectLst/>
                        </a:rPr>
                        <a:t> </a:t>
                      </a:r>
                      <a:r>
                        <a:rPr lang="en-GB" sz="700" spc="-10">
                          <a:effectLst/>
                        </a:rPr>
                        <a:t>and</a:t>
                      </a:r>
                      <a:r>
                        <a:rPr lang="en-GB" sz="700" spc="-55">
                          <a:effectLst/>
                        </a:rPr>
                        <a:t> </a:t>
                      </a:r>
                      <a:r>
                        <a:rPr lang="en-GB" sz="700" spc="-10">
                          <a:effectLst/>
                        </a:rPr>
                        <a:t>writing</a:t>
                      </a:r>
                      <a:r>
                        <a:rPr lang="en-GB" sz="700" spc="-55">
                          <a:effectLst/>
                        </a:rPr>
                        <a:t> </a:t>
                      </a:r>
                      <a:r>
                        <a:rPr lang="en-GB" sz="700" spc="-10">
                          <a:effectLst/>
                        </a:rPr>
                        <a:t>of</a:t>
                      </a:r>
                      <a:r>
                        <a:rPr lang="en-GB" sz="700" spc="-50">
                          <a:effectLst/>
                        </a:rPr>
                        <a:t> </a:t>
                      </a:r>
                      <a:r>
                        <a:rPr lang="en-GB" sz="700" spc="-10">
                          <a:effectLst/>
                        </a:rPr>
                        <a:t>data</a:t>
                      </a:r>
                      <a:endParaRPr lang="en-DE" sz="900">
                        <a:effectLst/>
                      </a:endParaRPr>
                    </a:p>
                    <a:p>
                      <a:pPr marL="526415" indent="-228600" eaLnBrk="0" hangingPunct="0">
                        <a:lnSpc>
                          <a:spcPct val="106000"/>
                        </a:lnSpc>
                      </a:pPr>
                      <a:r>
                        <a:rPr lang="en-GB" sz="700">
                          <a:effectLst/>
                        </a:rPr>
                        <a:t>2nd Preparatory planning of the individual study project in terms of theoretical </a:t>
                      </a:r>
                      <a:r>
                        <a:rPr lang="en-GB" sz="700" spc="-20">
                          <a:effectLst/>
                        </a:rPr>
                        <a:t>contextualisation, regional embedding and methodological framing</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97932000"/>
                  </a:ext>
                </a:extLst>
              </a:tr>
              <a:tr h="950594">
                <a:tc>
                  <a:txBody>
                    <a:bodyPr/>
                    <a:lstStyle/>
                    <a:p>
                      <a:pPr eaLnBrk="0" hangingPunct="0">
                        <a:spcBef>
                          <a:spcPts val="25"/>
                        </a:spcBef>
                      </a:pPr>
                      <a:r>
                        <a:rPr lang="en-GB" sz="1300">
                          <a:effectLst/>
                        </a:rPr>
                        <a:t> </a:t>
                      </a:r>
                      <a:endParaRPr lang="en-DE" sz="900">
                        <a:effectLst/>
                      </a:endParaRPr>
                    </a:p>
                    <a:p>
                      <a:pPr marL="69850" marR="111760" eaLnBrk="0" hangingPunct="0">
                        <a:spcBef>
                          <a:spcPts val="5"/>
                        </a:spcBef>
                        <a:spcAft>
                          <a:spcPts val="0"/>
                        </a:spcAft>
                      </a:pPr>
                      <a:r>
                        <a:rPr lang="en-GB" sz="800" spc="-10">
                          <a:effectLst/>
                        </a:rPr>
                        <a:t>Qualification goals*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15"/>
                        </a:spcBef>
                        <a:spcAft>
                          <a:spcPts val="0"/>
                        </a:spcAft>
                      </a:pPr>
                      <a:r>
                        <a:rPr lang="en-GB" sz="700" dirty="0">
                          <a:effectLst/>
                        </a:rPr>
                        <a:t>The</a:t>
                      </a:r>
                      <a:r>
                        <a:rPr lang="en-GB" sz="700" spc="-65" dirty="0">
                          <a:effectLst/>
                        </a:rPr>
                        <a:t> </a:t>
                      </a:r>
                      <a:r>
                        <a:rPr lang="en-GB" sz="700" dirty="0">
                          <a:effectLst/>
                        </a:rPr>
                        <a:t>students</a:t>
                      </a:r>
                      <a:endParaRPr lang="en-DE" sz="900" dirty="0">
                        <a:effectLst/>
                      </a:endParaRPr>
                    </a:p>
                    <a:p>
                      <a:pPr marL="342900" marR="61595" lvl="0" indent="-342900" eaLnBrk="0" hangingPunct="0">
                        <a:spcBef>
                          <a:spcPts val="45"/>
                        </a:spcBef>
                        <a:spcAft>
                          <a:spcPts val="0"/>
                        </a:spcAft>
                        <a:buFont typeface="+mj-lt"/>
                        <a:buAutoNum type="arabicPeriod"/>
                        <a:tabLst>
                          <a:tab pos="297815" algn="l"/>
                        </a:tabLst>
                      </a:pPr>
                      <a:r>
                        <a:rPr lang="en-GB" sz="700" dirty="0">
                          <a:effectLst/>
                        </a:rPr>
                        <a:t>can apply various qualitative methods, and can refer to basic methods and design elementary research approaches and projects</a:t>
                      </a:r>
                      <a:endParaRPr lang="en-DE" sz="900" dirty="0">
                        <a:effectLst/>
                      </a:endParaRPr>
                    </a:p>
                    <a:p>
                      <a:pPr marL="342900" lvl="0" indent="-342900" eaLnBrk="0" hangingPunct="0">
                        <a:lnSpc>
                          <a:spcPts val="1035"/>
                        </a:lnSpc>
                        <a:spcBef>
                          <a:spcPts val="20"/>
                        </a:spcBef>
                        <a:spcAft>
                          <a:spcPts val="0"/>
                        </a:spcAft>
                        <a:buFont typeface="+mj-lt"/>
                        <a:buAutoNum type="arabicPeriod"/>
                        <a:tabLst>
                          <a:tab pos="297180" algn="l"/>
                        </a:tabLst>
                      </a:pPr>
                      <a:r>
                        <a:rPr lang="en-GB" sz="700" dirty="0">
                          <a:effectLst/>
                        </a:rPr>
                        <a:t>can draw up a methodological research plan and present it in writing</a:t>
                      </a:r>
                      <a:endParaRPr lang="en-DE" sz="900" dirty="0">
                        <a:effectLst/>
                      </a:endParaRPr>
                    </a:p>
                    <a:p>
                      <a:pPr marL="342900" marR="59690" lvl="0" indent="-342900" eaLnBrk="0" hangingPunct="0">
                        <a:spcAft>
                          <a:spcPts val="0"/>
                        </a:spcAft>
                        <a:buFont typeface="+mj-lt"/>
                        <a:buAutoNum type="arabicPeriod"/>
                        <a:tabLst>
                          <a:tab pos="297815" algn="l"/>
                        </a:tabLst>
                      </a:pPr>
                      <a:r>
                        <a:rPr lang="en-GB" sz="700" dirty="0">
                          <a:effectLst/>
                        </a:rPr>
                        <a:t>learn</a:t>
                      </a:r>
                      <a:r>
                        <a:rPr lang="en-GB" sz="700" spc="-35" dirty="0">
                          <a:effectLst/>
                        </a:rPr>
                        <a:t> </a:t>
                      </a:r>
                      <a:r>
                        <a:rPr lang="en-GB" sz="700" dirty="0">
                          <a:effectLst/>
                        </a:rPr>
                        <a:t>to</a:t>
                      </a:r>
                      <a:r>
                        <a:rPr lang="en-GB" sz="700" spc="-35" dirty="0">
                          <a:effectLst/>
                        </a:rPr>
                        <a:t> </a:t>
                      </a:r>
                      <a:r>
                        <a:rPr lang="en-GB" sz="700" dirty="0">
                          <a:effectLst/>
                        </a:rPr>
                        <a:t>assess</a:t>
                      </a:r>
                      <a:r>
                        <a:rPr lang="en-GB" sz="700" spc="-35" dirty="0">
                          <a:effectLst/>
                        </a:rPr>
                        <a:t> </a:t>
                      </a:r>
                      <a:r>
                        <a:rPr lang="en-GB" sz="700" dirty="0">
                          <a:effectLst/>
                        </a:rPr>
                        <a:t>the</a:t>
                      </a:r>
                      <a:r>
                        <a:rPr lang="en-GB" sz="700" spc="-35" dirty="0">
                          <a:effectLst/>
                        </a:rPr>
                        <a:t> </a:t>
                      </a:r>
                      <a:r>
                        <a:rPr lang="en-GB" sz="700" dirty="0">
                          <a:effectLst/>
                        </a:rPr>
                        <a:t>ethical</a:t>
                      </a:r>
                      <a:r>
                        <a:rPr lang="en-GB" sz="700" spc="-30" dirty="0">
                          <a:effectLst/>
                        </a:rPr>
                        <a:t> </a:t>
                      </a:r>
                      <a:r>
                        <a:rPr lang="en-GB" sz="700" dirty="0">
                          <a:effectLst/>
                        </a:rPr>
                        <a:t>aspects</a:t>
                      </a:r>
                      <a:r>
                        <a:rPr lang="en-GB" sz="700" spc="-35" dirty="0">
                          <a:effectLst/>
                        </a:rPr>
                        <a:t> </a:t>
                      </a:r>
                      <a:r>
                        <a:rPr lang="en-GB" sz="700" dirty="0">
                          <a:effectLst/>
                        </a:rPr>
                        <a:t>of</a:t>
                      </a:r>
                      <a:r>
                        <a:rPr lang="en-GB" sz="700" spc="-35" dirty="0">
                          <a:effectLst/>
                        </a:rPr>
                        <a:t> </a:t>
                      </a:r>
                      <a:r>
                        <a:rPr lang="en-GB" sz="700" dirty="0">
                          <a:effectLst/>
                        </a:rPr>
                        <a:t>research</a:t>
                      </a:r>
                      <a:r>
                        <a:rPr lang="en-GB" sz="700" spc="-35" dirty="0">
                          <a:effectLst/>
                        </a:rPr>
                        <a:t> </a:t>
                      </a:r>
                      <a:r>
                        <a:rPr lang="en-GB" sz="700" dirty="0">
                          <a:effectLst/>
                        </a:rPr>
                        <a:t>and</a:t>
                      </a:r>
                      <a:r>
                        <a:rPr lang="en-GB" sz="700" spc="-35" dirty="0">
                          <a:effectLst/>
                        </a:rPr>
                        <a:t> </a:t>
                      </a:r>
                      <a:r>
                        <a:rPr lang="en-GB" sz="700" dirty="0">
                          <a:effectLst/>
                        </a:rPr>
                        <a:t>apply</a:t>
                      </a:r>
                      <a:r>
                        <a:rPr lang="en-GB" sz="700" spc="-35" dirty="0">
                          <a:effectLst/>
                        </a:rPr>
                        <a:t> </a:t>
                      </a:r>
                      <a:r>
                        <a:rPr lang="en-GB" sz="700" dirty="0">
                          <a:effectLst/>
                        </a:rPr>
                        <a:t>them</a:t>
                      </a:r>
                      <a:r>
                        <a:rPr lang="en-GB" sz="700" spc="-40" dirty="0">
                          <a:effectLst/>
                        </a:rPr>
                        <a:t> </a:t>
                      </a:r>
                      <a:r>
                        <a:rPr lang="en-GB" sz="700" dirty="0">
                          <a:effectLst/>
                        </a:rPr>
                        <a:t>to</a:t>
                      </a:r>
                      <a:r>
                        <a:rPr lang="en-GB" sz="700" spc="-35" dirty="0">
                          <a:effectLst/>
                        </a:rPr>
                        <a:t> </a:t>
                      </a:r>
                      <a:r>
                        <a:rPr lang="en-GB" sz="700" dirty="0">
                          <a:effectLst/>
                        </a:rPr>
                        <a:t>their</a:t>
                      </a:r>
                      <a:r>
                        <a:rPr lang="en-GB" sz="700" spc="-35" dirty="0">
                          <a:effectLst/>
                        </a:rPr>
                        <a:t> </a:t>
                      </a:r>
                      <a:r>
                        <a:rPr lang="en-GB" sz="700" dirty="0">
                          <a:effectLst/>
                        </a:rPr>
                        <a:t>planned </a:t>
                      </a:r>
                      <a:r>
                        <a:rPr lang="en-GB" sz="700" spc="-10" dirty="0">
                          <a:effectLst/>
                        </a:rPr>
                        <a:t>projects</a:t>
                      </a:r>
                      <a:endParaRPr lang="en-DE" sz="900" dirty="0">
                        <a:effectLst/>
                      </a:endParaRPr>
                    </a:p>
                    <a:p>
                      <a:pPr marL="342900" marR="61595" lvl="0" indent="-342900" eaLnBrk="0" hangingPunct="0">
                        <a:lnSpc>
                          <a:spcPts val="1030"/>
                        </a:lnSpc>
                        <a:spcAft>
                          <a:spcPts val="0"/>
                        </a:spcAft>
                        <a:buFont typeface="+mj-lt"/>
                        <a:buAutoNum type="arabicPeriod"/>
                        <a:tabLst>
                          <a:tab pos="297815" algn="l"/>
                        </a:tabLst>
                      </a:pPr>
                      <a:r>
                        <a:rPr lang="en-GB" sz="700" dirty="0">
                          <a:effectLst/>
                        </a:rPr>
                        <a:t>acquire</a:t>
                      </a:r>
                      <a:r>
                        <a:rPr lang="en-GB" sz="700" spc="-65" dirty="0">
                          <a:effectLst/>
                        </a:rPr>
                        <a:t> </a:t>
                      </a:r>
                      <a:r>
                        <a:rPr lang="en-GB" sz="700" dirty="0">
                          <a:effectLst/>
                        </a:rPr>
                        <a:t>the</a:t>
                      </a:r>
                      <a:r>
                        <a:rPr lang="en-GB" sz="700" spc="-60" dirty="0">
                          <a:effectLst/>
                        </a:rPr>
                        <a:t> </a:t>
                      </a:r>
                      <a:r>
                        <a:rPr lang="en-GB" sz="700" dirty="0">
                          <a:effectLst/>
                        </a:rPr>
                        <a:t>necessary</a:t>
                      </a:r>
                      <a:r>
                        <a:rPr lang="en-GB" sz="700" spc="-65" dirty="0">
                          <a:effectLst/>
                        </a:rPr>
                        <a:t> </a:t>
                      </a:r>
                      <a:r>
                        <a:rPr lang="en-GB" sz="700" dirty="0">
                          <a:effectLst/>
                        </a:rPr>
                        <a:t>skills</a:t>
                      </a:r>
                      <a:r>
                        <a:rPr lang="en-GB" sz="700" spc="-60" dirty="0">
                          <a:effectLst/>
                        </a:rPr>
                        <a:t> </a:t>
                      </a:r>
                      <a:r>
                        <a:rPr lang="en-GB" sz="700" dirty="0">
                          <a:effectLst/>
                        </a:rPr>
                        <a:t>to</a:t>
                      </a:r>
                      <a:r>
                        <a:rPr lang="en-GB" sz="700" spc="-65" dirty="0">
                          <a:effectLst/>
                        </a:rPr>
                        <a:t> </a:t>
                      </a:r>
                      <a:r>
                        <a:rPr lang="en-GB" sz="700" dirty="0">
                          <a:effectLst/>
                        </a:rPr>
                        <a:t>carry</a:t>
                      </a:r>
                      <a:r>
                        <a:rPr lang="en-GB" sz="700" spc="-65" dirty="0">
                          <a:effectLst/>
                        </a:rPr>
                        <a:t> </a:t>
                      </a:r>
                      <a:r>
                        <a:rPr lang="en-GB" sz="700" dirty="0">
                          <a:effectLst/>
                        </a:rPr>
                        <a:t>out</a:t>
                      </a:r>
                      <a:r>
                        <a:rPr lang="en-GB" sz="700" spc="-60" dirty="0">
                          <a:effectLst/>
                        </a:rPr>
                        <a:t> </a:t>
                      </a:r>
                      <a:r>
                        <a:rPr lang="en-GB" sz="700" dirty="0">
                          <a:effectLst/>
                        </a:rPr>
                        <a:t>the</a:t>
                      </a:r>
                      <a:r>
                        <a:rPr lang="en-GB" sz="700" spc="-65" dirty="0">
                          <a:effectLst/>
                        </a:rPr>
                        <a:t> </a:t>
                      </a:r>
                      <a:r>
                        <a:rPr lang="en-GB" sz="700" dirty="0">
                          <a:effectLst/>
                        </a:rPr>
                        <a:t>modules</a:t>
                      </a:r>
                      <a:r>
                        <a:rPr lang="en-GB" sz="700" spc="-60" dirty="0">
                          <a:effectLst/>
                        </a:rPr>
                        <a:t> </a:t>
                      </a:r>
                      <a:r>
                        <a:rPr lang="en-GB" sz="700" dirty="0">
                          <a:effectLst/>
                        </a:rPr>
                        <a:t>MA-ETH-06</a:t>
                      </a:r>
                      <a:r>
                        <a:rPr lang="en-GB" sz="700" spc="-65" dirty="0">
                          <a:effectLst/>
                        </a:rPr>
                        <a:t> </a:t>
                      </a:r>
                      <a:r>
                        <a:rPr lang="en-GB" sz="700" dirty="0">
                          <a:effectLst/>
                        </a:rPr>
                        <a:t>and</a:t>
                      </a:r>
                      <a:r>
                        <a:rPr lang="en-GB" sz="700" spc="-60" dirty="0">
                          <a:effectLst/>
                        </a:rPr>
                        <a:t> </a:t>
                      </a:r>
                      <a:r>
                        <a:rPr lang="en-GB" sz="700" dirty="0">
                          <a:effectLst/>
                        </a:rPr>
                        <a:t>MA-ETH- </a:t>
                      </a:r>
                      <a:r>
                        <a:rPr lang="en-GB" sz="700" spc="-30" dirty="0">
                          <a:effectLst/>
                        </a:rPr>
                        <a:t>07</a:t>
                      </a:r>
                      <a:endParaRPr lang="en-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564960899"/>
                  </a:ext>
                </a:extLst>
              </a:tr>
            </a:tbl>
          </a:graphicData>
        </a:graphic>
      </p:graphicFrame>
      <p:sp>
        <p:nvSpPr>
          <p:cNvPr id="5" name="Rectangle 1">
            <a:extLst>
              <a:ext uri="{FF2B5EF4-FFF2-40B4-BE49-F238E27FC236}">
                <a16:creationId xmlns:a16="http://schemas.microsoft.com/office/drawing/2014/main" id="{32B7E8F8-3FC8-6867-EE30-61A7AC6C3974}"/>
              </a:ext>
            </a:extLst>
          </p:cNvPr>
          <p:cNvSpPr>
            <a:spLocks noChangeArrowheads="1"/>
          </p:cNvSpPr>
          <p:nvPr/>
        </p:nvSpPr>
        <p:spPr bwMode="auto">
          <a:xfrm>
            <a:off x="2364059" y="1490663"/>
            <a:ext cx="12427487" cy="7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DE"/>
          </a:p>
        </p:txBody>
      </p:sp>
    </p:spTree>
    <p:extLst>
      <p:ext uri="{BB962C8B-B14F-4D97-AF65-F5344CB8AC3E}">
        <p14:creationId xmlns:p14="http://schemas.microsoft.com/office/powerpoint/2010/main" val="1993914986"/>
      </p:ext>
    </p:extLst>
  </p:cSld>
  <p:clrMapOvr>
    <a:masterClrMapping/>
  </p:clrMapOvr>
  <mc:AlternateContent xmlns:mc="http://schemas.openxmlformats.org/markup-compatibility/2006" xmlns:p14="http://schemas.microsoft.com/office/powerpoint/2010/main">
    <mc:Choice Requires="p14">
      <p:transition spd="slow" p14:dur="2000" advTm="75298"/>
    </mc:Choice>
    <mc:Fallback xmlns="">
      <p:transition spd="slow" advTm="7529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79502" y="2519115"/>
            <a:ext cx="2514556" cy="1384995"/>
          </a:xfrm>
          <a:prstGeom prst="rect">
            <a:avLst/>
          </a:prstGeom>
          <a:noFill/>
        </p:spPr>
        <p:txBody>
          <a:bodyPr wrap="square" rtlCol="0">
            <a:spAutoFit/>
          </a:bodyPr>
          <a:lstStyle/>
          <a:p>
            <a:r>
              <a:rPr lang="de-DE" sz="1400" dirty="0"/>
              <a:t>Courses 2023/24</a:t>
            </a:r>
          </a:p>
          <a:p>
            <a:endParaRPr lang="de-DE" sz="1400" dirty="0"/>
          </a:p>
          <a:p>
            <a:r>
              <a:rPr lang="de-DE" sz="1400" dirty="0"/>
              <a:t>3.2. Tutorial</a:t>
            </a:r>
          </a:p>
          <a:p>
            <a:r>
              <a:rPr lang="de-DE" sz="1400" dirty="0"/>
              <a:t>Ann Kathrin Neff</a:t>
            </a:r>
          </a:p>
          <a:p>
            <a:endParaRPr lang="de-DE" sz="1400" dirty="0"/>
          </a:p>
          <a:p>
            <a:r>
              <a:rPr lang="de-DE" sz="1400" dirty="0"/>
              <a:t>Friday 10-14</a:t>
            </a:r>
          </a:p>
        </p:txBody>
      </p:sp>
      <p:graphicFrame>
        <p:nvGraphicFramePr>
          <p:cNvPr id="5" name="Table 4">
            <a:extLst>
              <a:ext uri="{FF2B5EF4-FFF2-40B4-BE49-F238E27FC236}">
                <a16:creationId xmlns:a16="http://schemas.microsoft.com/office/drawing/2014/main" id="{9D99A8FF-74A7-82F5-CCC7-7239AF70F3A6}"/>
              </a:ext>
            </a:extLst>
          </p:cNvPr>
          <p:cNvGraphicFramePr>
            <a:graphicFrameLocks noGrp="1"/>
          </p:cNvGraphicFramePr>
          <p:nvPr>
            <p:extLst>
              <p:ext uri="{D42A27DB-BD31-4B8C-83A1-F6EECF244321}">
                <p14:modId xmlns:p14="http://schemas.microsoft.com/office/powerpoint/2010/main" val="2720583094"/>
              </p:ext>
            </p:extLst>
          </p:nvPr>
        </p:nvGraphicFramePr>
        <p:xfrm>
          <a:off x="2535844" y="1404057"/>
          <a:ext cx="5727210" cy="4494939"/>
        </p:xfrm>
        <a:graphic>
          <a:graphicData uri="http://schemas.openxmlformats.org/drawingml/2006/table">
            <a:tbl>
              <a:tblPr>
                <a:tableStyleId>{5C22544A-7EE6-4342-B048-85BDC9FD1C3A}</a:tableStyleId>
              </a:tblPr>
              <a:tblGrid>
                <a:gridCol w="1325444">
                  <a:extLst>
                    <a:ext uri="{9D8B030D-6E8A-4147-A177-3AD203B41FA5}">
                      <a16:colId xmlns:a16="http://schemas.microsoft.com/office/drawing/2014/main" val="592760893"/>
                    </a:ext>
                  </a:extLst>
                </a:gridCol>
                <a:gridCol w="1468333">
                  <a:extLst>
                    <a:ext uri="{9D8B030D-6E8A-4147-A177-3AD203B41FA5}">
                      <a16:colId xmlns:a16="http://schemas.microsoft.com/office/drawing/2014/main" val="3057476372"/>
                    </a:ext>
                  </a:extLst>
                </a:gridCol>
                <a:gridCol w="1465100">
                  <a:extLst>
                    <a:ext uri="{9D8B030D-6E8A-4147-A177-3AD203B41FA5}">
                      <a16:colId xmlns:a16="http://schemas.microsoft.com/office/drawing/2014/main" val="3555210653"/>
                    </a:ext>
                  </a:extLst>
                </a:gridCol>
                <a:gridCol w="1468333">
                  <a:extLst>
                    <a:ext uri="{9D8B030D-6E8A-4147-A177-3AD203B41FA5}">
                      <a16:colId xmlns:a16="http://schemas.microsoft.com/office/drawing/2014/main" val="3223876596"/>
                    </a:ext>
                  </a:extLst>
                </a:gridCol>
              </a:tblGrid>
              <a:tr h="581374">
                <a:tc>
                  <a:txBody>
                    <a:bodyPr/>
                    <a:lstStyle/>
                    <a:p>
                      <a:pPr eaLnBrk="0" hangingPunct="0">
                        <a:spcBef>
                          <a:spcPts val="45"/>
                        </a:spcBef>
                      </a:pPr>
                      <a:r>
                        <a:rPr lang="en-GB" sz="1100">
                          <a:effectLst/>
                        </a:rPr>
                        <a:t> </a:t>
                      </a:r>
                      <a:endParaRPr lang="en-DE" sz="900">
                        <a:effectLst/>
                      </a:endParaRPr>
                    </a:p>
                    <a:p>
                      <a:pPr marL="69850" eaLnBrk="0" hangingPunct="0"/>
                      <a:r>
                        <a:rPr lang="en-GB" sz="700">
                          <a:effectLst/>
                        </a:rPr>
                        <a:t>module number:</a:t>
                      </a:r>
                      <a:endParaRPr lang="en-DE" sz="900">
                        <a:effectLst/>
                      </a:endParaRPr>
                    </a:p>
                    <a:p>
                      <a:pPr marL="69850" eaLnBrk="0" hangingPunct="0">
                        <a:spcBef>
                          <a:spcPts val="5"/>
                        </a:spcBef>
                        <a:spcAft>
                          <a:spcPts val="0"/>
                        </a:spcAft>
                      </a:pPr>
                      <a:r>
                        <a:rPr lang="en-GB" sz="700" spc="-10">
                          <a:effectLst/>
                        </a:rPr>
                        <a:t>ETH-MA-03</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69215" eaLnBrk="0" hangingPunct="0">
                        <a:lnSpc>
                          <a:spcPts val="1145"/>
                        </a:lnSpc>
                      </a:pPr>
                      <a:r>
                        <a:rPr lang="en-GB" sz="700">
                          <a:effectLst/>
                        </a:rPr>
                        <a:t>Module title:</a:t>
                      </a:r>
                      <a:endParaRPr lang="en-DE" sz="900">
                        <a:effectLst/>
                      </a:endParaRPr>
                    </a:p>
                    <a:p>
                      <a:pPr marL="69215" marR="7620" eaLnBrk="0" hangingPunct="0">
                        <a:spcAft>
                          <a:spcPts val="0"/>
                        </a:spcAft>
                      </a:pPr>
                      <a:r>
                        <a:rPr lang="en-GB" sz="700">
                          <a:effectLst/>
                        </a:rPr>
                        <a:t>Contextualising</a:t>
                      </a:r>
                      <a:r>
                        <a:rPr lang="en-GB" sz="700" spc="-65">
                          <a:effectLst/>
                        </a:rPr>
                        <a:t> </a:t>
                      </a:r>
                      <a:r>
                        <a:rPr lang="en-GB" sz="700">
                          <a:effectLst/>
                        </a:rPr>
                        <a:t>anthropological</a:t>
                      </a:r>
                      <a:r>
                        <a:rPr lang="en-GB" sz="700" spc="-65">
                          <a:effectLst/>
                        </a:rPr>
                        <a:t> </a:t>
                      </a:r>
                      <a:r>
                        <a:rPr lang="en-GB" sz="700">
                          <a:effectLst/>
                        </a:rPr>
                        <a:t>theory</a:t>
                      </a:r>
                      <a:r>
                        <a:rPr lang="en-GB" sz="700" spc="-65">
                          <a:effectLst/>
                        </a:rPr>
                        <a:t> </a:t>
                      </a:r>
                      <a:r>
                        <a:rPr lang="en-GB" sz="700">
                          <a:effectLst/>
                        </a:rPr>
                        <a:t>and </a:t>
                      </a:r>
                      <a:r>
                        <a:rPr lang="en-GB" sz="700" spc="-10">
                          <a:effectLst/>
                        </a:rPr>
                        <a:t>practice</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a:txBody>
                    <a:bodyPr/>
                    <a:lstStyle/>
                    <a:p>
                      <a:pPr eaLnBrk="0" hangingPunct="0">
                        <a:spcBef>
                          <a:spcPts val="45"/>
                        </a:spcBef>
                      </a:pPr>
                      <a:r>
                        <a:rPr lang="en-GB" sz="1100">
                          <a:effectLst/>
                        </a:rPr>
                        <a:t> </a:t>
                      </a:r>
                      <a:endParaRPr lang="en-DE" sz="900">
                        <a:effectLst/>
                      </a:endParaRPr>
                    </a:p>
                    <a:p>
                      <a:pPr marL="68580" eaLnBrk="0" hangingPunct="0"/>
                      <a:r>
                        <a:rPr lang="en-GB" sz="700">
                          <a:effectLst/>
                        </a:rPr>
                        <a:t>Type of module:</a:t>
                      </a:r>
                      <a:endParaRPr lang="en-DE" sz="900">
                        <a:effectLst/>
                      </a:endParaRPr>
                    </a:p>
                    <a:p>
                      <a:pPr marL="68580" eaLnBrk="0" hangingPunct="0">
                        <a:spcBef>
                          <a:spcPts val="5"/>
                        </a:spcBef>
                        <a:spcAft>
                          <a:spcPts val="0"/>
                        </a:spcAft>
                      </a:pPr>
                      <a:r>
                        <a:rPr lang="en-GB" sz="700" spc="-10">
                          <a:effectLst/>
                        </a:rPr>
                        <a:t>Obligatory</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23578985"/>
                  </a:ext>
                </a:extLst>
              </a:tr>
              <a:tr h="229555">
                <a:tc>
                  <a:txBody>
                    <a:bodyPr/>
                    <a:lstStyle/>
                    <a:p>
                      <a:pPr marL="69850" eaLnBrk="0" hangingPunct="0">
                        <a:lnSpc>
                          <a:spcPts val="1145"/>
                        </a:lnSpc>
                      </a:pPr>
                      <a:r>
                        <a:rPr lang="en-GB" sz="700" spc="-2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15"/>
                        </a:spcBef>
                        <a:spcAft>
                          <a:spcPts val="0"/>
                        </a:spcAft>
                      </a:pPr>
                      <a:r>
                        <a:rPr lang="en-GB" sz="700">
                          <a:effectLst/>
                        </a:rPr>
                        <a:t>9</a:t>
                      </a:r>
                      <a:r>
                        <a:rPr lang="en-GB" sz="700" spc="-50">
                          <a:effectLst/>
                        </a:rPr>
                        <a:t> </a:t>
                      </a:r>
                      <a:r>
                        <a:rPr lang="en-GB" sz="700">
                          <a:effectLst/>
                        </a:rPr>
                        <a:t>CP</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725806520"/>
                  </a:ext>
                </a:extLst>
              </a:tr>
              <a:tr h="459610">
                <a:tc>
                  <a:txBody>
                    <a:bodyPr/>
                    <a:lstStyle/>
                    <a:p>
                      <a:pPr marL="69850" eaLnBrk="0" hangingPunct="0">
                        <a:lnSpc>
                          <a:spcPts val="1145"/>
                        </a:lnSpc>
                      </a:pPr>
                      <a:r>
                        <a:rPr lang="en-GB" sz="700" spc="-10">
                          <a:effectLst/>
                        </a:rPr>
                        <a:t>Workload*</a:t>
                      </a:r>
                      <a:endParaRPr lang="en-DE" sz="900">
                        <a:effectLst/>
                      </a:endParaRPr>
                    </a:p>
                    <a:p>
                      <a:pPr marL="342900" lvl="0" indent="-342900" eaLnBrk="0" hangingPunct="0">
                        <a:buSzPts val="1000"/>
                        <a:buFont typeface="Symbol" pitchFamily="2" charset="2"/>
                        <a:buChar char="-"/>
                        <a:tabLst>
                          <a:tab pos="146685" algn="l"/>
                        </a:tabLst>
                      </a:pPr>
                      <a:r>
                        <a:rPr lang="en-GB" sz="700" spc="0">
                          <a:effectLst/>
                        </a:rPr>
                        <a:t>contact time</a:t>
                      </a:r>
                      <a:endParaRPr lang="en-DE" sz="900" spc="0">
                        <a:effectLst/>
                      </a:endParaRPr>
                    </a:p>
                    <a:p>
                      <a:pPr marL="342900" lvl="0" indent="-342900" eaLnBrk="0" hangingPunct="0">
                        <a:spcBef>
                          <a:spcPts val="5"/>
                        </a:spcBef>
                        <a:spcAft>
                          <a:spcPts val="0"/>
                        </a:spcAft>
                        <a:buSzPts val="1000"/>
                        <a:buFont typeface="Symbol" pitchFamily="2" charset="2"/>
                        <a:buChar char="-"/>
                        <a:tabLst>
                          <a:tab pos="146685" algn="l"/>
                        </a:tabLst>
                      </a:pPr>
                      <a:r>
                        <a:rPr lang="en-GB" sz="700" spc="-10">
                          <a:effectLst/>
                        </a:rPr>
                        <a:t>self-study</a:t>
                      </a:r>
                      <a:endParaRPr lang="en-DE" sz="900" spc="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eaLnBrk="0" hangingPunct="0"/>
                      <a:r>
                        <a:rPr lang="en-GB" sz="800">
                          <a:effectLst/>
                        </a:rPr>
                        <a:t> </a:t>
                      </a:r>
                      <a:endParaRPr lang="en-DE" sz="900">
                        <a:effectLst/>
                      </a:endParaRPr>
                    </a:p>
                    <a:p>
                      <a:pPr marL="69215" marR="710565" eaLnBrk="0" hangingPunct="0">
                        <a:spcAft>
                          <a:spcPts val="0"/>
                        </a:spcAft>
                      </a:pPr>
                      <a:r>
                        <a:rPr lang="en-GB" sz="700" spc="-10">
                          <a:effectLst/>
                        </a:rPr>
                        <a:t>workload: </a:t>
                      </a:r>
                      <a:r>
                        <a:rPr lang="en-GB" sz="700">
                          <a:effectLst/>
                        </a:rPr>
                        <a:t>270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800">
                          <a:effectLst/>
                        </a:rPr>
                        <a:t> </a:t>
                      </a:r>
                      <a:endParaRPr lang="en-DE" sz="900">
                        <a:effectLst/>
                      </a:endParaRPr>
                    </a:p>
                    <a:p>
                      <a:pPr marL="69215" marR="600710" eaLnBrk="0" hangingPunct="0">
                        <a:spcAft>
                          <a:spcPts val="0"/>
                        </a:spcAft>
                      </a:pPr>
                      <a:r>
                        <a:rPr lang="en-GB" sz="700">
                          <a:effectLst/>
                        </a:rPr>
                        <a:t>contact time: 30</a:t>
                      </a:r>
                      <a:r>
                        <a:rPr lang="en-GB" sz="700" spc="-50">
                          <a:effectLst/>
                        </a:rPr>
                        <a:t> </a:t>
                      </a:r>
                      <a:r>
                        <a:rPr lang="en-GB" sz="700">
                          <a:effectLst/>
                        </a:rPr>
                        <a:t>h</a:t>
                      </a:r>
                      <a:r>
                        <a:rPr lang="en-GB" sz="700" spc="-50">
                          <a:effectLst/>
                        </a:rPr>
                        <a:t> </a:t>
                      </a:r>
                      <a:r>
                        <a:rPr lang="en-GB" sz="700">
                          <a:effectLst/>
                        </a:rPr>
                        <a:t>/</a:t>
                      </a:r>
                      <a:r>
                        <a:rPr lang="en-GB" sz="700" spc="-45">
                          <a:effectLst/>
                        </a:rPr>
                        <a:t> </a:t>
                      </a:r>
                      <a:r>
                        <a:rPr lang="en-GB" sz="700">
                          <a:effectLst/>
                        </a:rPr>
                        <a:t>2</a:t>
                      </a:r>
                      <a:r>
                        <a:rPr lang="en-GB" sz="700" spc="-50">
                          <a:effectLst/>
                        </a:rPr>
                        <a:t> </a:t>
                      </a:r>
                      <a:r>
                        <a:rPr lang="en-GB" sz="700">
                          <a:effectLst/>
                        </a:rPr>
                        <a:t>SWS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r>
                        <a:rPr lang="en-GB" sz="800">
                          <a:effectLst/>
                        </a:rPr>
                        <a:t> </a:t>
                      </a:r>
                      <a:endParaRPr lang="en-DE" sz="900">
                        <a:effectLst/>
                      </a:endParaRPr>
                    </a:p>
                    <a:p>
                      <a:pPr marL="68580" marR="710565" eaLnBrk="0" hangingPunct="0">
                        <a:spcAft>
                          <a:spcPts val="0"/>
                        </a:spcAft>
                      </a:pPr>
                      <a:r>
                        <a:rPr lang="en-GB" sz="700" spc="-10">
                          <a:effectLst/>
                        </a:rPr>
                        <a:t>self-study: </a:t>
                      </a:r>
                      <a:r>
                        <a:rPr lang="en-GB" sz="700">
                          <a:effectLst/>
                        </a:rPr>
                        <a:t>240 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97995610"/>
                  </a:ext>
                </a:extLst>
              </a:tr>
              <a:tr h="267981">
                <a:tc>
                  <a:txBody>
                    <a:bodyPr/>
                    <a:lstStyle/>
                    <a:p>
                      <a:pPr marL="69850" eaLnBrk="0" hangingPunct="0">
                        <a:spcBef>
                          <a:spcPts val="190"/>
                        </a:spcBef>
                        <a:spcAft>
                          <a:spcPts val="0"/>
                        </a:spcAft>
                      </a:pPr>
                      <a:r>
                        <a:rPr lang="en-GB" sz="700">
                          <a:effectLst/>
                        </a:rPr>
                        <a:t>Module duration*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810"/>
                        </a:spcBef>
                        <a:spcAft>
                          <a:spcPts val="0"/>
                        </a:spcAft>
                      </a:pPr>
                      <a:r>
                        <a:rPr lang="en-GB" sz="700">
                          <a:effectLst/>
                        </a:rPr>
                        <a:t>2</a:t>
                      </a:r>
                      <a:r>
                        <a:rPr lang="en-GB" sz="700" spc="-65">
                          <a:effectLst/>
                        </a:rPr>
                        <a:t> </a:t>
                      </a:r>
                      <a:r>
                        <a:rPr lang="en-GB" sz="700">
                          <a:effectLst/>
                        </a:rPr>
                        <a:t>semesters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448675899"/>
                  </a:ext>
                </a:extLst>
              </a:tr>
              <a:tr h="344333">
                <a:tc>
                  <a:txBody>
                    <a:bodyPr/>
                    <a:lstStyle/>
                    <a:p>
                      <a:pPr marL="69850" marR="487045" eaLnBrk="0" hangingPunct="0">
                        <a:spcAft>
                          <a:spcPts val="0"/>
                        </a:spcAft>
                      </a:pPr>
                      <a:r>
                        <a:rPr lang="en-GB" sz="700" spc="-10">
                          <a:effectLst/>
                        </a:rPr>
                        <a:t>Frequency </a:t>
                      </a:r>
                      <a:r>
                        <a:rPr lang="en-GB" sz="700">
                          <a:effectLst/>
                        </a:rPr>
                        <a:t>of</a:t>
                      </a:r>
                      <a:r>
                        <a:rPr lang="en-GB" sz="700" spc="-70">
                          <a:effectLst/>
                        </a:rPr>
                        <a:t> </a:t>
                      </a:r>
                      <a:r>
                        <a:rPr lang="en-GB" sz="700">
                          <a:effectLst/>
                        </a:rPr>
                        <a:t>the</a:t>
                      </a:r>
                      <a:r>
                        <a:rPr lang="en-GB" sz="700" spc="-70">
                          <a:effectLst/>
                        </a:rPr>
                        <a:t> </a:t>
                      </a:r>
                      <a:r>
                        <a:rPr lang="en-GB" sz="700">
                          <a:effectLst/>
                        </a:rPr>
                        <a:t>offer*</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0"/>
                        </a:spcBef>
                      </a:pPr>
                      <a:r>
                        <a:rPr lang="en-GB" sz="700">
                          <a:effectLst/>
                        </a:rPr>
                        <a:t> </a:t>
                      </a:r>
                      <a:endParaRPr lang="en-DE" sz="900">
                        <a:effectLst/>
                      </a:endParaRPr>
                    </a:p>
                    <a:p>
                      <a:pPr marL="69215" eaLnBrk="0" hangingPunct="0">
                        <a:spcBef>
                          <a:spcPts val="5"/>
                        </a:spcBef>
                        <a:spcAft>
                          <a:spcPts val="0"/>
                        </a:spcAft>
                      </a:pPr>
                      <a:r>
                        <a:rPr lang="en-GB" sz="700" spc="-20">
                          <a:effectLst/>
                        </a:rPr>
                        <a:t>Start</a:t>
                      </a:r>
                      <a:r>
                        <a:rPr lang="en-GB" sz="700" spc="-50">
                          <a:effectLst/>
                        </a:rPr>
                        <a:t> </a:t>
                      </a:r>
                      <a:r>
                        <a:rPr lang="en-GB" sz="700" spc="-20">
                          <a:effectLst/>
                        </a:rPr>
                        <a:t>of</a:t>
                      </a:r>
                      <a:r>
                        <a:rPr lang="en-GB" sz="700" spc="-45">
                          <a:effectLst/>
                        </a:rPr>
                        <a:t> </a:t>
                      </a:r>
                      <a:r>
                        <a:rPr lang="en-GB" sz="700" spc="-20">
                          <a:effectLst/>
                        </a:rPr>
                        <a:t>each</a:t>
                      </a:r>
                      <a:r>
                        <a:rPr lang="en-GB" sz="700" spc="-50">
                          <a:effectLst/>
                        </a:rPr>
                        <a:t> </a:t>
                      </a:r>
                      <a:r>
                        <a:rPr lang="en-GB" sz="700" spc="-20">
                          <a:effectLst/>
                        </a:rPr>
                        <a:t>winter</a:t>
                      </a:r>
                      <a:r>
                        <a:rPr lang="en-GB" sz="700" spc="-50">
                          <a:effectLst/>
                        </a:rPr>
                        <a:t> </a:t>
                      </a:r>
                      <a:r>
                        <a:rPr lang="en-GB" sz="700" spc="-20">
                          <a:effectLst/>
                        </a:rPr>
                        <a:t>semester</a:t>
                      </a:r>
                      <a:r>
                        <a:rPr lang="en-GB" sz="700" spc="-50">
                          <a:effectLst/>
                        </a:rPr>
                        <a:t> </a:t>
                      </a:r>
                      <a:r>
                        <a:rPr lang="en-GB" sz="700" spc="-20">
                          <a:effectLst/>
                        </a:rPr>
                        <a:t>(3.2)</a:t>
                      </a:r>
                      <a:r>
                        <a:rPr lang="en-GB" sz="700" spc="-50">
                          <a:effectLst/>
                        </a:rPr>
                        <a:t> </a:t>
                      </a:r>
                      <a:r>
                        <a:rPr lang="en-GB" sz="700" spc="-20">
                          <a:effectLst/>
                        </a:rPr>
                        <a:t>summer</a:t>
                      </a:r>
                      <a:r>
                        <a:rPr lang="en-GB" sz="700" spc="-50">
                          <a:effectLst/>
                        </a:rPr>
                        <a:t> </a:t>
                      </a:r>
                      <a:r>
                        <a:rPr lang="en-GB" sz="700" spc="-20">
                          <a:effectLst/>
                        </a:rPr>
                        <a:t>semester</a:t>
                      </a:r>
                      <a:r>
                        <a:rPr lang="en-GB" sz="700" spc="-50">
                          <a:effectLst/>
                        </a:rPr>
                        <a:t> </a:t>
                      </a:r>
                      <a:r>
                        <a:rPr lang="en-GB" sz="700" spc="-20">
                          <a:effectLst/>
                        </a:rPr>
                        <a:t>(3.1.,</a:t>
                      </a:r>
                      <a:r>
                        <a:rPr lang="en-GB" sz="700" spc="-45">
                          <a:effectLst/>
                        </a:rPr>
                        <a:t> </a:t>
                      </a:r>
                      <a:r>
                        <a:rPr lang="en-GB" sz="700" spc="-20">
                          <a:effectLst/>
                        </a:rPr>
                        <a:t>3.3.)</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964910190"/>
                  </a:ext>
                </a:extLst>
              </a:tr>
              <a:tr h="344333">
                <a:tc>
                  <a:txBody>
                    <a:bodyPr/>
                    <a:lstStyle/>
                    <a:p>
                      <a:pPr marL="69850" marR="466725" eaLnBrk="0" hangingPunct="0">
                        <a:spcAft>
                          <a:spcPts val="0"/>
                        </a:spcAft>
                      </a:pPr>
                      <a:r>
                        <a:rPr lang="en-GB" sz="700">
                          <a:effectLst/>
                        </a:rPr>
                        <a:t>Language</a:t>
                      </a:r>
                      <a:r>
                        <a:rPr lang="en-GB" sz="700" spc="-70">
                          <a:effectLst/>
                        </a:rPr>
                        <a:t> </a:t>
                      </a:r>
                      <a:r>
                        <a:rPr lang="en-GB" sz="700">
                          <a:effectLst/>
                        </a:rPr>
                        <a:t>of </a:t>
                      </a:r>
                      <a:r>
                        <a:rPr lang="en-GB" sz="700" spc="-10">
                          <a:effectLst/>
                        </a:rPr>
                        <a:t>instruction</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665"/>
                        </a:spcBef>
                        <a:spcAft>
                          <a:spcPts val="0"/>
                        </a:spcAft>
                      </a:pPr>
                      <a:r>
                        <a:rPr lang="en-GB" sz="700" spc="-10">
                          <a:effectLst/>
                        </a:rPr>
                        <a:t>English</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502461725"/>
                  </a:ext>
                </a:extLst>
              </a:tr>
              <a:tr h="361185">
                <a:tc>
                  <a:txBody>
                    <a:bodyPr/>
                    <a:lstStyle/>
                    <a:p>
                      <a:pPr marL="69850" eaLnBrk="0" hangingPunct="0"/>
                      <a:r>
                        <a:rPr lang="en-GB" sz="700" spc="-10">
                          <a:effectLst/>
                        </a:rPr>
                        <a:t>Teaching/learning forms*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90"/>
                        </a:spcBef>
                        <a:spcAft>
                          <a:spcPts val="0"/>
                        </a:spcAft>
                      </a:pPr>
                      <a:r>
                        <a:rPr lang="en-GB" sz="700">
                          <a:effectLst/>
                        </a:rPr>
                        <a:t>3.1.</a:t>
                      </a:r>
                      <a:r>
                        <a:rPr lang="en-GB" sz="700" spc="-75">
                          <a:effectLst/>
                        </a:rPr>
                        <a:t> </a:t>
                      </a:r>
                      <a:r>
                        <a:rPr lang="en-GB" sz="700">
                          <a:effectLst/>
                        </a:rPr>
                        <a:t>working</a:t>
                      </a:r>
                      <a:r>
                        <a:rPr lang="en-GB" sz="700" spc="-60">
                          <a:effectLst/>
                        </a:rPr>
                        <a:t> </a:t>
                      </a:r>
                      <a:r>
                        <a:rPr lang="en-GB" sz="700">
                          <a:effectLst/>
                        </a:rPr>
                        <a:t>group</a:t>
                      </a:r>
                      <a:endParaRPr lang="en-DE" sz="900">
                        <a:effectLst/>
                      </a:endParaRPr>
                    </a:p>
                    <a:p>
                      <a:pPr marL="69215" eaLnBrk="0" hangingPunct="0">
                        <a:spcBef>
                          <a:spcPts val="70"/>
                        </a:spcBef>
                        <a:spcAft>
                          <a:spcPts val="0"/>
                        </a:spcAft>
                      </a:pPr>
                      <a:r>
                        <a:rPr lang="en-GB" sz="700">
                          <a:effectLst/>
                        </a:rPr>
                        <a:t>3.2</a:t>
                      </a:r>
                      <a:r>
                        <a:rPr lang="en-GB" sz="700" spc="-65">
                          <a:effectLst/>
                        </a:rPr>
                        <a:t> </a:t>
                      </a:r>
                      <a:r>
                        <a:rPr lang="en-GB" sz="700">
                          <a:effectLst/>
                        </a:rPr>
                        <a:t>Tutorial</a:t>
                      </a:r>
                      <a:endParaRPr lang="en-DE" sz="900">
                        <a:effectLst/>
                      </a:endParaRPr>
                    </a:p>
                    <a:p>
                      <a:pPr marL="69215" eaLnBrk="0" hangingPunct="0">
                        <a:spcBef>
                          <a:spcPts val="45"/>
                        </a:spcBef>
                        <a:spcAft>
                          <a:spcPts val="0"/>
                        </a:spcAft>
                      </a:pPr>
                      <a:r>
                        <a:rPr lang="en-GB" sz="700">
                          <a:effectLst/>
                        </a:rPr>
                        <a:t>3.3</a:t>
                      </a:r>
                      <a:r>
                        <a:rPr lang="en-GB" sz="700" spc="-15">
                          <a:effectLst/>
                        </a:rPr>
                        <a:t> </a:t>
                      </a:r>
                      <a:r>
                        <a:rPr lang="en-GB" sz="700">
                          <a:effectLst/>
                        </a:rPr>
                        <a:t>Reading</a:t>
                      </a:r>
                      <a:r>
                        <a:rPr lang="en-GB" sz="700" spc="-15">
                          <a:effectLst/>
                        </a:rPr>
                        <a:t> </a:t>
                      </a:r>
                      <a:r>
                        <a:rPr lang="en-GB" sz="700">
                          <a:effectLst/>
                        </a:rPr>
                        <a:t>course</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4284643122"/>
                  </a:ext>
                </a:extLst>
              </a:tr>
              <a:tr h="754040">
                <a:tc>
                  <a:txBody>
                    <a:bodyPr/>
                    <a:lstStyle/>
                    <a:p>
                      <a:pPr eaLnBrk="0" hangingPunct="0"/>
                      <a:r>
                        <a:rPr lang="en-GB" sz="800">
                          <a:effectLst/>
                        </a:rPr>
                        <a:t> </a:t>
                      </a:r>
                      <a:endParaRPr lang="en-DE" sz="900">
                        <a:effectLst/>
                      </a:endParaRPr>
                    </a:p>
                    <a:p>
                      <a:pPr marL="69850" eaLnBrk="0" hangingPunct="0"/>
                      <a:r>
                        <a:rPr lang="en-GB" sz="700">
                          <a:effectLst/>
                        </a:rPr>
                        <a:t>Module content*</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eaLnBrk="0" hangingPunct="0">
                        <a:spcBef>
                          <a:spcPts val="45"/>
                        </a:spcBef>
                      </a:pPr>
                      <a:r>
                        <a:rPr lang="en-GB" sz="600">
                          <a:effectLst/>
                        </a:rPr>
                        <a:t> </a:t>
                      </a:r>
                      <a:endParaRPr lang="en-DE" sz="900">
                        <a:effectLst/>
                      </a:endParaRPr>
                    </a:p>
                    <a:p>
                      <a:pPr marL="69215" eaLnBrk="0" hangingPunct="0">
                        <a:spcBef>
                          <a:spcPts val="5"/>
                        </a:spcBef>
                        <a:spcAft>
                          <a:spcPts val="0"/>
                        </a:spcAft>
                      </a:pPr>
                      <a:r>
                        <a:rPr lang="en-GB" sz="700">
                          <a:effectLst/>
                        </a:rPr>
                        <a:t>Contextualisation and preparation for the practical module</a:t>
                      </a:r>
                      <a:endParaRPr lang="en-DE" sz="900">
                        <a:effectLst/>
                      </a:endParaRPr>
                    </a:p>
                    <a:p>
                      <a:pPr marL="69215" eaLnBrk="0" hangingPunct="0">
                        <a:spcBef>
                          <a:spcPts val="20"/>
                        </a:spcBef>
                        <a:spcAft>
                          <a:spcPts val="0"/>
                        </a:spcAft>
                      </a:pPr>
                      <a:r>
                        <a:rPr lang="en-GB" sz="700" spc="-10">
                          <a:effectLst/>
                        </a:rPr>
                        <a:t>3.1.</a:t>
                      </a:r>
                      <a:r>
                        <a:rPr lang="en-GB" sz="700" spc="-55">
                          <a:effectLst/>
                        </a:rPr>
                        <a:t> </a:t>
                      </a:r>
                      <a:r>
                        <a:rPr lang="en-GB" sz="700" spc="-10">
                          <a:effectLst/>
                        </a:rPr>
                        <a:t>working</a:t>
                      </a:r>
                      <a:r>
                        <a:rPr lang="en-GB" sz="700" spc="-55">
                          <a:effectLst/>
                        </a:rPr>
                        <a:t> </a:t>
                      </a:r>
                      <a:r>
                        <a:rPr lang="en-GB" sz="700" spc="-10">
                          <a:effectLst/>
                        </a:rPr>
                        <a:t>group</a:t>
                      </a:r>
                      <a:r>
                        <a:rPr lang="en-GB" sz="700" spc="-55">
                          <a:effectLst/>
                        </a:rPr>
                        <a:t> </a:t>
                      </a:r>
                      <a:r>
                        <a:rPr lang="en-GB" sz="700" spc="-10">
                          <a:effectLst/>
                        </a:rPr>
                        <a:t>for</a:t>
                      </a:r>
                      <a:r>
                        <a:rPr lang="en-GB" sz="700" spc="-55">
                          <a:effectLst/>
                        </a:rPr>
                        <a:t> </a:t>
                      </a:r>
                      <a:r>
                        <a:rPr lang="en-GB" sz="700" spc="-10">
                          <a:effectLst/>
                        </a:rPr>
                        <a:t>deepening</a:t>
                      </a:r>
                      <a:r>
                        <a:rPr lang="en-GB" sz="700" spc="-55">
                          <a:effectLst/>
                        </a:rPr>
                        <a:t> </a:t>
                      </a:r>
                      <a:r>
                        <a:rPr lang="en-GB" sz="700" spc="-10">
                          <a:effectLst/>
                        </a:rPr>
                        <a:t>content</a:t>
                      </a:r>
                      <a:r>
                        <a:rPr lang="en-GB" sz="700" spc="-55">
                          <a:effectLst/>
                        </a:rPr>
                        <a:t> </a:t>
                      </a:r>
                      <a:r>
                        <a:rPr lang="en-GB" sz="700" spc="-10">
                          <a:effectLst/>
                        </a:rPr>
                        <a:t>and</a:t>
                      </a:r>
                      <a:r>
                        <a:rPr lang="en-GB" sz="700" spc="-55">
                          <a:effectLst/>
                        </a:rPr>
                        <a:t> </a:t>
                      </a:r>
                      <a:r>
                        <a:rPr lang="en-GB" sz="700" spc="-10">
                          <a:effectLst/>
                        </a:rPr>
                        <a:t>peer</a:t>
                      </a:r>
                      <a:r>
                        <a:rPr lang="en-GB" sz="700" spc="-55">
                          <a:effectLst/>
                        </a:rPr>
                        <a:t> </a:t>
                      </a:r>
                      <a:r>
                        <a:rPr lang="en-GB" sz="700" spc="-10">
                          <a:effectLst/>
                        </a:rPr>
                        <a:t>learning</a:t>
                      </a:r>
                      <a:endParaRPr lang="en-DE" sz="900">
                        <a:effectLst/>
                      </a:endParaRPr>
                    </a:p>
                    <a:p>
                      <a:pPr marL="69215" eaLnBrk="0" hangingPunct="0">
                        <a:spcBef>
                          <a:spcPts val="70"/>
                        </a:spcBef>
                        <a:spcAft>
                          <a:spcPts val="0"/>
                        </a:spcAft>
                      </a:pPr>
                      <a:r>
                        <a:rPr lang="en-GB" sz="700" spc="-10">
                          <a:effectLst/>
                        </a:rPr>
                        <a:t>3.2</a:t>
                      </a:r>
                      <a:r>
                        <a:rPr lang="en-GB" sz="700" spc="-55">
                          <a:effectLst/>
                        </a:rPr>
                        <a:t> </a:t>
                      </a:r>
                      <a:r>
                        <a:rPr lang="en-GB" sz="700" spc="-10">
                          <a:effectLst/>
                        </a:rPr>
                        <a:t>Tutorial</a:t>
                      </a:r>
                      <a:r>
                        <a:rPr lang="en-GB" sz="700" spc="-50">
                          <a:effectLst/>
                        </a:rPr>
                        <a:t> </a:t>
                      </a:r>
                      <a:r>
                        <a:rPr lang="en-GB" sz="700" spc="-10">
                          <a:effectLst/>
                        </a:rPr>
                        <a:t>for</a:t>
                      </a:r>
                      <a:r>
                        <a:rPr lang="en-GB" sz="700" spc="-55">
                          <a:effectLst/>
                        </a:rPr>
                        <a:t> </a:t>
                      </a:r>
                      <a:r>
                        <a:rPr lang="en-GB" sz="700" spc="-10">
                          <a:effectLst/>
                        </a:rPr>
                        <a:t>learning</a:t>
                      </a:r>
                      <a:r>
                        <a:rPr lang="en-GB" sz="700" spc="-55">
                          <a:effectLst/>
                        </a:rPr>
                        <a:t> </a:t>
                      </a:r>
                      <a:r>
                        <a:rPr lang="en-GB" sz="700" spc="-10">
                          <a:effectLst/>
                        </a:rPr>
                        <a:t>scientific</a:t>
                      </a:r>
                      <a:r>
                        <a:rPr lang="en-GB" sz="700" spc="-55">
                          <a:effectLst/>
                        </a:rPr>
                        <a:t> </a:t>
                      </a:r>
                      <a:r>
                        <a:rPr lang="en-GB" sz="700" spc="-10">
                          <a:effectLst/>
                        </a:rPr>
                        <a:t>working</a:t>
                      </a:r>
                      <a:r>
                        <a:rPr lang="en-GB" sz="700" spc="-55">
                          <a:effectLst/>
                        </a:rPr>
                        <a:t> </a:t>
                      </a:r>
                      <a:r>
                        <a:rPr lang="en-GB" sz="700" spc="-10">
                          <a:effectLst/>
                        </a:rPr>
                        <a:t>techniques</a:t>
                      </a:r>
                      <a:endParaRPr lang="en-DE" sz="900">
                        <a:effectLst/>
                      </a:endParaRPr>
                    </a:p>
                    <a:p>
                      <a:pPr marL="69215" marR="61595" eaLnBrk="0" hangingPunct="0">
                        <a:lnSpc>
                          <a:spcPct val="106000"/>
                        </a:lnSpc>
                        <a:spcBef>
                          <a:spcPts val="45"/>
                        </a:spcBef>
                        <a:spcAft>
                          <a:spcPts val="0"/>
                        </a:spcAft>
                      </a:pPr>
                      <a:r>
                        <a:rPr lang="en-GB" sz="700" spc="-40">
                          <a:effectLst/>
                        </a:rPr>
                        <a:t>3.3</a:t>
                      </a:r>
                      <a:r>
                        <a:rPr lang="en-GB" sz="700">
                          <a:effectLst/>
                        </a:rPr>
                        <a:t> </a:t>
                      </a:r>
                      <a:r>
                        <a:rPr lang="en-GB" sz="700" spc="-40">
                          <a:effectLst/>
                        </a:rPr>
                        <a:t>Reading</a:t>
                      </a:r>
                      <a:r>
                        <a:rPr lang="en-GB" sz="700">
                          <a:effectLst/>
                        </a:rPr>
                        <a:t> </a:t>
                      </a:r>
                      <a:r>
                        <a:rPr lang="en-GB" sz="700" spc="-40">
                          <a:effectLst/>
                        </a:rPr>
                        <a:t>course</a:t>
                      </a:r>
                      <a:r>
                        <a:rPr lang="en-GB" sz="700">
                          <a:effectLst/>
                        </a:rPr>
                        <a:t> </a:t>
                      </a:r>
                      <a:r>
                        <a:rPr lang="en-GB" sz="700" spc="-40">
                          <a:effectLst/>
                        </a:rPr>
                        <a:t>for</a:t>
                      </a:r>
                      <a:r>
                        <a:rPr lang="en-GB" sz="700">
                          <a:effectLst/>
                        </a:rPr>
                        <a:t> </a:t>
                      </a:r>
                      <a:r>
                        <a:rPr lang="en-GB" sz="700" spc="-40">
                          <a:effectLst/>
                        </a:rPr>
                        <a:t>individual</a:t>
                      </a:r>
                      <a:r>
                        <a:rPr lang="en-GB" sz="700">
                          <a:effectLst/>
                        </a:rPr>
                        <a:t> </a:t>
                      </a:r>
                      <a:r>
                        <a:rPr lang="en-GB" sz="700" spc="-40">
                          <a:effectLst/>
                        </a:rPr>
                        <a:t>focus</a:t>
                      </a:r>
                      <a:r>
                        <a:rPr lang="en-GB" sz="700">
                          <a:effectLst/>
                        </a:rPr>
                        <a:t> </a:t>
                      </a:r>
                      <a:r>
                        <a:rPr lang="en-GB" sz="700" spc="-40">
                          <a:effectLst/>
                        </a:rPr>
                        <a:t>on</a:t>
                      </a:r>
                      <a:r>
                        <a:rPr lang="en-GB" sz="700">
                          <a:effectLst/>
                        </a:rPr>
                        <a:t> </a:t>
                      </a:r>
                      <a:r>
                        <a:rPr lang="en-GB" sz="700" spc="-40">
                          <a:effectLst/>
                        </a:rPr>
                        <a:t>relevant</a:t>
                      </a:r>
                      <a:r>
                        <a:rPr lang="en-GB" sz="700">
                          <a:effectLst/>
                        </a:rPr>
                        <a:t> </a:t>
                      </a:r>
                      <a:r>
                        <a:rPr lang="en-GB" sz="700" spc="-40">
                          <a:effectLst/>
                        </a:rPr>
                        <a:t>theoretical,</a:t>
                      </a:r>
                      <a:r>
                        <a:rPr lang="en-GB" sz="700">
                          <a:effectLst/>
                        </a:rPr>
                        <a:t> </a:t>
                      </a:r>
                      <a:r>
                        <a:rPr lang="en-GB" sz="700" spc="-40">
                          <a:effectLst/>
                        </a:rPr>
                        <a:t>regional</a:t>
                      </a:r>
                      <a:r>
                        <a:rPr lang="en-GB" sz="700">
                          <a:effectLst/>
                        </a:rPr>
                        <a:t> </a:t>
                      </a:r>
                      <a:r>
                        <a:rPr lang="en-GB" sz="700" spc="-40">
                          <a:effectLst/>
                        </a:rPr>
                        <a:t>and </a:t>
                      </a:r>
                      <a:r>
                        <a:rPr lang="en-GB" sz="700">
                          <a:effectLst/>
                        </a:rPr>
                        <a:t>methodological</a:t>
                      </a:r>
                      <a:r>
                        <a:rPr lang="en-GB" sz="700" spc="-55">
                          <a:effectLst/>
                        </a:rPr>
                        <a:t> </a:t>
                      </a:r>
                      <a:r>
                        <a:rPr lang="en-GB" sz="700">
                          <a:effectLst/>
                        </a:rPr>
                        <a:t>contents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743530418"/>
                  </a:ext>
                </a:extLst>
              </a:tr>
              <a:tr h="889038">
                <a:tc>
                  <a:txBody>
                    <a:bodyPr/>
                    <a:lstStyle/>
                    <a:p>
                      <a:pPr eaLnBrk="0" hangingPunct="0">
                        <a:spcBef>
                          <a:spcPts val="15"/>
                        </a:spcBef>
                      </a:pPr>
                      <a:r>
                        <a:rPr lang="en-GB" sz="800">
                          <a:effectLst/>
                        </a:rPr>
                        <a:t> </a:t>
                      </a:r>
                      <a:endParaRPr lang="en-DE" sz="900">
                        <a:effectLst/>
                      </a:endParaRPr>
                    </a:p>
                    <a:p>
                      <a:pPr marL="69850" marR="111760" eaLnBrk="0" hangingPunct="0">
                        <a:spcAft>
                          <a:spcPts val="0"/>
                        </a:spcAft>
                      </a:pPr>
                      <a:r>
                        <a:rPr lang="en-GB" sz="700" spc="-10">
                          <a:effectLst/>
                        </a:rPr>
                        <a:t>Qualification goals*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eaLnBrk="0" hangingPunct="0">
                        <a:spcBef>
                          <a:spcPts val="15"/>
                        </a:spcBef>
                        <a:spcAft>
                          <a:spcPts val="0"/>
                        </a:spcAft>
                      </a:pPr>
                      <a:r>
                        <a:rPr lang="en-GB" sz="700">
                          <a:effectLst/>
                        </a:rPr>
                        <a:t>The</a:t>
                      </a:r>
                      <a:r>
                        <a:rPr lang="en-GB" sz="700" spc="-65">
                          <a:effectLst/>
                        </a:rPr>
                        <a:t> </a:t>
                      </a:r>
                      <a:r>
                        <a:rPr lang="en-GB" sz="700">
                          <a:effectLst/>
                        </a:rPr>
                        <a:t>students</a:t>
                      </a:r>
                      <a:endParaRPr lang="en-DE" sz="900">
                        <a:effectLst/>
                      </a:endParaRPr>
                    </a:p>
                    <a:p>
                      <a:pPr marL="342900" marR="61595" lvl="0" indent="-342900" eaLnBrk="0" hangingPunct="0">
                        <a:spcBef>
                          <a:spcPts val="45"/>
                        </a:spcBef>
                        <a:spcAft>
                          <a:spcPts val="0"/>
                        </a:spcAft>
                        <a:buFont typeface="+mj-lt"/>
                        <a:buAutoNum type="arabicPeriod"/>
                        <a:tabLst>
                          <a:tab pos="297815" algn="l"/>
                        </a:tabLst>
                      </a:pPr>
                      <a:r>
                        <a:rPr lang="en-GB" sz="700">
                          <a:effectLst/>
                        </a:rPr>
                        <a:t>acquire the ability to work scientifically (researching, summarising texts, penetrating texts analytically, writing their own scientific texts)</a:t>
                      </a:r>
                      <a:endParaRPr lang="en-DE" sz="900">
                        <a:effectLst/>
                      </a:endParaRPr>
                    </a:p>
                    <a:p>
                      <a:pPr marL="342900" lvl="0" indent="-342900" eaLnBrk="0" hangingPunct="0">
                        <a:lnSpc>
                          <a:spcPts val="1030"/>
                        </a:lnSpc>
                        <a:buFont typeface="+mj-lt"/>
                        <a:buAutoNum type="arabicPeriod"/>
                        <a:tabLst>
                          <a:tab pos="297180" algn="l"/>
                        </a:tabLst>
                      </a:pPr>
                      <a:r>
                        <a:rPr lang="en-GB" sz="700">
                          <a:effectLst/>
                        </a:rPr>
                        <a:t>learn to present and critically discuss scientific texts,</a:t>
                      </a:r>
                      <a:endParaRPr lang="en-DE" sz="900">
                        <a:effectLst/>
                      </a:endParaRPr>
                    </a:p>
                    <a:p>
                      <a:pPr marL="342900" lvl="0" indent="-342900" eaLnBrk="0" hangingPunct="0">
                        <a:lnSpc>
                          <a:spcPts val="1030"/>
                        </a:lnSpc>
                        <a:buFont typeface="+mj-lt"/>
                        <a:buAutoNum type="arabicPeriod"/>
                        <a:tabLst>
                          <a:tab pos="297180" algn="l"/>
                        </a:tabLst>
                      </a:pPr>
                      <a:r>
                        <a:rPr lang="en-GB" sz="700">
                          <a:effectLst/>
                        </a:rPr>
                        <a:t>are familiar with the literature relevant to the planned projects</a:t>
                      </a:r>
                      <a:endParaRPr lang="en-DE" sz="900">
                        <a:effectLst/>
                      </a:endParaRPr>
                    </a:p>
                    <a:p>
                      <a:pPr marL="342900" marR="60325" lvl="0" indent="-342900" eaLnBrk="0" hangingPunct="0">
                        <a:lnSpc>
                          <a:spcPts val="1030"/>
                        </a:lnSpc>
                        <a:spcAft>
                          <a:spcPts val="0"/>
                        </a:spcAft>
                        <a:buFont typeface="+mj-lt"/>
                        <a:buAutoNum type="arabicPeriod"/>
                        <a:tabLst>
                          <a:tab pos="297815" algn="l"/>
                        </a:tabLst>
                      </a:pPr>
                      <a:r>
                        <a:rPr lang="en-GB" sz="700">
                          <a:effectLst/>
                        </a:rPr>
                        <a:t>learn in working groups to critically comment and reflect on their own projects and those of their fellow students</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3564294463"/>
                  </a:ext>
                </a:extLst>
              </a:tr>
              <a:tr h="263490">
                <a:tc>
                  <a:txBody>
                    <a:bodyPr/>
                    <a:lstStyle/>
                    <a:p>
                      <a:pPr marL="69850" eaLnBrk="0" hangingPunct="0">
                        <a:spcBef>
                          <a:spcPts val="860"/>
                        </a:spcBef>
                        <a:spcAft>
                          <a:spcPts val="0"/>
                        </a:spcAft>
                      </a:pPr>
                      <a:r>
                        <a:rPr lang="en-GB" sz="700">
                          <a:effectLst/>
                        </a:rPr>
                        <a:t>Study performance</a:t>
                      </a:r>
                      <a:endParaRPr lang="en-D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69215" marR="61595" eaLnBrk="0" hangingPunct="0">
                        <a:lnSpc>
                          <a:spcPct val="103000"/>
                        </a:lnSpc>
                        <a:spcBef>
                          <a:spcPts val="355"/>
                        </a:spcBef>
                        <a:spcAft>
                          <a:spcPts val="0"/>
                        </a:spcAft>
                      </a:pPr>
                      <a:r>
                        <a:rPr lang="en-GB" sz="700" spc="-30" dirty="0">
                          <a:effectLst/>
                        </a:rPr>
                        <a:t>Essay,</a:t>
                      </a:r>
                      <a:r>
                        <a:rPr lang="en-GB" sz="700" spc="-35" dirty="0">
                          <a:effectLst/>
                        </a:rPr>
                        <a:t> </a:t>
                      </a:r>
                      <a:r>
                        <a:rPr lang="en-GB" sz="700" spc="-30" dirty="0">
                          <a:effectLst/>
                        </a:rPr>
                        <a:t>individual oral</a:t>
                      </a:r>
                      <a:r>
                        <a:rPr lang="en-GB" sz="700" spc="-35" dirty="0">
                          <a:effectLst/>
                        </a:rPr>
                        <a:t> </a:t>
                      </a:r>
                      <a:r>
                        <a:rPr lang="en-GB" sz="700" spc="-30" dirty="0">
                          <a:effectLst/>
                        </a:rPr>
                        <a:t>presentation at</a:t>
                      </a:r>
                      <a:r>
                        <a:rPr lang="en-GB" sz="700" spc="-35" dirty="0">
                          <a:effectLst/>
                        </a:rPr>
                        <a:t> </a:t>
                      </a:r>
                      <a:r>
                        <a:rPr lang="en-GB" sz="700" spc="-30" dirty="0">
                          <a:effectLst/>
                        </a:rPr>
                        <a:t>the</a:t>
                      </a:r>
                      <a:r>
                        <a:rPr lang="en-GB" sz="700" spc="-35" dirty="0">
                          <a:effectLst/>
                        </a:rPr>
                        <a:t> </a:t>
                      </a:r>
                      <a:r>
                        <a:rPr lang="en-GB" sz="700" spc="-30" dirty="0">
                          <a:effectLst/>
                        </a:rPr>
                        <a:t>end of</a:t>
                      </a:r>
                      <a:r>
                        <a:rPr lang="en-GB" sz="700" spc="-35" dirty="0">
                          <a:effectLst/>
                        </a:rPr>
                        <a:t> </a:t>
                      </a:r>
                      <a:r>
                        <a:rPr lang="en-GB" sz="700" spc="-30" dirty="0">
                          <a:effectLst/>
                        </a:rPr>
                        <a:t>the semester,</a:t>
                      </a:r>
                      <a:r>
                        <a:rPr lang="en-GB" sz="700" spc="-35" dirty="0">
                          <a:effectLst/>
                        </a:rPr>
                        <a:t> </a:t>
                      </a:r>
                      <a:r>
                        <a:rPr lang="en-GB" sz="700" spc="-30" dirty="0">
                          <a:effectLst/>
                        </a:rPr>
                        <a:t>organisation of</a:t>
                      </a:r>
                      <a:r>
                        <a:rPr lang="en-GB" sz="700" spc="-35" dirty="0">
                          <a:effectLst/>
                        </a:rPr>
                        <a:t> </a:t>
                      </a:r>
                      <a:r>
                        <a:rPr lang="en-GB" sz="700" spc="-30" dirty="0">
                          <a:effectLst/>
                        </a:rPr>
                        <a:t>the working </a:t>
                      </a:r>
                      <a:r>
                        <a:rPr lang="en-GB" sz="700" spc="-10" dirty="0">
                          <a:effectLst/>
                        </a:rPr>
                        <a:t>group</a:t>
                      </a:r>
                      <a:endParaRPr lang="en-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2828751675"/>
                  </a:ext>
                </a:extLst>
              </a:tr>
            </a:tbl>
          </a:graphicData>
        </a:graphic>
      </p:graphicFrame>
      <p:sp>
        <p:nvSpPr>
          <p:cNvPr id="6" name="Rectangle 1">
            <a:extLst>
              <a:ext uri="{FF2B5EF4-FFF2-40B4-BE49-F238E27FC236}">
                <a16:creationId xmlns:a16="http://schemas.microsoft.com/office/drawing/2014/main" id="{13F816EF-DB0F-1560-4364-82E1BF04B815}"/>
              </a:ext>
            </a:extLst>
          </p:cNvPr>
          <p:cNvSpPr>
            <a:spLocks noChangeArrowheads="1"/>
          </p:cNvSpPr>
          <p:nvPr/>
        </p:nvSpPr>
        <p:spPr bwMode="auto">
          <a:xfrm>
            <a:off x="2535237" y="1403350"/>
            <a:ext cx="128599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DE"/>
          </a:p>
        </p:txBody>
      </p:sp>
    </p:spTree>
    <p:extLst>
      <p:ext uri="{BB962C8B-B14F-4D97-AF65-F5344CB8AC3E}">
        <p14:creationId xmlns:p14="http://schemas.microsoft.com/office/powerpoint/2010/main" val="246858267"/>
      </p:ext>
    </p:extLst>
  </p:cSld>
  <p:clrMapOvr>
    <a:masterClrMapping/>
  </p:clrMapOvr>
  <mc:AlternateContent xmlns:mc="http://schemas.openxmlformats.org/markup-compatibility/2006" xmlns:p14="http://schemas.microsoft.com/office/powerpoint/2010/main">
    <mc:Choice Requires="p14">
      <p:transition spd="slow" p14:dur="2000" advTm="45740"/>
    </mc:Choice>
    <mc:Fallback xmlns="">
      <p:transition spd="slow" advTm="457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UT_pptmaster_human_en</Template>
  <TotalTime>382</TotalTime>
  <Words>2371</Words>
  <Application>Microsoft Macintosh PowerPoint</Application>
  <PresentationFormat>On-screen Show (4:3)</PresentationFormat>
  <Paragraphs>428</Paragraphs>
  <Slides>18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StarSymbol</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2nd Semester: </vt:lpstr>
      <vt:lpstr>PowerPoint Presentation</vt:lpstr>
      <vt:lpstr>PowerPoint Presentation</vt:lpstr>
      <vt:lpstr>PowerPoint Presentation</vt:lpstr>
      <vt:lpstr>PowerPoint Presentation</vt:lpstr>
      <vt:lpstr>PowerPoint Presentation</vt:lpstr>
      <vt:lpstr>PowerPoint Presentation</vt:lpstr>
      <vt:lpstr>University life after COVID19 </vt:lpstr>
      <vt:lpstr>PowerPoint Presentation</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(max. double spacing/ left-aligned) Headline (alignment below) 28 pt</dc:title>
  <dc:subject/>
  <dc:creator>Valued Acer Customer</dc:creator>
  <dc:description/>
  <cp:lastModifiedBy>Gabriele Alex</cp:lastModifiedBy>
  <cp:revision>390</cp:revision>
  <dcterms:created xsi:type="dcterms:W3CDTF">2015-10-12T09:42:41Z</dcterms:created>
  <dcterms:modified xsi:type="dcterms:W3CDTF">2023-10-16T19:10:36Z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15.0032</vt:lpwstr>
  </property>
  <property fmtid="{D5CDD505-2E9C-101B-9397-08002B2CF9AE}" pid="3" name="Company">
    <vt:lpwstr>Acer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Bildschirmpräsentation (4:3)</vt:lpwstr>
  </property>
  <property fmtid="{D5CDD505-2E9C-101B-9397-08002B2CF9AE}" pid="10" name="ScaleCrop">
    <vt:bool>false</vt:bool>
  </property>
  <property fmtid="{D5CDD505-2E9C-101B-9397-08002B2CF9AE}" pid="11" name="ShareDoc">
    <vt:bool>false</vt:bool>
  </property>
  <property fmtid="{D5CDD505-2E9C-101B-9397-08002B2CF9AE}" pid="12" name="Slides">
    <vt:i4>32</vt:i4>
  </property>
</Properties>
</file>