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97" r:id="rId6"/>
    <p:sldId id="260" r:id="rId7"/>
    <p:sldId id="312" r:id="rId8"/>
    <p:sldId id="314" r:id="rId9"/>
    <p:sldId id="298" r:id="rId10"/>
    <p:sldId id="313" r:id="rId11"/>
    <p:sldId id="302" r:id="rId12"/>
    <p:sldId id="303" r:id="rId13"/>
    <p:sldId id="261" r:id="rId14"/>
    <p:sldId id="262" r:id="rId15"/>
    <p:sldId id="263" r:id="rId16"/>
    <p:sldId id="264" r:id="rId17"/>
    <p:sldId id="269" r:id="rId18"/>
    <p:sldId id="299" r:id="rId19"/>
    <p:sldId id="306" r:id="rId20"/>
    <p:sldId id="315" r:id="rId21"/>
    <p:sldId id="268" r:id="rId22"/>
    <p:sldId id="271" r:id="rId23"/>
    <p:sldId id="305" r:id="rId24"/>
    <p:sldId id="272" r:id="rId25"/>
    <p:sldId id="316" r:id="rId26"/>
    <p:sldId id="317" r:id="rId27"/>
    <p:sldId id="308" r:id="rId28"/>
    <p:sldId id="309" r:id="rId29"/>
    <p:sldId id="310" r:id="rId30"/>
    <p:sldId id="311" r:id="rId31"/>
    <p:sldId id="300" r:id="rId32"/>
    <p:sldId id="318" r:id="rId33"/>
    <p:sldId id="301" r:id="rId34"/>
    <p:sldId id="282" r:id="rId35"/>
    <p:sldId id="319" r:id="rId36"/>
    <p:sldId id="283" r:id="rId37"/>
    <p:sldId id="284" r:id="rId38"/>
    <p:sldId id="285" r:id="rId39"/>
    <p:sldId id="287" r:id="rId40"/>
    <p:sldId id="288" r:id="rId41"/>
    <p:sldId id="289" r:id="rId42"/>
    <p:sldId id="296" r:id="rId43"/>
    <p:sldId id="290" r:id="rId44"/>
    <p:sldId id="291" r:id="rId45"/>
  </p:sldIdLst>
  <p:sldSz cx="9144000" cy="5143500" type="screen16x9"/>
  <p:notesSz cx="6858000" cy="9144000"/>
  <p:embeddedFontLst>
    <p:embeddedFont>
      <p:font typeface="Amatic SC" pitchFamily="2" charset="-79"/>
      <p:regular r:id="rId47"/>
      <p:bold r:id="rId48"/>
    </p:embeddedFont>
    <p:embeddedFont>
      <p:font typeface="rockwell" panose="02060603020205020403" pitchFamily="18" charset="77"/>
      <p:regular r:id="rId49"/>
      <p:bold r:id="rId50"/>
      <p:italic r:id="rId51"/>
      <p:boldItalic r:id="rId52"/>
    </p:embeddedFont>
    <p:embeddedFont>
      <p:font typeface="Source Code Pro" panose="020B0509030403020204" pitchFamily="49" charset="0"/>
      <p:regular r:id="rId53"/>
      <p:bold r:id="rId54"/>
      <p:italic r:id="rId55"/>
      <p:boldItalic r:id="rId56"/>
    </p:embeddedFont>
    <p:embeddedFont>
      <p:font typeface="Tahoma" panose="020B0604030504040204"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110B8C-774F-4867-A92D-3E989556CEC9}">
  <a:tblStyle styleId="{30110B8C-774F-4867-A92D-3E989556CE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61"/>
  </p:normalViewPr>
  <p:slideViewPr>
    <p:cSldViewPr snapToGrid="0">
      <p:cViewPr>
        <p:scale>
          <a:sx n="160" d="100"/>
          <a:sy n="160" d="100"/>
        </p:scale>
        <p:origin x="34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79a48840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79a48840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79a48840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79a48840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492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79a48840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279a48840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45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79a48840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279a48840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79a48840a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79a48840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79a48840a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79a48840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863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79a48840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79a48840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6640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58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279a48840a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279a48840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579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F02B83BA-FF2D-F6C2-4D23-3021A4E659D4}"/>
              </a:ext>
            </a:extLst>
          </p:cNvPr>
          <p:cNvSpPr>
            <a:spLocks noGrp="1" noChangeArrowheads="1"/>
          </p:cNvSpPr>
          <p:nvPr>
            <p:ph type="sldNum"/>
          </p:nvPr>
        </p:nvSpPr>
        <p:spPr>
          <a:ln/>
        </p:spPr>
        <p:txBody>
          <a:bodyPr/>
          <a:lstStyle/>
          <a:p>
            <a:fld id="{44FAEC66-60C7-514F-955E-411676F48E53}" type="slidenum">
              <a:rPr lang="ro-RO" altLang="en-DE"/>
              <a:pPr/>
              <a:t>31</a:t>
            </a:fld>
            <a:endParaRPr lang="ro-RO" altLang="en-DE"/>
          </a:p>
        </p:txBody>
      </p:sp>
      <p:sp>
        <p:nvSpPr>
          <p:cNvPr id="6145" name="Text Box 1">
            <a:extLst>
              <a:ext uri="{FF2B5EF4-FFF2-40B4-BE49-F238E27FC236}">
                <a16:creationId xmlns:a16="http://schemas.microsoft.com/office/drawing/2014/main" id="{4244FF1A-1941-4F35-A06F-DAD6D2940954}"/>
              </a:ext>
            </a:extLst>
          </p:cNvPr>
          <p:cNvSpPr txBox="1">
            <a:spLocks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3E821119-FCF6-CD3D-E12C-06C6BF69A84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F02B83BA-FF2D-F6C2-4D23-3021A4E659D4}"/>
              </a:ext>
            </a:extLst>
          </p:cNvPr>
          <p:cNvSpPr>
            <a:spLocks noGrp="1" noChangeArrowheads="1"/>
          </p:cNvSpPr>
          <p:nvPr>
            <p:ph type="sldNum"/>
          </p:nvPr>
        </p:nvSpPr>
        <p:spPr>
          <a:ln/>
        </p:spPr>
        <p:txBody>
          <a:bodyPr/>
          <a:lstStyle/>
          <a:p>
            <a:fld id="{44FAEC66-60C7-514F-955E-411676F48E53}" type="slidenum">
              <a:rPr lang="ro-RO" altLang="en-DE"/>
              <a:pPr/>
              <a:t>32</a:t>
            </a:fld>
            <a:endParaRPr lang="ro-RO" altLang="en-DE"/>
          </a:p>
        </p:txBody>
      </p:sp>
      <p:sp>
        <p:nvSpPr>
          <p:cNvPr id="6145" name="Text Box 1">
            <a:extLst>
              <a:ext uri="{FF2B5EF4-FFF2-40B4-BE49-F238E27FC236}">
                <a16:creationId xmlns:a16="http://schemas.microsoft.com/office/drawing/2014/main" id="{4244FF1A-1941-4F35-A06F-DAD6D2940954}"/>
              </a:ext>
            </a:extLst>
          </p:cNvPr>
          <p:cNvSpPr txBox="1">
            <a:spLocks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3E821119-FCF6-CD3D-E12C-06C6BF69A84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DE"/>
          </a:p>
        </p:txBody>
      </p:sp>
    </p:spTree>
    <p:extLst>
      <p:ext uri="{BB962C8B-B14F-4D97-AF65-F5344CB8AC3E}">
        <p14:creationId xmlns:p14="http://schemas.microsoft.com/office/powerpoint/2010/main" val="347967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B73FBA1-5563-07CF-4C83-8417AE31E9C8}"/>
              </a:ext>
            </a:extLst>
          </p:cNvPr>
          <p:cNvSpPr>
            <a:spLocks noGrp="1" noChangeArrowheads="1"/>
          </p:cNvSpPr>
          <p:nvPr>
            <p:ph type="sldNum"/>
          </p:nvPr>
        </p:nvSpPr>
        <p:spPr>
          <a:ln/>
        </p:spPr>
        <p:txBody>
          <a:bodyPr/>
          <a:lstStyle/>
          <a:p>
            <a:fld id="{A0494BA7-E0BD-254A-8F74-6F0E08E49EEF}" type="slidenum">
              <a:rPr lang="ro-RO" altLang="en-DE"/>
              <a:pPr/>
              <a:t>33</a:t>
            </a:fld>
            <a:endParaRPr lang="ro-RO" altLang="en-DE"/>
          </a:p>
        </p:txBody>
      </p:sp>
      <p:sp>
        <p:nvSpPr>
          <p:cNvPr id="7169" name="Text Box 1">
            <a:extLst>
              <a:ext uri="{FF2B5EF4-FFF2-40B4-BE49-F238E27FC236}">
                <a16:creationId xmlns:a16="http://schemas.microsoft.com/office/drawing/2014/main" id="{AEBBC4C8-9D15-9880-244B-E57D7C8E6751}"/>
              </a:ext>
            </a:extLst>
          </p:cNvPr>
          <p:cNvSpPr txBox="1">
            <a:spLocks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a:extLst>
              <a:ext uri="{FF2B5EF4-FFF2-40B4-BE49-F238E27FC236}">
                <a16:creationId xmlns:a16="http://schemas.microsoft.com/office/drawing/2014/main" id="{CBB39612-1369-14B5-8654-F0A094FCD668}"/>
              </a:ext>
            </a:extLst>
          </p:cNvPr>
          <p:cNvSpPr txBox="1">
            <a:spLocks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ro-RO" altLang="en-DE" sz="2000">
              <a:latin typeface="Arial" panose="020B0604020202020204" pitchFamily="34" charset="0"/>
              <a:ea typeface="Microsoft YaHei"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279a48840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279a48840a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6ecb7f7b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6ecb7f7b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6ecb7f7b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6ecb7f7b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26ecb7f7b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26ecb7f7b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279a48840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279a48840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79a48840a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279a48840a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26d6e2275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26d6e2275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79a48840a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79a48840a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279a48840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279a48840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279a48840a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279a48840a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279a48840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279a48840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279a48840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279a48840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79a48840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79a48840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279a48840a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279a48840a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79a48840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79a48840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79a48840a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279a48840a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76B7-C9EA-07AF-3558-727C3BF3AD8C}"/>
              </a:ext>
            </a:extLst>
          </p:cNvPr>
          <p:cNvSpPr>
            <a:spLocks noGrp="1"/>
          </p:cNvSpPr>
          <p:nvPr>
            <p:ph type="title"/>
          </p:nvPr>
        </p:nvSpPr>
        <p:spPr>
          <a:xfrm>
            <a:off x="457200" y="204788"/>
            <a:ext cx="8228013" cy="857250"/>
          </a:xfrm>
        </p:spPr>
        <p:txBody>
          <a:bodyPr/>
          <a:lstStyle/>
          <a:p>
            <a:r>
              <a:rPr lang="en-GB"/>
              <a:t>Click to edit Master title style</a:t>
            </a:r>
            <a:endParaRPr lang="en-DE"/>
          </a:p>
        </p:txBody>
      </p:sp>
      <p:sp>
        <p:nvSpPr>
          <p:cNvPr id="3" name="Slide Number Placeholder 2">
            <a:extLst>
              <a:ext uri="{FF2B5EF4-FFF2-40B4-BE49-F238E27FC236}">
                <a16:creationId xmlns:a16="http://schemas.microsoft.com/office/drawing/2014/main" id="{8912D388-074B-6E60-22AB-D038D2EB85A0}"/>
              </a:ext>
            </a:extLst>
          </p:cNvPr>
          <p:cNvSpPr>
            <a:spLocks noGrp="1"/>
          </p:cNvSpPr>
          <p:nvPr>
            <p:ph type="sldNum" idx="10"/>
          </p:nvPr>
        </p:nvSpPr>
        <p:spPr>
          <a:xfrm>
            <a:off x="8472488" y="4662488"/>
            <a:ext cx="546100" cy="392112"/>
          </a:xfrm>
        </p:spPr>
        <p:txBody>
          <a:bodyPr/>
          <a:lstStyle>
            <a:lvl1pPr>
              <a:defRPr/>
            </a:lvl1pPr>
          </a:lstStyle>
          <a:p>
            <a:fld id="{ADD53191-0413-8D44-A34E-E2E3F3896B21}" type="slidenum">
              <a:rPr lang="ro-RO" altLang="en-DE"/>
              <a:pPr/>
              <a:t>‹#›</a:t>
            </a:fld>
            <a:endParaRPr lang="ro-RO" altLang="en-DE"/>
          </a:p>
        </p:txBody>
      </p:sp>
    </p:spTree>
    <p:extLst>
      <p:ext uri="{BB962C8B-B14F-4D97-AF65-F5344CB8AC3E}">
        <p14:creationId xmlns:p14="http://schemas.microsoft.com/office/powerpoint/2010/main" val="189391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1941909" y="1600200"/>
            <a:ext cx="6686550" cy="2833217"/>
          </a:xfrm>
          <a:prstGeom prst="rect">
            <a:avLst/>
          </a:prstGeom>
          <a:noFill/>
          <a:ln>
            <a:noFill/>
          </a:ln>
        </p:spPr>
        <p:txBody>
          <a:bodyPr spcFirstLastPara="1" wrap="square" lIns="91425" tIns="45700" rIns="91425" bIns="45700" anchor="t" anchorCtr="0">
            <a:normAutofit/>
          </a:bodyPr>
          <a:lstStyle>
            <a:lvl1pPr marL="342900" lvl="0" indent="-257175" algn="l">
              <a:spcBef>
                <a:spcPts val="750"/>
              </a:spcBef>
              <a:spcAft>
                <a:spcPts val="0"/>
              </a:spcAft>
              <a:buSzPts val="1800"/>
              <a:buChar char="🠶"/>
              <a:defRPr/>
            </a:lvl1pPr>
            <a:lvl2pPr marL="685800" lvl="1" indent="-257175" algn="l">
              <a:spcBef>
                <a:spcPts val="750"/>
              </a:spcBef>
              <a:spcAft>
                <a:spcPts val="0"/>
              </a:spcAft>
              <a:buSzPts val="1800"/>
              <a:buChar char="🠶"/>
              <a:defRPr/>
            </a:lvl2pPr>
            <a:lvl3pPr marL="1028700" lvl="2" indent="-257175" algn="l">
              <a:spcBef>
                <a:spcPts val="750"/>
              </a:spcBef>
              <a:spcAft>
                <a:spcPts val="0"/>
              </a:spcAft>
              <a:buSzPts val="1800"/>
              <a:buChar char="🠶"/>
              <a:defRPr/>
            </a:lvl3pPr>
            <a:lvl4pPr marL="1371600" lvl="3" indent="-257175" algn="l">
              <a:spcBef>
                <a:spcPts val="750"/>
              </a:spcBef>
              <a:spcAft>
                <a:spcPts val="0"/>
              </a:spcAft>
              <a:buSzPts val="1800"/>
              <a:buChar char="🠶"/>
              <a:defRPr/>
            </a:lvl4pPr>
            <a:lvl5pPr marL="1714500" lvl="4" indent="-257175" algn="l">
              <a:spcBef>
                <a:spcPts val="750"/>
              </a:spcBef>
              <a:spcAft>
                <a:spcPts val="0"/>
              </a:spcAft>
              <a:buSzPts val="1800"/>
              <a:buChar char="🠶"/>
              <a:defRPr/>
            </a:lvl5pPr>
            <a:lvl6pPr marL="2057400" lvl="5" indent="-257175" algn="l">
              <a:spcBef>
                <a:spcPts val="750"/>
              </a:spcBef>
              <a:spcAft>
                <a:spcPts val="0"/>
              </a:spcAft>
              <a:buSzPts val="1800"/>
              <a:buChar char="🠶"/>
              <a:defRPr/>
            </a:lvl6pPr>
            <a:lvl7pPr marL="2400300" lvl="6" indent="-257175" algn="l">
              <a:spcBef>
                <a:spcPts val="750"/>
              </a:spcBef>
              <a:spcAft>
                <a:spcPts val="0"/>
              </a:spcAft>
              <a:buSzPts val="1800"/>
              <a:buChar char="🠶"/>
              <a:defRPr/>
            </a:lvl7pPr>
            <a:lvl8pPr marL="2743200" lvl="7" indent="-257175" algn="l">
              <a:spcBef>
                <a:spcPts val="750"/>
              </a:spcBef>
              <a:spcAft>
                <a:spcPts val="0"/>
              </a:spcAft>
              <a:buSzPts val="1800"/>
              <a:buChar char="🠶"/>
              <a:defRPr/>
            </a:lvl8pPr>
            <a:lvl9pPr marL="3086100" lvl="8" indent="-257175" algn="l">
              <a:spcBef>
                <a:spcPts val="750"/>
              </a:spcBef>
              <a:spcAft>
                <a:spcPts val="0"/>
              </a:spcAft>
              <a:buSzPts val="1800"/>
              <a:buChar char="🠶"/>
              <a:defRPr/>
            </a:lvl9pPr>
          </a:lstStyle>
          <a:p>
            <a:endParaRPr/>
          </a:p>
        </p:txBody>
      </p:sp>
      <p:sp>
        <p:nvSpPr>
          <p:cNvPr id="48" name="Google Shape;48;p9"/>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
          <p:cNvSpPr/>
          <p:nvPr/>
        </p:nvSpPr>
        <p:spPr>
          <a:xfrm rot="10800000" flipH="1">
            <a:off x="-3141" y="535782"/>
            <a:ext cx="1191395" cy="380473"/>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51" name="Google Shape;51;p9"/>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848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Calibri"/>
              <a:buNone/>
              <a:defRPr sz="4200" b="1">
                <a:solidFill>
                  <a:schemeClr val="accent1"/>
                </a:solidFill>
                <a:latin typeface="Calibri"/>
                <a:ea typeface="Calibri"/>
                <a:cs typeface="Calibri"/>
                <a:sym typeface="Calibri"/>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Calibri"/>
              <a:buChar char="●"/>
              <a:defRPr sz="1800">
                <a:latin typeface="Calibri"/>
                <a:ea typeface="Calibri"/>
                <a:cs typeface="Calibri"/>
                <a:sym typeface="Calibri"/>
              </a:defRPr>
            </a:lvl1pPr>
            <a:lvl2pPr marL="914400" lvl="1" indent="-317500">
              <a:lnSpc>
                <a:spcPct val="115000"/>
              </a:lnSpc>
              <a:spcBef>
                <a:spcPts val="0"/>
              </a:spcBef>
              <a:spcAft>
                <a:spcPts val="0"/>
              </a:spcAft>
              <a:buSzPts val="1400"/>
              <a:buFont typeface="Calibri"/>
              <a:buChar char="○"/>
              <a:defRPr>
                <a:latin typeface="Calibri"/>
                <a:ea typeface="Calibri"/>
                <a:cs typeface="Calibri"/>
                <a:sym typeface="Calibri"/>
              </a:defRPr>
            </a:lvl2pPr>
            <a:lvl3pPr marL="1371600" lvl="2" indent="-317500">
              <a:lnSpc>
                <a:spcPct val="115000"/>
              </a:lnSpc>
              <a:spcBef>
                <a:spcPts val="0"/>
              </a:spcBef>
              <a:spcAft>
                <a:spcPts val="0"/>
              </a:spcAft>
              <a:buSzPts val="1400"/>
              <a:buFont typeface="Calibri"/>
              <a:buChar char="■"/>
              <a:defRPr>
                <a:latin typeface="Calibri"/>
                <a:ea typeface="Calibri"/>
                <a:cs typeface="Calibri"/>
                <a:sym typeface="Calibri"/>
              </a:defRPr>
            </a:lvl3pPr>
            <a:lvl4pPr marL="1828800" lvl="3" indent="-317500">
              <a:lnSpc>
                <a:spcPct val="115000"/>
              </a:lnSpc>
              <a:spcBef>
                <a:spcPts val="0"/>
              </a:spcBef>
              <a:spcAft>
                <a:spcPts val="0"/>
              </a:spcAft>
              <a:buSzPts val="1400"/>
              <a:buFont typeface="Calibri"/>
              <a:buChar char="●"/>
              <a:defRPr>
                <a:latin typeface="Calibri"/>
                <a:ea typeface="Calibri"/>
                <a:cs typeface="Calibri"/>
                <a:sym typeface="Calibri"/>
              </a:defRPr>
            </a:lvl4pPr>
            <a:lvl5pPr marL="2286000" lvl="4" indent="-317500">
              <a:lnSpc>
                <a:spcPct val="115000"/>
              </a:lnSpc>
              <a:spcBef>
                <a:spcPts val="0"/>
              </a:spcBef>
              <a:spcAft>
                <a:spcPts val="0"/>
              </a:spcAft>
              <a:buSzPts val="1400"/>
              <a:buFont typeface="Calibri"/>
              <a:buChar char="○"/>
              <a:defRPr>
                <a:latin typeface="Calibri"/>
                <a:ea typeface="Calibri"/>
                <a:cs typeface="Calibri"/>
                <a:sym typeface="Calibri"/>
              </a:defRPr>
            </a:lvl5pPr>
            <a:lvl6pPr marL="2743200" lvl="5" indent="-317500">
              <a:lnSpc>
                <a:spcPct val="115000"/>
              </a:lnSpc>
              <a:spcBef>
                <a:spcPts val="0"/>
              </a:spcBef>
              <a:spcAft>
                <a:spcPts val="0"/>
              </a:spcAft>
              <a:buSzPts val="1400"/>
              <a:buFont typeface="Calibri"/>
              <a:buChar char="■"/>
              <a:defRPr>
                <a:latin typeface="Calibri"/>
                <a:ea typeface="Calibri"/>
                <a:cs typeface="Calibri"/>
                <a:sym typeface="Calibri"/>
              </a:defRPr>
            </a:lvl6pPr>
            <a:lvl7pPr marL="3200400" lvl="6" indent="-317500">
              <a:lnSpc>
                <a:spcPct val="115000"/>
              </a:lnSpc>
              <a:spcBef>
                <a:spcPts val="0"/>
              </a:spcBef>
              <a:spcAft>
                <a:spcPts val="0"/>
              </a:spcAft>
              <a:buSzPts val="1400"/>
              <a:buFont typeface="Calibri"/>
              <a:buChar char="●"/>
              <a:defRPr>
                <a:latin typeface="Calibri"/>
                <a:ea typeface="Calibri"/>
                <a:cs typeface="Calibri"/>
                <a:sym typeface="Calibri"/>
              </a:defRPr>
            </a:lvl7pPr>
            <a:lvl8pPr marL="3657600" lvl="7" indent="-317500">
              <a:lnSpc>
                <a:spcPct val="115000"/>
              </a:lnSpc>
              <a:spcBef>
                <a:spcPts val="0"/>
              </a:spcBef>
              <a:spcAft>
                <a:spcPts val="0"/>
              </a:spcAft>
              <a:buSzPts val="1400"/>
              <a:buFont typeface="Calibri"/>
              <a:buChar char="○"/>
              <a:defRPr>
                <a:latin typeface="Calibri"/>
                <a:ea typeface="Calibri"/>
                <a:cs typeface="Calibri"/>
                <a:sym typeface="Calibri"/>
              </a:defRPr>
            </a:lvl8pPr>
            <a:lvl9pPr marL="4114800" lvl="8" indent="-317500">
              <a:lnSpc>
                <a:spcPct val="115000"/>
              </a:lnSpc>
              <a:spcBef>
                <a:spcPts val="0"/>
              </a:spcBef>
              <a:spcAft>
                <a:spcPts val="0"/>
              </a:spcAft>
              <a:buSzPts val="1400"/>
              <a:buFont typeface="Calibri"/>
              <a:buChar char="■"/>
              <a:defRPr>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ivis.eu/en/about-civis/who-is-civi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civis.eu/en/about-civis/our-mission-and-vis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1316700"/>
          </a:xfrm>
          <a:prstGeom prst="rect">
            <a:avLst/>
          </a:prstGeom>
        </p:spPr>
        <p:txBody>
          <a:bodyPr spcFirstLastPara="1" wrap="square" lIns="91425" tIns="91425" rIns="91425" bIns="91425" anchor="ctr" anchorCtr="0">
            <a:noAutofit/>
          </a:bodyPr>
          <a:lstStyle/>
          <a:p>
            <a:pPr algn="ctr"/>
            <a:r>
              <a:rPr lang="en" sz="1800" dirty="0">
                <a:solidFill>
                  <a:srgbClr val="1155CC"/>
                </a:solidFill>
              </a:rPr>
              <a:t>BIP and Summer School 2024  – 4.4.- 31.5. 2024</a:t>
            </a:r>
            <a:br>
              <a:rPr lang="en" sz="1800" dirty="0">
                <a:solidFill>
                  <a:srgbClr val="1155CC"/>
                </a:solidFill>
              </a:rPr>
            </a:br>
            <a:r>
              <a:rPr lang="en-GB" sz="1800" b="1" i="0" dirty="0">
                <a:solidFill>
                  <a:schemeClr val="tx1"/>
                </a:solidFill>
                <a:effectLst/>
                <a:latin typeface="rockwell" panose="02060603020205020403" pitchFamily="18" charset="77"/>
              </a:rPr>
              <a:t>Social Sciences Going Public - Research and Practice with, in and for the Society</a:t>
            </a:r>
            <a:br>
              <a:rPr lang="en-GB" sz="1800" b="1" i="0" dirty="0">
                <a:solidFill>
                  <a:schemeClr val="tx1"/>
                </a:solidFill>
                <a:effectLst/>
                <a:latin typeface="rockwell" panose="02060603020205020403" pitchFamily="18" charset="77"/>
              </a:rPr>
            </a:br>
            <a:r>
              <a:rPr lang="en-GB" sz="1800" b="0" i="0" dirty="0">
                <a:solidFill>
                  <a:schemeClr val="tx1"/>
                </a:solidFill>
                <a:effectLst/>
                <a:latin typeface="futura-pt"/>
              </a:rPr>
              <a:t>Study local urban culture and museums in multi-ethnic and multicultural settings</a:t>
            </a:r>
            <a:br>
              <a:rPr lang="en-GB" sz="1800" b="0" i="0" dirty="0">
                <a:solidFill>
                  <a:schemeClr val="tx1"/>
                </a:solidFill>
                <a:effectLst/>
                <a:latin typeface="futura-pt"/>
              </a:rPr>
            </a:br>
            <a:endParaRPr sz="1800" dirty="0">
              <a:solidFill>
                <a:schemeClr val="tx1"/>
              </a:solidFill>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Kick-Off Meeting</a:t>
            </a:r>
            <a:endParaRPr sz="2400" dirty="0">
              <a:solidFill>
                <a:schemeClr val="lt1"/>
              </a:solidFill>
            </a:endParaRPr>
          </a:p>
          <a:p>
            <a:pPr marL="0" lvl="0" indent="0" algn="ctr" rtl="0">
              <a:spcBef>
                <a:spcPts val="0"/>
              </a:spcBef>
              <a:spcAft>
                <a:spcPts val="0"/>
              </a:spcAft>
              <a:buNone/>
            </a:pPr>
            <a:r>
              <a:rPr lang="en" sz="2400" dirty="0">
                <a:solidFill>
                  <a:schemeClr val="lt1"/>
                </a:solidFill>
              </a:rPr>
              <a:t>5.4.2024, 15-17 CET/16-18 EET via Zoom</a:t>
            </a:r>
            <a:endParaRPr sz="2400" dirty="0">
              <a:solidFill>
                <a:schemeClr val="lt1"/>
              </a:solidFill>
            </a:endParaRPr>
          </a:p>
        </p:txBody>
      </p:sp>
      <p:sp>
        <p:nvSpPr>
          <p:cNvPr id="58" name="Google Shape;58;p13"/>
          <p:cNvSpPr txBox="1"/>
          <p:nvPr/>
        </p:nvSpPr>
        <p:spPr>
          <a:xfrm>
            <a:off x="390025" y="1933200"/>
            <a:ext cx="8442300" cy="13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alibri"/>
                <a:ea typeface="Calibri"/>
                <a:cs typeface="Calibri"/>
                <a:sym typeface="Calibri"/>
              </a:rPr>
              <a:t>Explore the potentials and challenges of ‘going public’ in several connected disciplines – anthropology, ethnography, literary studies, and folklore studies – in response to the social, political and ecological issues facing societies and collectives in the diversified Europe of the 21st century.</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4AEB-AB85-C836-4277-6B2D1F784EC8}"/>
              </a:ext>
            </a:extLst>
          </p:cNvPr>
          <p:cNvSpPr>
            <a:spLocks noGrp="1"/>
          </p:cNvSpPr>
          <p:nvPr>
            <p:ph type="title"/>
          </p:nvPr>
        </p:nvSpPr>
        <p:spPr/>
        <p:txBody>
          <a:bodyPr>
            <a:normAutofit fontScale="90000"/>
          </a:bodyPr>
          <a:lstStyle/>
          <a:p>
            <a:r>
              <a:rPr lang="en-DE" dirty="0"/>
              <a:t>Our BIP – </a:t>
            </a:r>
            <a:r>
              <a:rPr lang="en-DE" sz="2000" b="0" dirty="0"/>
              <a:t>(Blended intensive programme)</a:t>
            </a:r>
          </a:p>
        </p:txBody>
      </p:sp>
      <p:sp>
        <p:nvSpPr>
          <p:cNvPr id="3" name="Text Placeholder 2">
            <a:extLst>
              <a:ext uri="{FF2B5EF4-FFF2-40B4-BE49-F238E27FC236}">
                <a16:creationId xmlns:a16="http://schemas.microsoft.com/office/drawing/2014/main" id="{9F306BA5-0140-AF67-587B-2264D7EABCE6}"/>
              </a:ext>
            </a:extLst>
          </p:cNvPr>
          <p:cNvSpPr>
            <a:spLocks noGrp="1"/>
          </p:cNvSpPr>
          <p:nvPr>
            <p:ph type="body" idx="1"/>
          </p:nvPr>
        </p:nvSpPr>
        <p:spPr>
          <a:xfrm>
            <a:off x="311699" y="1093850"/>
            <a:ext cx="8256947" cy="3756800"/>
          </a:xfrm>
        </p:spPr>
        <p:txBody>
          <a:bodyPr>
            <a:normAutofit/>
          </a:bodyPr>
          <a:lstStyle/>
          <a:p>
            <a:pPr>
              <a:lnSpc>
                <a:spcPct val="125000"/>
              </a:lnSpc>
            </a:pPr>
            <a:r>
              <a:rPr lang="en-DE" sz="1800" dirty="0"/>
              <a:t>This BIP continues with the BIP activities of 2022 and 2023 with its interdisciplinary approach that brings together the disciplines of Anthropology, Ethnology, Literature and Folklore Studies (AELF). The </a:t>
            </a:r>
            <a:r>
              <a:rPr lang="en-DE" sz="1800" b="1" dirty="0"/>
              <a:t>guiding question </a:t>
            </a:r>
            <a:r>
              <a:rPr lang="en-DE" sz="1800" dirty="0"/>
              <a:t>is how teaching and research at the university can take up applied and public aspects in order to enhance learning and comprehension as well as to provide solutions to the challenges of modern Europe’s civil societies. We are especially interested in how civic societies across Europe are responding to and transformed by the larger social, political and ecological issues facing societies and collectives in the diversified Europe of the 21st century  </a:t>
            </a:r>
          </a:p>
        </p:txBody>
      </p:sp>
    </p:spTree>
    <p:extLst>
      <p:ext uri="{BB962C8B-B14F-4D97-AF65-F5344CB8AC3E}">
        <p14:creationId xmlns:p14="http://schemas.microsoft.com/office/powerpoint/2010/main" val="2336448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A145-40C2-F035-4A57-3051169F2A3C}"/>
              </a:ext>
            </a:extLst>
          </p:cNvPr>
          <p:cNvSpPr>
            <a:spLocks noGrp="1"/>
          </p:cNvSpPr>
          <p:nvPr>
            <p:ph type="title"/>
          </p:nvPr>
        </p:nvSpPr>
        <p:spPr/>
        <p:txBody>
          <a:bodyPr>
            <a:normAutofit/>
          </a:bodyPr>
          <a:lstStyle/>
          <a:p>
            <a:r>
              <a:rPr lang="en-DE" sz="3200" dirty="0"/>
              <a:t>Dates and Meetings </a:t>
            </a:r>
            <a:r>
              <a:rPr lang="en-DE" sz="2400" dirty="0"/>
              <a:t>(Fridays – 3-5/4-6 p.m.)</a:t>
            </a:r>
          </a:p>
        </p:txBody>
      </p:sp>
      <p:sp>
        <p:nvSpPr>
          <p:cNvPr id="3" name="Text Placeholder 2">
            <a:extLst>
              <a:ext uri="{FF2B5EF4-FFF2-40B4-BE49-F238E27FC236}">
                <a16:creationId xmlns:a16="http://schemas.microsoft.com/office/drawing/2014/main" id="{1290F1C0-08DC-70F3-58CE-03279D6125FE}"/>
              </a:ext>
            </a:extLst>
          </p:cNvPr>
          <p:cNvSpPr>
            <a:spLocks noGrp="1"/>
          </p:cNvSpPr>
          <p:nvPr>
            <p:ph type="body" idx="1"/>
          </p:nvPr>
        </p:nvSpPr>
        <p:spPr>
          <a:xfrm>
            <a:off x="311700" y="1017142"/>
            <a:ext cx="7938448" cy="3551733"/>
          </a:xfrm>
        </p:spPr>
        <p:txBody>
          <a:bodyPr>
            <a:normAutofit lnSpcReduction="10000"/>
          </a:bodyPr>
          <a:lstStyle/>
          <a:p>
            <a:pPr marL="457200" lvl="1" indent="0">
              <a:lnSpc>
                <a:spcPct val="100000"/>
              </a:lnSpc>
              <a:buSzPts val="1000"/>
              <a:buNone/>
              <a:tabLst>
                <a:tab pos="457200" algn="l"/>
              </a:tabLst>
            </a:pPr>
            <a:r>
              <a:rPr lang="en-DE" sz="1800" dirty="0">
                <a:effectLst/>
                <a:highlight>
                  <a:srgbClr val="FFFF00"/>
                </a:highlight>
                <a:latin typeface="+mn-lt"/>
                <a:ea typeface="Times New Roman" panose="02020603050405020304" pitchFamily="18" charset="0"/>
              </a:rPr>
              <a:t>5 April 2024 – Introduction and Welcome</a:t>
            </a:r>
          </a:p>
          <a:p>
            <a:pPr marL="457200" lvl="1" indent="0">
              <a:lnSpc>
                <a:spcPct val="100000"/>
              </a:lnSpc>
              <a:buSzPts val="1000"/>
              <a:buNone/>
              <a:tabLst>
                <a:tab pos="457200" algn="l"/>
              </a:tabLst>
            </a:pPr>
            <a:endParaRPr lang="en-DE" sz="1800" dirty="0">
              <a:effectLst/>
              <a:highlight>
                <a:srgbClr val="FFFF00"/>
              </a:highlight>
              <a:latin typeface="+mn-lt"/>
              <a:ea typeface="Times New Roman" panose="02020603050405020304" pitchFamily="18" charset="0"/>
            </a:endParaRPr>
          </a:p>
          <a:p>
            <a:pPr marL="457200" lvl="1" indent="0">
              <a:lnSpc>
                <a:spcPct val="100000"/>
              </a:lnSpc>
              <a:buSzPts val="1000"/>
              <a:buNone/>
              <a:tabLst>
                <a:tab pos="457200" algn="l"/>
              </a:tabLst>
            </a:pPr>
            <a:r>
              <a:rPr lang="en-DE" sz="1800" b="1" dirty="0">
                <a:effectLst/>
                <a:latin typeface="+mn-lt"/>
                <a:ea typeface="Times New Roman" panose="02020603050405020304" pitchFamily="18" charset="0"/>
              </a:rPr>
              <a:t>12 April 2024 – Lecture: Public Anthropology  by Tomás Criado </a:t>
            </a:r>
            <a:r>
              <a:rPr lang="en-DE" sz="1800" b="1" dirty="0">
                <a:solidFill>
                  <a:srgbClr val="C00000"/>
                </a:solidFill>
                <a:latin typeface="+mn-lt"/>
                <a:ea typeface="Times New Roman" panose="02020603050405020304" pitchFamily="18" charset="0"/>
              </a:rPr>
              <a:t>FROM 10-12 CET / 11-13 </a:t>
            </a:r>
            <a:r>
              <a:rPr lang="en-DE" sz="1800" b="1" dirty="0">
                <a:solidFill>
                  <a:srgbClr val="C00000"/>
                </a:solidFill>
                <a:effectLst/>
                <a:latin typeface="+mn-lt"/>
                <a:ea typeface="Times New Roman" panose="02020603050405020304" pitchFamily="18" charset="0"/>
              </a:rPr>
              <a:t>EET via zoom</a:t>
            </a:r>
          </a:p>
          <a:p>
            <a:pPr marL="457200" lvl="1" indent="0">
              <a:lnSpc>
                <a:spcPct val="100000"/>
              </a:lnSpc>
              <a:buSzPts val="1000"/>
              <a:buNone/>
              <a:tabLst>
                <a:tab pos="457200" algn="l"/>
              </a:tabLst>
            </a:pPr>
            <a:endParaRPr lang="en-DE" sz="1800" dirty="0">
              <a:latin typeface="+mn-lt"/>
              <a:ea typeface="Times New Roman" panose="02020603050405020304" pitchFamily="18" charset="0"/>
            </a:endParaRPr>
          </a:p>
          <a:p>
            <a:pPr marL="457200" lvl="1" indent="0">
              <a:lnSpc>
                <a:spcPct val="100000"/>
              </a:lnSpc>
              <a:buSzPts val="1000"/>
              <a:buNone/>
              <a:tabLst>
                <a:tab pos="457200" algn="l"/>
              </a:tabLst>
            </a:pPr>
            <a:r>
              <a:rPr lang="en-DE" sz="1800" dirty="0">
                <a:effectLst/>
                <a:latin typeface="+mn-lt"/>
                <a:ea typeface="Times New Roman" panose="02020603050405020304" pitchFamily="18" charset="0"/>
              </a:rPr>
              <a:t>19 April 2024 – Working Group Meeting I - ZOOM</a:t>
            </a:r>
          </a:p>
          <a:p>
            <a:pPr marL="457200" lvl="1" indent="0">
              <a:lnSpc>
                <a:spcPct val="100000"/>
              </a:lnSpc>
              <a:buSzPts val="1000"/>
              <a:buNone/>
              <a:tabLst>
                <a:tab pos="457200" algn="l"/>
              </a:tabLst>
            </a:pPr>
            <a:r>
              <a:rPr lang="en-DE" sz="1800" dirty="0">
                <a:effectLst/>
                <a:latin typeface="+mn-lt"/>
                <a:ea typeface="Times New Roman" panose="02020603050405020304" pitchFamily="18" charset="0"/>
              </a:rPr>
              <a:t>26 April 2024 – Working Group Meeting II - ZOOM</a:t>
            </a:r>
          </a:p>
          <a:p>
            <a:pPr marL="457200" lvl="1" indent="0">
              <a:lnSpc>
                <a:spcPct val="100000"/>
              </a:lnSpc>
              <a:buSzPts val="1000"/>
              <a:buNone/>
              <a:tabLst>
                <a:tab pos="457200" algn="l"/>
              </a:tabLst>
            </a:pPr>
            <a:r>
              <a:rPr lang="en-DE" sz="1800" dirty="0">
                <a:effectLst/>
                <a:latin typeface="+mn-lt"/>
                <a:ea typeface="Times New Roman" panose="02020603050405020304" pitchFamily="18" charset="0"/>
              </a:rPr>
              <a:t>3 May 2024 – Working Group Meeting III - ZOOM</a:t>
            </a:r>
          </a:p>
          <a:p>
            <a:pPr marL="457200" lvl="1" indent="0">
              <a:lnSpc>
                <a:spcPct val="100000"/>
              </a:lnSpc>
              <a:buSzPts val="1000"/>
              <a:buNone/>
              <a:tabLst>
                <a:tab pos="457200" algn="l"/>
              </a:tabLst>
            </a:pPr>
            <a:endParaRPr lang="en-DE" sz="1800" dirty="0">
              <a:effectLst/>
              <a:latin typeface="+mn-lt"/>
              <a:ea typeface="Times New Roman" panose="02020603050405020304" pitchFamily="18" charset="0"/>
            </a:endParaRPr>
          </a:p>
          <a:p>
            <a:pPr marL="457200" lvl="1" indent="0">
              <a:lnSpc>
                <a:spcPct val="100000"/>
              </a:lnSpc>
              <a:buSzPts val="1000"/>
              <a:buNone/>
              <a:tabLst>
                <a:tab pos="457200" algn="l"/>
              </a:tabLst>
            </a:pPr>
            <a:r>
              <a:rPr lang="en-DE" sz="1800" b="1" dirty="0">
                <a:latin typeface="+mn-lt"/>
                <a:ea typeface="Times New Roman" panose="02020603050405020304" pitchFamily="18" charset="0"/>
              </a:rPr>
              <a:t>13-17 M</a:t>
            </a:r>
            <a:r>
              <a:rPr lang="en-GB" sz="1800" b="1" dirty="0">
                <a:latin typeface="+mn-lt"/>
                <a:ea typeface="Times New Roman" panose="02020603050405020304" pitchFamily="18" charset="0"/>
              </a:rPr>
              <a:t>a</a:t>
            </a:r>
            <a:r>
              <a:rPr lang="en-DE" sz="1800" b="1" dirty="0">
                <a:latin typeface="+mn-lt"/>
                <a:ea typeface="Times New Roman" panose="02020603050405020304" pitchFamily="18" charset="0"/>
              </a:rPr>
              <a:t>y  – SUMMERSCHOOL Tübingen</a:t>
            </a:r>
          </a:p>
          <a:p>
            <a:pPr marL="457200" lvl="1" indent="0">
              <a:lnSpc>
                <a:spcPct val="100000"/>
              </a:lnSpc>
              <a:buSzPts val="1000"/>
              <a:buNone/>
              <a:tabLst>
                <a:tab pos="457200" algn="l"/>
              </a:tabLst>
            </a:pPr>
            <a:r>
              <a:rPr lang="en-DE" sz="1800" dirty="0">
                <a:latin typeface="+mn-lt"/>
                <a:ea typeface="Times New Roman" panose="02020603050405020304" pitchFamily="18" charset="0"/>
              </a:rPr>
              <a:t>13. May  - Evening Dinner, 16. May  - Excursion</a:t>
            </a:r>
          </a:p>
          <a:p>
            <a:pPr marL="457200" lvl="1" indent="0">
              <a:lnSpc>
                <a:spcPct val="100000"/>
              </a:lnSpc>
              <a:buSzPts val="1000"/>
              <a:buNone/>
              <a:tabLst>
                <a:tab pos="457200" algn="l"/>
              </a:tabLst>
            </a:pPr>
            <a:endParaRPr lang="en-DE" sz="1800" dirty="0">
              <a:effectLst/>
              <a:latin typeface="+mn-lt"/>
              <a:ea typeface="Times New Roman" panose="02020603050405020304" pitchFamily="18" charset="0"/>
            </a:endParaRPr>
          </a:p>
          <a:p>
            <a:pPr marL="457200" lvl="1" indent="0">
              <a:lnSpc>
                <a:spcPct val="100000"/>
              </a:lnSpc>
              <a:buSzPts val="1000"/>
              <a:buNone/>
              <a:tabLst>
                <a:tab pos="457200" algn="l"/>
              </a:tabLst>
            </a:pPr>
            <a:r>
              <a:rPr lang="en-DE" sz="1800" dirty="0">
                <a:effectLst/>
                <a:highlight>
                  <a:srgbClr val="00FF00"/>
                </a:highlight>
                <a:latin typeface="+mn-lt"/>
                <a:ea typeface="Times New Roman" panose="02020603050405020304" pitchFamily="18" charset="0"/>
              </a:rPr>
              <a:t>31 May 2024 – Consultation Meeting for Essay Writing</a:t>
            </a:r>
          </a:p>
          <a:p>
            <a:endParaRPr lang="en-DE" dirty="0"/>
          </a:p>
        </p:txBody>
      </p:sp>
    </p:spTree>
    <p:extLst>
      <p:ext uri="{BB962C8B-B14F-4D97-AF65-F5344CB8AC3E}">
        <p14:creationId xmlns:p14="http://schemas.microsoft.com/office/powerpoint/2010/main" val="44216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F1E0-8203-591E-6D10-D1161011967C}"/>
              </a:ext>
            </a:extLst>
          </p:cNvPr>
          <p:cNvSpPr>
            <a:spLocks noGrp="1"/>
          </p:cNvSpPr>
          <p:nvPr>
            <p:ph type="title"/>
          </p:nvPr>
        </p:nvSpPr>
        <p:spPr/>
        <p:txBody>
          <a:bodyPr>
            <a:normAutofit/>
          </a:bodyPr>
          <a:lstStyle/>
          <a:p>
            <a:r>
              <a:rPr lang="en-DE" sz="3200" dirty="0"/>
              <a:t>12.4. 2024 10/11 am Lecture via Zoom</a:t>
            </a:r>
          </a:p>
        </p:txBody>
      </p:sp>
      <p:sp>
        <p:nvSpPr>
          <p:cNvPr id="3" name="Text Placeholder 2">
            <a:extLst>
              <a:ext uri="{FF2B5EF4-FFF2-40B4-BE49-F238E27FC236}">
                <a16:creationId xmlns:a16="http://schemas.microsoft.com/office/drawing/2014/main" id="{83721630-DF21-76F7-2DF4-47016495DF8F}"/>
              </a:ext>
            </a:extLst>
          </p:cNvPr>
          <p:cNvSpPr>
            <a:spLocks noGrp="1"/>
          </p:cNvSpPr>
          <p:nvPr>
            <p:ph type="body" idx="1"/>
          </p:nvPr>
        </p:nvSpPr>
        <p:spPr>
          <a:xfrm>
            <a:off x="311700" y="1093850"/>
            <a:ext cx="8520600" cy="3475025"/>
          </a:xfrm>
        </p:spPr>
        <p:txBody>
          <a:bodyPr>
            <a:normAutofit fontScale="92500" lnSpcReduction="10000"/>
          </a:bodyPr>
          <a:lstStyle/>
          <a:p>
            <a:pPr marL="139700" indent="0">
              <a:buNone/>
            </a:pPr>
            <a:r>
              <a:rPr lang="en-DE" sz="1800" b="1" kern="100" dirty="0">
                <a:effectLst/>
                <a:latin typeface="+mn-lt"/>
                <a:ea typeface="Calibri" panose="020F0502020204030204" pitchFamily="34" charset="0"/>
                <a:cs typeface="Times New Roman (Body CS)"/>
              </a:rPr>
              <a:t>A Publics’ Anthropology: Setting up ecologies of collective speculation</a:t>
            </a:r>
          </a:p>
          <a:p>
            <a:pPr marL="139700" indent="0">
              <a:buNone/>
            </a:pPr>
            <a:endParaRPr lang="en-DE" sz="1800" kern="100" dirty="0">
              <a:effectLst/>
              <a:latin typeface="+mn-lt"/>
              <a:ea typeface="Calibri" panose="020F0502020204030204" pitchFamily="34" charset="0"/>
              <a:cs typeface="Times New Roman (Body CS)"/>
            </a:endParaRPr>
          </a:p>
          <a:p>
            <a:pPr marL="139700" indent="0">
              <a:buNone/>
            </a:pPr>
            <a:r>
              <a:rPr lang="en-DE" sz="1900" i="1" kern="100" dirty="0">
                <a:effectLst/>
                <a:latin typeface="+mn-lt"/>
                <a:ea typeface="Calibri" panose="020F0502020204030204" pitchFamily="34" charset="0"/>
                <a:cs typeface="Times New Roman (Body CS)"/>
              </a:rPr>
              <a:t>Tomás Criado, Open University of Catalonia</a:t>
            </a:r>
          </a:p>
          <a:p>
            <a:pPr marL="139700" indent="0">
              <a:buNone/>
            </a:pPr>
            <a:endParaRPr lang="en-DE" sz="1800" i="1" kern="100" dirty="0">
              <a:effectLst/>
              <a:latin typeface="+mn-lt"/>
              <a:ea typeface="Calibri" panose="020F0502020204030204" pitchFamily="34" charset="0"/>
              <a:cs typeface="Times New Roman (Body CS)"/>
            </a:endParaRPr>
          </a:p>
          <a:p>
            <a:pPr marL="139700" indent="0">
              <a:buNone/>
            </a:pPr>
            <a:r>
              <a:rPr lang="en-DE" sz="1800" kern="100" dirty="0">
                <a:effectLst/>
                <a:latin typeface="+mn-lt"/>
                <a:ea typeface="Calibri" panose="020F0502020204030204" pitchFamily="34" charset="0"/>
                <a:cs typeface="Times New Roman (Body CS)"/>
              </a:rPr>
              <a:t>I’ll share with you two recent projects working with municipal actors setting up </a:t>
            </a:r>
            <a:r>
              <a:rPr lang="en-DE" sz="1800" i="1" kern="100" dirty="0">
                <a:effectLst/>
                <a:latin typeface="+mn-lt"/>
                <a:ea typeface="Calibri" panose="020F0502020204030204" pitchFamily="34" charset="0"/>
                <a:cs typeface="Times New Roman (Body CS)"/>
              </a:rPr>
              <a:t>ecologies of collective speculation</a:t>
            </a:r>
            <a:r>
              <a:rPr lang="en-DE" sz="1800" kern="100" dirty="0">
                <a:effectLst/>
                <a:latin typeface="+mn-lt"/>
                <a:ea typeface="Calibri" panose="020F0502020204030204" pitchFamily="34" charset="0"/>
                <a:cs typeface="Times New Roman (Body CS)"/>
              </a:rPr>
              <a:t>: the game </a:t>
            </a:r>
            <a:r>
              <a:rPr lang="en-DE" sz="1800" i="1" kern="100" dirty="0">
                <a:effectLst/>
                <a:latin typeface="+mn-lt"/>
                <a:ea typeface="Calibri" panose="020F0502020204030204" pitchFamily="34" charset="0"/>
                <a:cs typeface="Times New Roman (Body CS)"/>
              </a:rPr>
              <a:t>Waste What?</a:t>
            </a:r>
            <a:r>
              <a:rPr lang="en-DE" sz="1800" kern="100" dirty="0">
                <a:effectLst/>
                <a:latin typeface="+mn-lt"/>
                <a:ea typeface="Calibri" panose="020F0502020204030204" pitchFamily="34" charset="0"/>
                <a:cs typeface="Times New Roman (Body CS)"/>
              </a:rPr>
              <a:t>, an interdisciplinary team production as part of studying activist circular economy projects in Berlin, searching to simulate the conundrums of these initiatives as well as provoke a reflection on their predicaments; and the </a:t>
            </a:r>
            <a:r>
              <a:rPr lang="en-DE" sz="1800" i="1" kern="100" dirty="0">
                <a:effectLst/>
                <a:latin typeface="+mn-lt"/>
                <a:ea typeface="Calibri" panose="020F0502020204030204" pitchFamily="34" charset="0"/>
                <a:cs typeface="Times New Roman (Body CS)"/>
              </a:rPr>
              <a:t>Department of Umbrology</a:t>
            </a:r>
            <a:r>
              <a:rPr lang="en-DE" sz="1800" kern="100" dirty="0">
                <a:effectLst/>
                <a:latin typeface="+mn-lt"/>
                <a:ea typeface="Calibri" panose="020F0502020204030204" pitchFamily="34" charset="0"/>
                <a:cs typeface="Times New Roman (Body CS)"/>
              </a:rPr>
              <a:t>, a collective speculative experiment equipping a proto-municipal division to inquire on the social dimensions of heat mitigation projects, in the hope that his might sensitise technical professionals to consider the social in the plural.</a:t>
            </a:r>
          </a:p>
          <a:p>
            <a:pPr marL="139700" indent="0">
              <a:buNone/>
            </a:pPr>
            <a:endParaRPr lang="en-DE" dirty="0"/>
          </a:p>
        </p:txBody>
      </p:sp>
    </p:spTree>
    <p:extLst>
      <p:ext uri="{BB962C8B-B14F-4D97-AF65-F5344CB8AC3E}">
        <p14:creationId xmlns:p14="http://schemas.microsoft.com/office/powerpoint/2010/main" val="67897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0"/>
              <a:t>Introduction of Teachers &amp; Staff</a:t>
            </a:r>
            <a:endParaRPr sz="3600" b="0"/>
          </a:p>
        </p:txBody>
      </p:sp>
      <p:graphicFrame>
        <p:nvGraphicFramePr>
          <p:cNvPr id="91" name="Google Shape;91;p18"/>
          <p:cNvGraphicFramePr/>
          <p:nvPr>
            <p:extLst>
              <p:ext uri="{D42A27DB-BD31-4B8C-83A1-F6EECF244321}">
                <p14:modId xmlns:p14="http://schemas.microsoft.com/office/powerpoint/2010/main" val="2516399421"/>
              </p:ext>
            </p:extLst>
          </p:nvPr>
        </p:nvGraphicFramePr>
        <p:xfrm>
          <a:off x="311700" y="1255225"/>
          <a:ext cx="8520600" cy="3840420"/>
        </p:xfrm>
        <a:graphic>
          <a:graphicData uri="http://schemas.openxmlformats.org/drawingml/2006/table">
            <a:tbl>
              <a:tblPr>
                <a:noFill/>
                <a:tableStyleId>{30110B8C-774F-4867-A92D-3E989556CEC9}</a:tableStyleId>
              </a:tblPr>
              <a:tblGrid>
                <a:gridCol w="3968250">
                  <a:extLst>
                    <a:ext uri="{9D8B030D-6E8A-4147-A177-3AD203B41FA5}">
                      <a16:colId xmlns:a16="http://schemas.microsoft.com/office/drawing/2014/main" val="20000"/>
                    </a:ext>
                  </a:extLst>
                </a:gridCol>
                <a:gridCol w="45523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3000" b="1" dirty="0">
                          <a:solidFill>
                            <a:schemeClr val="lt1"/>
                          </a:solidFill>
                          <a:latin typeface="Calibri"/>
                          <a:ea typeface="Calibri"/>
                          <a:cs typeface="Calibri"/>
                          <a:sym typeface="Calibri"/>
                        </a:rPr>
                        <a:t>Athens:</a:t>
                      </a:r>
                      <a:br>
                        <a:rPr lang="en" sz="3000" b="1" dirty="0">
                          <a:solidFill>
                            <a:schemeClr val="lt1"/>
                          </a:solidFill>
                          <a:latin typeface="Calibri"/>
                          <a:ea typeface="Calibri"/>
                          <a:cs typeface="Calibri"/>
                          <a:sym typeface="Calibri"/>
                        </a:rPr>
                      </a:br>
                      <a:r>
                        <a:rPr lang="en" sz="2400" b="1" dirty="0" err="1">
                          <a:solidFill>
                            <a:schemeClr val="lt1"/>
                          </a:solidFill>
                          <a:latin typeface="Calibri"/>
                          <a:ea typeface="Calibri"/>
                          <a:cs typeface="Calibri"/>
                          <a:sym typeface="Calibri"/>
                        </a:rPr>
                        <a:t>Vassiliki</a:t>
                      </a:r>
                      <a:r>
                        <a:rPr lang="en" sz="2400" b="1" dirty="0">
                          <a:solidFill>
                            <a:schemeClr val="lt1"/>
                          </a:solidFill>
                          <a:latin typeface="Calibri"/>
                          <a:ea typeface="Calibri"/>
                          <a:cs typeface="Calibri"/>
                          <a:sym typeface="Calibri"/>
                        </a:rPr>
                        <a:t> </a:t>
                      </a:r>
                      <a:r>
                        <a:rPr lang="en" sz="2400" b="1" dirty="0" err="1">
                          <a:solidFill>
                            <a:schemeClr val="lt1"/>
                          </a:solidFill>
                          <a:latin typeface="Calibri"/>
                          <a:ea typeface="Calibri"/>
                          <a:cs typeface="Calibri"/>
                          <a:sym typeface="Calibri"/>
                        </a:rPr>
                        <a:t>Chryssanthopoulou</a:t>
                      </a:r>
                      <a:br>
                        <a:rPr lang="en" sz="2400" b="1" dirty="0">
                          <a:solidFill>
                            <a:schemeClr val="lt1"/>
                          </a:solidFill>
                          <a:latin typeface="Calibri"/>
                          <a:ea typeface="Calibri"/>
                          <a:cs typeface="Calibri"/>
                          <a:sym typeface="Calibri"/>
                        </a:rPr>
                      </a:br>
                      <a:r>
                        <a:rPr lang="en" sz="2400" b="1" dirty="0">
                          <a:solidFill>
                            <a:schemeClr val="lt1"/>
                          </a:solidFill>
                          <a:latin typeface="Calibri"/>
                          <a:ea typeface="Calibri"/>
                          <a:cs typeface="Calibri"/>
                          <a:sym typeface="Calibri"/>
                        </a:rPr>
                        <a:t>Georgios </a:t>
                      </a:r>
                      <a:r>
                        <a:rPr lang="en" sz="2400" b="1" dirty="0" err="1">
                          <a:solidFill>
                            <a:schemeClr val="lt1"/>
                          </a:solidFill>
                          <a:latin typeface="Calibri"/>
                          <a:ea typeface="Calibri"/>
                          <a:cs typeface="Calibri"/>
                          <a:sym typeface="Calibri"/>
                        </a:rPr>
                        <a:t>Kouzas</a:t>
                      </a:r>
                      <a:endParaRPr sz="2400" b="1" dirty="0">
                        <a:solidFill>
                          <a:schemeClr val="lt1"/>
                        </a:solidFill>
                        <a:latin typeface="Calibri"/>
                        <a:ea typeface="Calibri"/>
                        <a:cs typeface="Calibri"/>
                        <a:sym typeface="Calibri"/>
                      </a:endParaRPr>
                    </a:p>
                  </a:txBody>
                  <a:tcPr marL="91425" marR="91425" marT="91425" marB="91425">
                    <a:solidFill>
                      <a:schemeClr val="accent6"/>
                    </a:solidFill>
                  </a:tcPr>
                </a:tc>
                <a:tc>
                  <a:txBody>
                    <a:bodyPr/>
                    <a:lstStyle/>
                    <a:p>
                      <a:pPr marL="0" lvl="0" indent="0" algn="l" rtl="0">
                        <a:spcBef>
                          <a:spcPts val="0"/>
                        </a:spcBef>
                        <a:spcAft>
                          <a:spcPts val="0"/>
                        </a:spcAft>
                        <a:buNone/>
                      </a:pPr>
                      <a:r>
                        <a:rPr lang="en" sz="3000" b="1" dirty="0">
                          <a:solidFill>
                            <a:schemeClr val="lt1"/>
                          </a:solidFill>
                          <a:latin typeface="Calibri"/>
                          <a:ea typeface="Calibri"/>
                          <a:cs typeface="Calibri"/>
                          <a:sym typeface="Calibri"/>
                        </a:rPr>
                        <a:t>Bucharest: </a:t>
                      </a:r>
                      <a:endParaRPr sz="3000" b="1" dirty="0">
                        <a:solidFill>
                          <a:schemeClr val="lt1"/>
                        </a:solidFill>
                        <a:latin typeface="Calibri"/>
                        <a:ea typeface="Calibri"/>
                        <a:cs typeface="Calibri"/>
                        <a:sym typeface="Calibri"/>
                      </a:endParaRPr>
                    </a:p>
                    <a:p>
                      <a:pPr marL="0" lvl="0" indent="0" algn="l" rtl="0">
                        <a:spcBef>
                          <a:spcPts val="0"/>
                        </a:spcBef>
                        <a:spcAft>
                          <a:spcPts val="0"/>
                        </a:spcAft>
                        <a:buNone/>
                      </a:pPr>
                      <a:r>
                        <a:rPr lang="de-DE" sz="2400" b="1" dirty="0">
                          <a:solidFill>
                            <a:schemeClr val="lt1"/>
                          </a:solidFill>
                          <a:latin typeface="Calibri"/>
                          <a:ea typeface="Calibri"/>
                          <a:cs typeface="Calibri"/>
                          <a:sym typeface="Calibri"/>
                        </a:rPr>
                        <a:t>Ioana </a:t>
                      </a:r>
                      <a:r>
                        <a:rPr lang="de-DE" sz="2400" b="1" dirty="0" err="1">
                          <a:solidFill>
                            <a:schemeClr val="lt1"/>
                          </a:solidFill>
                          <a:latin typeface="Calibri"/>
                          <a:ea typeface="Calibri"/>
                          <a:cs typeface="Calibri"/>
                          <a:sym typeface="Calibri"/>
                        </a:rPr>
                        <a:t>Fruntelata</a:t>
                      </a:r>
                      <a:endParaRPr sz="2400" b="1" dirty="0">
                        <a:solidFill>
                          <a:schemeClr val="lt1"/>
                        </a:solidFill>
                        <a:latin typeface="Calibri"/>
                        <a:ea typeface="Calibri"/>
                        <a:cs typeface="Calibri"/>
                        <a:sym typeface="Calibri"/>
                      </a:endParaRPr>
                    </a:p>
                    <a:p>
                      <a:pPr marL="0" lvl="0" indent="0" algn="l" rtl="0">
                        <a:spcBef>
                          <a:spcPts val="0"/>
                        </a:spcBef>
                        <a:spcAft>
                          <a:spcPts val="0"/>
                        </a:spcAft>
                        <a:buNone/>
                      </a:pPr>
                      <a:r>
                        <a:rPr lang="en" sz="2400" b="1" dirty="0">
                          <a:solidFill>
                            <a:schemeClr val="lt1"/>
                          </a:solidFill>
                          <a:latin typeface="Calibri"/>
                          <a:ea typeface="Calibri"/>
                          <a:cs typeface="Calibri"/>
                          <a:sym typeface="Calibri"/>
                        </a:rPr>
                        <a:t>Adrian </a:t>
                      </a:r>
                      <a:r>
                        <a:rPr lang="en" sz="2400" b="1" dirty="0" err="1">
                          <a:solidFill>
                            <a:schemeClr val="lt1"/>
                          </a:solidFill>
                          <a:latin typeface="Calibri"/>
                          <a:ea typeface="Calibri"/>
                          <a:cs typeface="Calibri"/>
                          <a:sym typeface="Calibri"/>
                        </a:rPr>
                        <a:t>Stoicescu</a:t>
                      </a:r>
                      <a:endParaRPr lang="en" sz="2400" b="1" dirty="0">
                        <a:solidFill>
                          <a:schemeClr val="lt1"/>
                        </a:solidFill>
                        <a:latin typeface="Calibri"/>
                        <a:ea typeface="Calibri"/>
                        <a:cs typeface="Calibri"/>
                        <a:sym typeface="Calibri"/>
                      </a:endParaRPr>
                    </a:p>
                    <a:p>
                      <a:pPr marL="0" lvl="0" indent="0" algn="l" rtl="0">
                        <a:spcBef>
                          <a:spcPts val="0"/>
                        </a:spcBef>
                        <a:spcAft>
                          <a:spcPts val="0"/>
                        </a:spcAft>
                        <a:buNone/>
                      </a:pPr>
                      <a:r>
                        <a:rPr lang="en" sz="2400" b="1" dirty="0">
                          <a:solidFill>
                            <a:schemeClr val="lt1"/>
                          </a:solidFill>
                          <a:latin typeface="Calibri"/>
                          <a:ea typeface="Calibri"/>
                          <a:cs typeface="Calibri"/>
                          <a:sym typeface="Calibri"/>
                        </a:rPr>
                        <a:t>Gabriel Tamas</a:t>
                      </a:r>
                      <a:endParaRPr sz="2400" b="1" dirty="0">
                        <a:solidFill>
                          <a:schemeClr val="lt1"/>
                        </a:solidFill>
                        <a:latin typeface="Calibri"/>
                        <a:ea typeface="Calibri"/>
                        <a:cs typeface="Calibri"/>
                        <a:sym typeface="Calibri"/>
                      </a:endParaRPr>
                    </a:p>
                  </a:txBody>
                  <a:tcPr marL="91425" marR="91425" marT="91425" marB="91425">
                    <a:solidFill>
                      <a:schemeClr val="dk1"/>
                    </a:solidFill>
                  </a:tcPr>
                </a:tc>
                <a:extLst>
                  <a:ext uri="{0D108BD9-81ED-4DB2-BD59-A6C34878D82A}">
                    <a16:rowId xmlns:a16="http://schemas.microsoft.com/office/drawing/2014/main" val="10000"/>
                  </a:ext>
                </a:extLst>
              </a:tr>
              <a:tr h="1645900">
                <a:tc>
                  <a:txBody>
                    <a:bodyPr/>
                    <a:lstStyle/>
                    <a:p>
                      <a:pPr marL="0" lvl="0" indent="0" algn="l" rtl="0">
                        <a:spcBef>
                          <a:spcPts val="0"/>
                        </a:spcBef>
                        <a:spcAft>
                          <a:spcPts val="0"/>
                        </a:spcAft>
                        <a:buNone/>
                      </a:pPr>
                      <a:r>
                        <a:rPr lang="en" sz="3000" b="1" dirty="0">
                          <a:solidFill>
                            <a:schemeClr val="lt1"/>
                          </a:solidFill>
                          <a:latin typeface="Calibri"/>
                          <a:ea typeface="Calibri"/>
                          <a:cs typeface="Calibri"/>
                          <a:sym typeface="Calibri"/>
                        </a:rPr>
                        <a:t>Student Assistants:</a:t>
                      </a:r>
                      <a:endParaRPr sz="3000" b="1" dirty="0">
                        <a:solidFill>
                          <a:schemeClr val="lt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err="1">
                          <a:solidFill>
                            <a:schemeClr val="lt1"/>
                          </a:solidFill>
                          <a:latin typeface="Calibri"/>
                          <a:ea typeface="Calibri"/>
                          <a:cs typeface="Calibri"/>
                          <a:sym typeface="Calibri"/>
                        </a:rPr>
                        <a:t>Rares</a:t>
                      </a:r>
                      <a:r>
                        <a:rPr lang="en" sz="2400" b="1" dirty="0">
                          <a:solidFill>
                            <a:schemeClr val="lt1"/>
                          </a:solidFill>
                          <a:latin typeface="Calibri"/>
                          <a:ea typeface="Calibri"/>
                          <a:cs typeface="Calibri"/>
                          <a:sym typeface="Calibri"/>
                        </a:rPr>
                        <a:t> </a:t>
                      </a:r>
                      <a:r>
                        <a:rPr lang="en" sz="2400" b="1" dirty="0" err="1">
                          <a:solidFill>
                            <a:schemeClr val="lt1"/>
                          </a:solidFill>
                          <a:latin typeface="Calibri"/>
                          <a:ea typeface="Calibri"/>
                          <a:cs typeface="Calibri"/>
                          <a:sym typeface="Calibri"/>
                        </a:rPr>
                        <a:t>Jeflea</a:t>
                      </a:r>
                      <a:r>
                        <a:rPr lang="en" sz="2400" b="1" dirty="0">
                          <a:solidFill>
                            <a:schemeClr val="lt1"/>
                          </a:solidFill>
                          <a:latin typeface="Calibri"/>
                          <a:ea typeface="Calibri"/>
                          <a:cs typeface="Calibri"/>
                          <a:sym typeface="Calibri"/>
                        </a:rPr>
                        <a:t>; Julia Braun</a:t>
                      </a:r>
                    </a:p>
                    <a:p>
                      <a:pPr marL="0" lvl="0" indent="0" algn="l" rtl="0">
                        <a:spcBef>
                          <a:spcPts val="0"/>
                        </a:spcBef>
                        <a:spcAft>
                          <a:spcPts val="0"/>
                        </a:spcAft>
                        <a:buNone/>
                      </a:pPr>
                      <a:r>
                        <a:rPr lang="en" sz="2400" b="1" dirty="0">
                          <a:solidFill>
                            <a:schemeClr val="lt1"/>
                          </a:solidFill>
                          <a:latin typeface="Calibri"/>
                          <a:ea typeface="Calibri"/>
                          <a:cs typeface="Calibri"/>
                          <a:sym typeface="Calibri"/>
                        </a:rPr>
                        <a:t>Bianca </a:t>
                      </a:r>
                      <a:r>
                        <a:rPr lang="en" sz="2400" b="1" dirty="0" err="1">
                          <a:solidFill>
                            <a:schemeClr val="lt1"/>
                          </a:solidFill>
                          <a:latin typeface="Calibri"/>
                          <a:ea typeface="Calibri"/>
                          <a:cs typeface="Calibri"/>
                          <a:sym typeface="Calibri"/>
                        </a:rPr>
                        <a:t>Muntenau</a:t>
                      </a:r>
                      <a:endParaRPr lang="en" sz="2400" b="1" dirty="0">
                        <a:solidFill>
                          <a:schemeClr val="lt1"/>
                        </a:solidFill>
                        <a:latin typeface="Calibri"/>
                        <a:ea typeface="Calibri"/>
                        <a:cs typeface="Calibri"/>
                        <a:sym typeface="Calibri"/>
                      </a:endParaRPr>
                    </a:p>
                    <a:p>
                      <a:pPr marL="0" lvl="0" indent="0" algn="l" rtl="0">
                        <a:spcBef>
                          <a:spcPts val="0"/>
                        </a:spcBef>
                        <a:spcAft>
                          <a:spcPts val="0"/>
                        </a:spcAft>
                        <a:buNone/>
                      </a:pPr>
                      <a:r>
                        <a:rPr lang="en" sz="2400" b="1" dirty="0">
                          <a:solidFill>
                            <a:schemeClr val="lt1"/>
                          </a:solidFill>
                          <a:latin typeface="Calibri"/>
                          <a:ea typeface="Calibri"/>
                          <a:cs typeface="Calibri"/>
                          <a:sym typeface="Calibri"/>
                        </a:rPr>
                        <a:t>Katerina </a:t>
                      </a:r>
                      <a:r>
                        <a:rPr lang="en" sz="2400" b="1" dirty="0" err="1">
                          <a:solidFill>
                            <a:schemeClr val="lt1"/>
                          </a:solidFill>
                          <a:latin typeface="Calibri"/>
                          <a:ea typeface="Calibri"/>
                          <a:cs typeface="Calibri"/>
                          <a:sym typeface="Calibri"/>
                        </a:rPr>
                        <a:t>Sxoina</a:t>
                      </a:r>
                      <a:br>
                        <a:rPr lang="en" sz="3000" b="1" dirty="0">
                          <a:solidFill>
                            <a:schemeClr val="lt1"/>
                          </a:solidFill>
                          <a:latin typeface="Calibri"/>
                          <a:ea typeface="Calibri"/>
                          <a:cs typeface="Calibri"/>
                          <a:sym typeface="Calibri"/>
                        </a:rPr>
                      </a:br>
                      <a:r>
                        <a:rPr lang="en" sz="2400" b="1" dirty="0">
                          <a:solidFill>
                            <a:schemeClr val="lt1"/>
                          </a:solidFill>
                          <a:latin typeface="Calibri"/>
                          <a:ea typeface="Calibri"/>
                          <a:cs typeface="Calibri"/>
                          <a:sym typeface="Calibri"/>
                        </a:rPr>
                        <a:t>Antonia </a:t>
                      </a:r>
                      <a:r>
                        <a:rPr lang="en" sz="2400" b="1" dirty="0" err="1">
                          <a:solidFill>
                            <a:schemeClr val="lt1"/>
                          </a:solidFill>
                          <a:latin typeface="Calibri"/>
                          <a:ea typeface="Calibri"/>
                          <a:cs typeface="Calibri"/>
                          <a:sym typeface="Calibri"/>
                        </a:rPr>
                        <a:t>Jeflea</a:t>
                      </a:r>
                      <a:endParaRPr sz="2400" b="1" dirty="0">
                        <a:solidFill>
                          <a:schemeClr val="lt1"/>
                        </a:solidFill>
                        <a:latin typeface="Calibri"/>
                        <a:ea typeface="Calibri"/>
                        <a:cs typeface="Calibri"/>
                        <a:sym typeface="Calibri"/>
                      </a:endParaRPr>
                    </a:p>
                  </a:txBody>
                  <a:tcPr marL="91425" marR="91425" marT="91425" marB="91425">
                    <a:solidFill>
                      <a:schemeClr val="accent4"/>
                    </a:solidFill>
                  </a:tcPr>
                </a:tc>
                <a:tc>
                  <a:txBody>
                    <a:bodyPr/>
                    <a:lstStyle/>
                    <a:p>
                      <a:pPr marL="0" lvl="0" indent="0" algn="l" rtl="0">
                        <a:spcBef>
                          <a:spcPts val="0"/>
                        </a:spcBef>
                        <a:spcAft>
                          <a:spcPts val="0"/>
                        </a:spcAft>
                        <a:buClr>
                          <a:srgbClr val="000000"/>
                        </a:buClr>
                        <a:buFont typeface="Arial"/>
                        <a:buNone/>
                      </a:pPr>
                      <a:r>
                        <a:rPr lang="en" sz="3000" b="1" dirty="0">
                          <a:solidFill>
                            <a:schemeClr val="lt1"/>
                          </a:solidFill>
                          <a:latin typeface="Calibri"/>
                          <a:ea typeface="Calibri"/>
                          <a:cs typeface="Calibri"/>
                          <a:sym typeface="Calibri"/>
                        </a:rPr>
                        <a:t>Tübingen:</a:t>
                      </a:r>
                      <a:endParaRPr sz="3000" b="1" dirty="0">
                        <a:solidFill>
                          <a:schemeClr val="lt1"/>
                        </a:solidFill>
                        <a:latin typeface="Calibri"/>
                        <a:ea typeface="Calibri"/>
                        <a:cs typeface="Calibri"/>
                        <a:sym typeface="Calibri"/>
                      </a:endParaRPr>
                    </a:p>
                    <a:p>
                      <a:pPr marL="0" lvl="0" indent="0" algn="l" rtl="0">
                        <a:spcBef>
                          <a:spcPts val="0"/>
                        </a:spcBef>
                        <a:spcAft>
                          <a:spcPts val="0"/>
                        </a:spcAft>
                        <a:buClr>
                          <a:srgbClr val="000000"/>
                        </a:buClr>
                        <a:buFont typeface="Arial"/>
                        <a:buNone/>
                      </a:pPr>
                      <a:r>
                        <a:rPr lang="en" sz="2400" b="1" dirty="0">
                          <a:solidFill>
                            <a:schemeClr val="lt1"/>
                          </a:solidFill>
                          <a:latin typeface="Calibri"/>
                          <a:ea typeface="Calibri"/>
                          <a:cs typeface="Calibri"/>
                          <a:sym typeface="Calibri"/>
                        </a:rPr>
                        <a:t>Gabriele Alex</a:t>
                      </a:r>
                      <a:endParaRPr sz="2400" b="1" dirty="0">
                        <a:solidFill>
                          <a:schemeClr val="lt1"/>
                        </a:solidFill>
                        <a:latin typeface="Calibri"/>
                        <a:ea typeface="Calibri"/>
                        <a:cs typeface="Calibri"/>
                        <a:sym typeface="Calibri"/>
                      </a:endParaRPr>
                    </a:p>
                    <a:p>
                      <a:pPr marL="0" lvl="0" indent="0" algn="l" rtl="0">
                        <a:spcBef>
                          <a:spcPts val="0"/>
                        </a:spcBef>
                        <a:spcAft>
                          <a:spcPts val="0"/>
                        </a:spcAft>
                        <a:buClr>
                          <a:srgbClr val="000000"/>
                        </a:buClr>
                        <a:buFont typeface="Arial"/>
                        <a:buNone/>
                      </a:pPr>
                      <a:r>
                        <a:rPr lang="en" sz="2400" b="1" dirty="0" err="1">
                          <a:solidFill>
                            <a:schemeClr val="lt1"/>
                          </a:solidFill>
                          <a:latin typeface="Calibri"/>
                          <a:ea typeface="Calibri"/>
                          <a:cs typeface="Calibri"/>
                          <a:sym typeface="Calibri"/>
                        </a:rPr>
                        <a:t>Heidrun</a:t>
                      </a:r>
                      <a:r>
                        <a:rPr lang="en" sz="2400" b="1" dirty="0">
                          <a:solidFill>
                            <a:schemeClr val="lt1"/>
                          </a:solidFill>
                          <a:latin typeface="Calibri"/>
                          <a:ea typeface="Calibri"/>
                          <a:cs typeface="Calibri"/>
                          <a:sym typeface="Calibri"/>
                        </a:rPr>
                        <a:t> Eichner</a:t>
                      </a:r>
                    </a:p>
                    <a:p>
                      <a:pPr marL="0" lvl="0" indent="0" algn="l" rtl="0">
                        <a:spcBef>
                          <a:spcPts val="0"/>
                        </a:spcBef>
                        <a:spcAft>
                          <a:spcPts val="0"/>
                        </a:spcAft>
                        <a:buClr>
                          <a:srgbClr val="000000"/>
                        </a:buClr>
                        <a:buFont typeface="Arial"/>
                        <a:buNone/>
                      </a:pPr>
                      <a:r>
                        <a:rPr lang="en" sz="2400" b="1" dirty="0">
                          <a:solidFill>
                            <a:schemeClr val="lt1"/>
                          </a:solidFill>
                          <a:latin typeface="Calibri"/>
                          <a:ea typeface="Calibri"/>
                          <a:cs typeface="Calibri"/>
                          <a:sym typeface="Calibri"/>
                        </a:rPr>
                        <a:t>Julia </a:t>
                      </a:r>
                      <a:r>
                        <a:rPr lang="en" sz="2400" b="1" dirty="0" err="1">
                          <a:solidFill>
                            <a:schemeClr val="lt1"/>
                          </a:solidFill>
                          <a:latin typeface="Calibri"/>
                          <a:ea typeface="Calibri"/>
                          <a:cs typeface="Calibri"/>
                          <a:sym typeface="Calibri"/>
                        </a:rPr>
                        <a:t>Faulhaber</a:t>
                      </a:r>
                      <a:endParaRPr sz="2400" b="1" dirty="0">
                        <a:solidFill>
                          <a:schemeClr val="lt1"/>
                        </a:solidFill>
                        <a:latin typeface="Calibri"/>
                        <a:ea typeface="Calibri"/>
                        <a:cs typeface="Calibri"/>
                        <a:sym typeface="Calibri"/>
                      </a:endParaRPr>
                    </a:p>
                  </a:txBody>
                  <a:tcPr marL="91425" marR="91425" marT="91425" marB="91425">
                    <a:solidFill>
                      <a:srgbClr val="6AA84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6536365" y="1428750"/>
            <a:ext cx="2326460" cy="2286000"/>
          </a:xfrm>
          <a:prstGeom prst="rect">
            <a:avLst/>
          </a:prstGeom>
          <a:noFill/>
          <a:ln>
            <a:noFill/>
          </a:ln>
        </p:spPr>
      </p:pic>
      <p:sp>
        <p:nvSpPr>
          <p:cNvPr id="97" name="Google Shape;97;p19"/>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Vassiliki Chryssanthopoulou, </a:t>
            </a:r>
            <a:r>
              <a:rPr lang="en" sz="2400"/>
              <a:t>University of Athens</a:t>
            </a:r>
            <a:br>
              <a:rPr lang="en" sz="2400" b="0"/>
            </a:br>
            <a:r>
              <a:rPr lang="en" sz="2400" b="0"/>
              <a:t>Associate Professor of Folklore &amp; Social Life</a:t>
            </a:r>
            <a:endParaRPr sz="2400" b="0"/>
          </a:p>
        </p:txBody>
      </p:sp>
      <p:sp>
        <p:nvSpPr>
          <p:cNvPr id="98" name="Google Shape;98;p19"/>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Migrants and refugees</a:t>
            </a:r>
            <a:endParaRPr/>
          </a:p>
          <a:p>
            <a:pPr marL="457200" lvl="0" indent="-342900" algn="l" rtl="0">
              <a:spcBef>
                <a:spcPts val="0"/>
              </a:spcBef>
              <a:spcAft>
                <a:spcPts val="0"/>
              </a:spcAft>
              <a:buSzPts val="1800"/>
              <a:buChar char="●"/>
            </a:pPr>
            <a:r>
              <a:rPr lang="en"/>
              <a:t>Ethnicity, diaspora, regionalism and transnationalism</a:t>
            </a:r>
            <a:endParaRPr/>
          </a:p>
          <a:p>
            <a:pPr marL="457200" lvl="0" indent="-342900" algn="l" rtl="0">
              <a:spcBef>
                <a:spcPts val="0"/>
              </a:spcBef>
              <a:spcAft>
                <a:spcPts val="0"/>
              </a:spcAft>
              <a:buSzPts val="1800"/>
              <a:buChar char="●"/>
            </a:pPr>
            <a:r>
              <a:rPr lang="en"/>
              <a:t>Digital ethnography</a:t>
            </a:r>
            <a:endParaRPr/>
          </a:p>
          <a:p>
            <a:pPr marL="457200" lvl="0" indent="-342900" algn="l" rtl="0">
              <a:spcBef>
                <a:spcPts val="0"/>
              </a:spcBef>
              <a:spcAft>
                <a:spcPts val="0"/>
              </a:spcAft>
              <a:buSzPts val="1800"/>
              <a:buChar char="●"/>
            </a:pPr>
            <a:r>
              <a:rPr lang="en"/>
              <a:t>Religion, ritual and cosmologies</a:t>
            </a:r>
            <a:endParaRPr/>
          </a:p>
          <a:p>
            <a:pPr marL="457200" lvl="0" indent="-342900" algn="l" rtl="0">
              <a:spcBef>
                <a:spcPts val="0"/>
              </a:spcBef>
              <a:spcAft>
                <a:spcPts val="0"/>
              </a:spcAft>
              <a:buSzPts val="1800"/>
              <a:buChar char="●"/>
            </a:pPr>
            <a:r>
              <a:rPr lang="en"/>
              <a:t>Public folklore and heritage</a:t>
            </a:r>
            <a:endParaRPr/>
          </a:p>
          <a:p>
            <a:pPr marL="457200" lvl="0" indent="-342900" algn="l" rtl="0">
              <a:spcBef>
                <a:spcPts val="0"/>
              </a:spcBef>
              <a:spcAft>
                <a:spcPts val="0"/>
              </a:spcAft>
              <a:buSzPts val="1800"/>
              <a:buChar char="●"/>
            </a:pPr>
            <a:r>
              <a:rPr lang="en"/>
              <a:t>Museums and archives</a:t>
            </a:r>
            <a:endParaRPr/>
          </a:p>
          <a:p>
            <a:pPr marL="457200" lvl="0" indent="-342900" algn="l" rtl="0">
              <a:spcBef>
                <a:spcPts val="0"/>
              </a:spcBef>
              <a:spcAft>
                <a:spcPts val="0"/>
              </a:spcAft>
              <a:buSzPts val="1800"/>
              <a:buChar char="●"/>
            </a:pPr>
            <a:r>
              <a:rPr lang="en"/>
              <a:t>Theory and history of Folklore in Greece</a:t>
            </a:r>
            <a:endParaRPr/>
          </a:p>
          <a:p>
            <a:pPr marL="457200" lvl="0" indent="-342900" algn="l" rtl="0">
              <a:spcBef>
                <a:spcPts val="0"/>
              </a:spcBef>
              <a:spcAft>
                <a:spcPts val="0"/>
              </a:spcAft>
              <a:buSzPts val="1800"/>
              <a:buChar char="●"/>
            </a:pPr>
            <a:r>
              <a:rPr lang="en"/>
              <a:t>Stream 1: Migration and Diversity</a:t>
            </a:r>
            <a:br>
              <a:rPr lang="en"/>
            </a:br>
            <a:r>
              <a:rPr lang="en"/>
              <a:t>(with Adrian Stoicescu)</a:t>
            </a:r>
            <a:endParaRPr/>
          </a:p>
        </p:txBody>
      </p:sp>
      <p:pic>
        <p:nvPicPr>
          <p:cNvPr id="99" name="Google Shape;99;p19"/>
          <p:cNvPicPr preferRelativeResize="0"/>
          <p:nvPr/>
        </p:nvPicPr>
        <p:blipFill rotWithShape="1">
          <a:blip r:embed="rId4">
            <a:alphaModFix/>
          </a:blip>
          <a:srcRect r="8307"/>
          <a:stretch/>
        </p:blipFill>
        <p:spPr>
          <a:xfrm>
            <a:off x="6163574" y="4158800"/>
            <a:ext cx="2838500" cy="752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Digital Anthropology </a:t>
            </a:r>
            <a:endParaRPr/>
          </a:p>
          <a:p>
            <a:pPr marL="457200" lvl="0" indent="-342900" algn="l" rtl="0">
              <a:spcBef>
                <a:spcPts val="0"/>
              </a:spcBef>
              <a:spcAft>
                <a:spcPts val="0"/>
              </a:spcAft>
              <a:buSzPts val="1800"/>
              <a:buChar char="●"/>
            </a:pPr>
            <a:r>
              <a:rPr lang="en"/>
              <a:t>Folk cultures</a:t>
            </a:r>
            <a:endParaRPr/>
          </a:p>
          <a:p>
            <a:pPr marL="457200" lvl="0" indent="-342900" algn="l" rtl="0">
              <a:spcBef>
                <a:spcPts val="0"/>
              </a:spcBef>
              <a:spcAft>
                <a:spcPts val="0"/>
              </a:spcAft>
              <a:buSzPts val="1800"/>
              <a:buChar char="●"/>
            </a:pPr>
            <a:r>
              <a:rPr lang="en"/>
              <a:t>Verbal arts</a:t>
            </a:r>
            <a:endParaRPr/>
          </a:p>
          <a:p>
            <a:pPr marL="457200" lvl="0" indent="-342900" algn="l" rtl="0">
              <a:spcBef>
                <a:spcPts val="0"/>
              </a:spcBef>
              <a:spcAft>
                <a:spcPts val="0"/>
              </a:spcAft>
              <a:buSzPts val="1800"/>
              <a:buChar char="●"/>
            </a:pPr>
            <a:r>
              <a:rPr lang="en"/>
              <a:t>Everyday life</a:t>
            </a:r>
            <a:br>
              <a:rPr lang="en"/>
            </a:br>
            <a:br>
              <a:rPr lang="en"/>
            </a:br>
            <a:endParaRPr/>
          </a:p>
          <a:p>
            <a:pPr marL="457200" lvl="0" indent="-342900" algn="l" rtl="0">
              <a:spcBef>
                <a:spcPts val="0"/>
              </a:spcBef>
              <a:spcAft>
                <a:spcPts val="0"/>
              </a:spcAft>
              <a:buSzPts val="1800"/>
              <a:buChar char="●"/>
            </a:pPr>
            <a:r>
              <a:rPr lang="en"/>
              <a:t>Stream 1: Migration and Diversity </a:t>
            </a:r>
            <a:br>
              <a:rPr lang="en"/>
            </a:br>
            <a:r>
              <a:rPr lang="en"/>
              <a:t>(with Vassiliki Chryssanthopoulou)</a:t>
            </a:r>
            <a:endParaRPr/>
          </a:p>
        </p:txBody>
      </p:sp>
      <p:sp>
        <p:nvSpPr>
          <p:cNvPr id="105" name="Google Shape;105;p20"/>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Adrian Stoicescu, </a:t>
            </a:r>
            <a:r>
              <a:rPr lang="en" sz="2400" dirty="0"/>
              <a:t>University of Bucharest</a:t>
            </a:r>
            <a:br>
              <a:rPr lang="en" sz="3600" b="0" dirty="0"/>
            </a:br>
            <a:r>
              <a:rPr lang="en" sz="2400" b="0" dirty="0"/>
              <a:t>Associate Professor of Ethnology</a:t>
            </a:r>
            <a:endParaRPr sz="2400" b="0" dirty="0"/>
          </a:p>
        </p:txBody>
      </p:sp>
      <p:pic>
        <p:nvPicPr>
          <p:cNvPr id="106" name="Google Shape;106;p20"/>
          <p:cNvPicPr preferRelativeResize="0"/>
          <p:nvPr/>
        </p:nvPicPr>
        <p:blipFill>
          <a:blip r:embed="rId3">
            <a:alphaModFix/>
          </a:blip>
          <a:stretch>
            <a:fillRect/>
          </a:stretch>
        </p:blipFill>
        <p:spPr>
          <a:xfrm>
            <a:off x="7125282" y="4228051"/>
            <a:ext cx="1707018" cy="554685"/>
          </a:xfrm>
          <a:prstGeom prst="rect">
            <a:avLst/>
          </a:prstGeom>
          <a:noFill/>
          <a:ln>
            <a:noFill/>
          </a:ln>
        </p:spPr>
      </p:pic>
      <p:pic>
        <p:nvPicPr>
          <p:cNvPr id="107" name="Google Shape;107;p20"/>
          <p:cNvPicPr preferRelativeResize="0"/>
          <p:nvPr/>
        </p:nvPicPr>
        <p:blipFill rotWithShape="1">
          <a:blip r:embed="rId4">
            <a:alphaModFix/>
          </a:blip>
          <a:srcRect b="20923"/>
          <a:stretch/>
        </p:blipFill>
        <p:spPr>
          <a:xfrm>
            <a:off x="6546300" y="1329686"/>
            <a:ext cx="2286000" cy="2484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1"/>
          <p:cNvPicPr preferRelativeResize="0"/>
          <p:nvPr/>
        </p:nvPicPr>
        <p:blipFill rotWithShape="1">
          <a:blip r:embed="rId3">
            <a:alphaModFix/>
          </a:blip>
          <a:srcRect b="22221"/>
          <a:stretch/>
        </p:blipFill>
        <p:spPr>
          <a:xfrm>
            <a:off x="6546300" y="1428750"/>
            <a:ext cx="2286000" cy="2286000"/>
          </a:xfrm>
          <a:prstGeom prst="rect">
            <a:avLst/>
          </a:prstGeom>
          <a:noFill/>
          <a:ln>
            <a:noFill/>
          </a:ln>
        </p:spPr>
      </p:pic>
      <p:sp>
        <p:nvSpPr>
          <p:cNvPr id="113" name="Google Shape;113;p21"/>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Urban Folklore and Urban Space </a:t>
            </a:r>
            <a:endParaRPr/>
          </a:p>
          <a:p>
            <a:pPr marL="457200" lvl="0" indent="-342900" algn="l" rtl="0">
              <a:spcBef>
                <a:spcPts val="0"/>
              </a:spcBef>
              <a:spcAft>
                <a:spcPts val="0"/>
              </a:spcAft>
              <a:buSzPts val="1800"/>
              <a:buChar char="●"/>
            </a:pPr>
            <a:r>
              <a:rPr lang="en"/>
              <a:t>Narratives and Oral Histories</a:t>
            </a:r>
            <a:endParaRPr/>
          </a:p>
          <a:p>
            <a:pPr marL="457200" lvl="0" indent="-342900" algn="l" rtl="0">
              <a:spcBef>
                <a:spcPts val="0"/>
              </a:spcBef>
              <a:spcAft>
                <a:spcPts val="0"/>
              </a:spcAft>
              <a:buSzPts val="1800"/>
              <a:buChar char="●"/>
            </a:pPr>
            <a:r>
              <a:rPr lang="en"/>
              <a:t>New Narrative Forms </a:t>
            </a:r>
            <a:br>
              <a:rPr lang="en"/>
            </a:br>
            <a:r>
              <a:rPr lang="en"/>
              <a:t>(Urban legends, Conspiracy Theories, etc.)</a:t>
            </a:r>
            <a:endParaRPr/>
          </a:p>
          <a:p>
            <a:pPr marL="457200" lvl="0" indent="-342900" algn="l" rtl="0">
              <a:spcBef>
                <a:spcPts val="0"/>
              </a:spcBef>
              <a:spcAft>
                <a:spcPts val="0"/>
              </a:spcAft>
              <a:buSzPts val="1800"/>
              <a:buChar char="●"/>
            </a:pPr>
            <a:r>
              <a:rPr lang="en"/>
              <a:t>Narratives- Minor Genres </a:t>
            </a:r>
            <a:br>
              <a:rPr lang="en"/>
            </a:br>
            <a:r>
              <a:rPr lang="en"/>
              <a:t>(Gossip, Rumors etc.)</a:t>
            </a:r>
            <a:br>
              <a:rPr lang="en"/>
            </a:br>
            <a:endParaRPr/>
          </a:p>
          <a:p>
            <a:pPr marL="457200" lvl="0" indent="-342900" algn="l" rtl="0">
              <a:spcBef>
                <a:spcPts val="0"/>
              </a:spcBef>
              <a:spcAft>
                <a:spcPts val="0"/>
              </a:spcAft>
              <a:buSzPts val="1800"/>
              <a:buChar char="●"/>
            </a:pPr>
            <a:r>
              <a:rPr lang="en"/>
              <a:t>Stream 2: Narratives and Oral Traditions</a:t>
            </a:r>
            <a:br>
              <a:rPr lang="en"/>
            </a:br>
            <a:r>
              <a:rPr lang="en"/>
              <a:t>(with Marianthi Kaplanoglou)</a:t>
            </a:r>
            <a:endParaRPr/>
          </a:p>
        </p:txBody>
      </p:sp>
      <p:sp>
        <p:nvSpPr>
          <p:cNvPr id="114" name="Google Shape;114;p21"/>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Georgios Kouzas, </a:t>
            </a:r>
            <a:r>
              <a:rPr lang="en" sz="2400"/>
              <a:t>University of Athens</a:t>
            </a:r>
            <a:br>
              <a:rPr lang="en" sz="3600" b="0"/>
            </a:br>
            <a:r>
              <a:rPr lang="en" sz="2400" b="0"/>
              <a:t>Assistant Professor of Urban Folklore</a:t>
            </a:r>
            <a:endParaRPr sz="2400" b="0"/>
          </a:p>
        </p:txBody>
      </p:sp>
      <p:pic>
        <p:nvPicPr>
          <p:cNvPr id="115" name="Google Shape;115;p21"/>
          <p:cNvPicPr preferRelativeResize="0"/>
          <p:nvPr/>
        </p:nvPicPr>
        <p:blipFill rotWithShape="1">
          <a:blip r:embed="rId4">
            <a:alphaModFix/>
          </a:blip>
          <a:srcRect r="8307"/>
          <a:stretch/>
        </p:blipFill>
        <p:spPr>
          <a:xfrm>
            <a:off x="6163574" y="4158800"/>
            <a:ext cx="2838500" cy="752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292850"/>
            <a:ext cx="8520600" cy="1081500"/>
          </a:xfrm>
          <a:prstGeom prst="rect">
            <a:avLst/>
          </a:prstGeom>
        </p:spPr>
        <p:txBody>
          <a:bodyPr spcFirstLastPara="1" vert="horz" wrap="square" lIns="91425" tIns="91425" rIns="91425" bIns="91425" rtlCol="0" anchor="t" anchorCtr="0">
            <a:noAutofit/>
          </a:bodyPr>
          <a:lstStyle/>
          <a:p>
            <a:r>
              <a:rPr lang="en" sz="3600" dirty="0"/>
              <a:t>Ioana Fruntelat</a:t>
            </a:r>
            <a:r>
              <a:rPr lang="ro-RO" sz="3600" dirty="0"/>
              <a:t>ă</a:t>
            </a:r>
            <a:r>
              <a:rPr lang="en" sz="3600" dirty="0"/>
              <a:t>, </a:t>
            </a:r>
            <a:r>
              <a:rPr lang="en" sz="2400" dirty="0"/>
              <a:t>University</a:t>
            </a:r>
            <a:r>
              <a:rPr lang="ro-RO" sz="2400" dirty="0"/>
              <a:t> of </a:t>
            </a:r>
            <a:r>
              <a:rPr lang="ro-RO" sz="2400" dirty="0" err="1"/>
              <a:t>Bucharest</a:t>
            </a:r>
            <a:br>
              <a:rPr lang="en" sz="3600" dirty="0"/>
            </a:br>
            <a:r>
              <a:rPr lang="en" sz="2400" dirty="0"/>
              <a:t>Professor of Ethnology and Folklore</a:t>
            </a:r>
            <a:endParaRPr sz="2400" dirty="0"/>
          </a:p>
        </p:txBody>
      </p:sp>
      <p:sp>
        <p:nvSpPr>
          <p:cNvPr id="153" name="Google Shape;153;p26"/>
          <p:cNvSpPr txBox="1">
            <a:spLocks noGrp="1"/>
          </p:cNvSpPr>
          <p:nvPr>
            <p:ph type="body" idx="1"/>
          </p:nvPr>
        </p:nvSpPr>
        <p:spPr>
          <a:xfrm>
            <a:off x="242455" y="1374350"/>
            <a:ext cx="8589845" cy="3476300"/>
          </a:xfrm>
          <a:prstGeom prst="rect">
            <a:avLst/>
          </a:prstGeom>
        </p:spPr>
        <p:txBody>
          <a:bodyPr spcFirstLastPara="1" vert="horz" wrap="square" lIns="91425" tIns="91425" rIns="91425" bIns="91425" rtlCol="0" anchor="t" anchorCtr="0">
            <a:noAutofit/>
          </a:bodyPr>
          <a:lstStyle/>
          <a:p>
            <a:pPr marL="0" indent="0">
              <a:buNone/>
            </a:pPr>
            <a:r>
              <a:rPr lang="en" dirty="0"/>
              <a:t>Fields of Interest:</a:t>
            </a:r>
            <a:endParaRPr dirty="0"/>
          </a:p>
          <a:p>
            <a:pPr>
              <a:spcBef>
                <a:spcPts val="1200"/>
              </a:spcBef>
            </a:pPr>
            <a:r>
              <a:rPr lang="ro-RO" dirty="0" err="1"/>
              <a:t>Intangible</a:t>
            </a:r>
            <a:r>
              <a:rPr lang="ro-RO" dirty="0"/>
              <a:t> cultural </a:t>
            </a:r>
            <a:r>
              <a:rPr lang="ro-RO" dirty="0" err="1"/>
              <a:t>heritage</a:t>
            </a:r>
            <a:r>
              <a:rPr lang="ro-RO" dirty="0"/>
              <a:t> </a:t>
            </a:r>
            <a:r>
              <a:rPr lang="ro-RO" dirty="0" err="1"/>
              <a:t>and</a:t>
            </a:r>
            <a:r>
              <a:rPr lang="ro-RO" dirty="0"/>
              <a:t> </a:t>
            </a:r>
            <a:r>
              <a:rPr lang="ro-RO" dirty="0" err="1"/>
              <a:t>heritigization</a:t>
            </a:r>
            <a:endParaRPr dirty="0"/>
          </a:p>
          <a:p>
            <a:r>
              <a:rPr lang="ro-RO" dirty="0"/>
              <a:t>Personal </a:t>
            </a:r>
            <a:r>
              <a:rPr lang="ro-RO" dirty="0" err="1"/>
              <a:t>narratives</a:t>
            </a:r>
            <a:r>
              <a:rPr lang="ro-RO" dirty="0"/>
              <a:t> </a:t>
            </a:r>
            <a:r>
              <a:rPr lang="de-DE" dirty="0"/>
              <a:t>------</a:t>
            </a:r>
          </a:p>
          <a:p>
            <a:r>
              <a:rPr lang="ro-RO" dirty="0" err="1"/>
              <a:t>Religious</a:t>
            </a:r>
            <a:r>
              <a:rPr lang="ro-RO" dirty="0"/>
              <a:t> </a:t>
            </a:r>
            <a:r>
              <a:rPr lang="ro-RO" dirty="0" err="1"/>
              <a:t>experience</a:t>
            </a:r>
            <a:endParaRPr dirty="0"/>
          </a:p>
          <a:p>
            <a:r>
              <a:rPr lang="ro-RO" dirty="0"/>
              <a:t>Ritual </a:t>
            </a:r>
            <a:r>
              <a:rPr lang="ro-RO" dirty="0" err="1"/>
              <a:t>expressions</a:t>
            </a:r>
            <a:r>
              <a:rPr lang="ro-RO" dirty="0"/>
              <a:t> in informal </a:t>
            </a:r>
            <a:r>
              <a:rPr lang="ro-RO" dirty="0" err="1"/>
              <a:t>cultures</a:t>
            </a:r>
            <a:endParaRPr lang="ro-RO" dirty="0"/>
          </a:p>
          <a:p>
            <a:r>
              <a:rPr lang="ro-RO" dirty="0" err="1"/>
              <a:t>Poetics</a:t>
            </a:r>
            <a:r>
              <a:rPr lang="ro-RO" dirty="0"/>
              <a:t> of </a:t>
            </a:r>
            <a:r>
              <a:rPr lang="ro-RO" dirty="0" err="1"/>
              <a:t>orality</a:t>
            </a:r>
            <a:endParaRPr lang="ro-RO" dirty="0"/>
          </a:p>
          <a:p>
            <a:r>
              <a:rPr lang="ro-RO" dirty="0"/>
              <a:t>Romania, </a:t>
            </a:r>
            <a:r>
              <a:rPr lang="ro-RO" dirty="0" err="1"/>
              <a:t>Balkan</a:t>
            </a:r>
            <a:r>
              <a:rPr lang="ro-RO" dirty="0"/>
              <a:t> </a:t>
            </a:r>
            <a:r>
              <a:rPr lang="ro-RO" dirty="0" err="1"/>
              <a:t>region</a:t>
            </a:r>
            <a:r>
              <a:rPr lang="en" dirty="0"/>
              <a:t>--------</a:t>
            </a:r>
            <a:br>
              <a:rPr lang="en" dirty="0"/>
            </a:br>
            <a:endParaRPr dirty="0"/>
          </a:p>
          <a:p>
            <a:r>
              <a:rPr lang="en" dirty="0"/>
              <a:t>Stream 3: Museum/Material Culture and Identity</a:t>
            </a:r>
            <a:endParaRPr lang="ro-RO" dirty="0"/>
          </a:p>
          <a:p>
            <a:pPr marL="114297" indent="0">
              <a:buNone/>
            </a:pPr>
            <a:r>
              <a:rPr lang="en" dirty="0"/>
              <a:t> (with Gabriele Alex and Heidrun EIchner)</a:t>
            </a:r>
            <a:endParaRPr dirty="0"/>
          </a:p>
        </p:txBody>
      </p:sp>
      <p:pic>
        <p:nvPicPr>
          <p:cNvPr id="3" name="Picture 2">
            <a:extLst>
              <a:ext uri="{FF2B5EF4-FFF2-40B4-BE49-F238E27FC236}">
                <a16:creationId xmlns:a16="http://schemas.microsoft.com/office/drawing/2014/main" id="{607380D6-7CB5-D888-349A-AEE23E54C39D}"/>
              </a:ext>
            </a:extLst>
          </p:cNvPr>
          <p:cNvPicPr>
            <a:picLocks noChangeAspect="1"/>
          </p:cNvPicPr>
          <p:nvPr/>
        </p:nvPicPr>
        <p:blipFill>
          <a:blip r:embed="rId3"/>
          <a:srcRect/>
          <a:stretch/>
        </p:blipFill>
        <p:spPr>
          <a:xfrm>
            <a:off x="6351143" y="1446315"/>
            <a:ext cx="2171649" cy="2250871"/>
          </a:xfrm>
          <a:prstGeom prst="rect">
            <a:avLst/>
          </a:prstGeom>
        </p:spPr>
      </p:pic>
      <p:pic>
        <p:nvPicPr>
          <p:cNvPr id="4" name="Google Shape;139;p24">
            <a:extLst>
              <a:ext uri="{FF2B5EF4-FFF2-40B4-BE49-F238E27FC236}">
                <a16:creationId xmlns:a16="http://schemas.microsoft.com/office/drawing/2014/main" id="{E2C50A25-9823-D441-7B45-3CE993934EE3}"/>
              </a:ext>
            </a:extLst>
          </p:cNvPr>
          <p:cNvPicPr preferRelativeResize="0"/>
          <p:nvPr/>
        </p:nvPicPr>
        <p:blipFill>
          <a:blip r:embed="rId4">
            <a:alphaModFix/>
          </a:blip>
          <a:stretch>
            <a:fillRect/>
          </a:stretch>
        </p:blipFill>
        <p:spPr>
          <a:xfrm>
            <a:off x="6758095" y="3890514"/>
            <a:ext cx="1689728" cy="4776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292850"/>
            <a:ext cx="8520600" cy="1081500"/>
          </a:xfrm>
          <a:prstGeom prst="rect">
            <a:avLst/>
          </a:prstGeom>
        </p:spPr>
        <p:txBody>
          <a:bodyPr spcFirstLastPara="1" vert="horz" wrap="square" lIns="91425" tIns="91425" rIns="91425" bIns="91425" rtlCol="0" anchor="t" anchorCtr="0">
            <a:noAutofit/>
          </a:bodyPr>
          <a:lstStyle/>
          <a:p>
            <a:r>
              <a:rPr lang="en-US" sz="3600" dirty="0" err="1"/>
              <a:t>Heidrun</a:t>
            </a:r>
            <a:r>
              <a:rPr lang="en-US" sz="3600" dirty="0"/>
              <a:t> Eichner, </a:t>
            </a:r>
            <a:br>
              <a:rPr lang="en-US" sz="3600" dirty="0"/>
            </a:br>
            <a:r>
              <a:rPr lang="en-US" sz="2400" dirty="0"/>
              <a:t>University of Tübingen</a:t>
            </a:r>
            <a:br>
              <a:rPr lang="en-US" sz="2400" dirty="0"/>
            </a:br>
            <a:r>
              <a:rPr lang="en-US" sz="2400" dirty="0"/>
              <a:t>Professor of Islamic Studies</a:t>
            </a:r>
            <a:endParaRPr sz="2400" dirty="0"/>
          </a:p>
        </p:txBody>
      </p:sp>
      <p:sp>
        <p:nvSpPr>
          <p:cNvPr id="153" name="Google Shape;153;p26"/>
          <p:cNvSpPr txBox="1">
            <a:spLocks noGrp="1"/>
          </p:cNvSpPr>
          <p:nvPr>
            <p:ph type="body" idx="1"/>
          </p:nvPr>
        </p:nvSpPr>
        <p:spPr>
          <a:xfrm>
            <a:off x="311700" y="1374350"/>
            <a:ext cx="8520600" cy="3194700"/>
          </a:xfrm>
          <a:prstGeom prst="rect">
            <a:avLst/>
          </a:prstGeom>
        </p:spPr>
        <p:txBody>
          <a:bodyPr spcFirstLastPara="1" vert="horz" wrap="square" lIns="91425" tIns="91425" rIns="91425" bIns="91425" rtlCol="0" anchor="t" anchorCtr="0">
            <a:noAutofit/>
          </a:bodyPr>
          <a:lstStyle/>
          <a:p>
            <a:pPr marL="0" indent="0">
              <a:buNone/>
            </a:pPr>
            <a:endParaRPr lang="de-DE" dirty="0"/>
          </a:p>
          <a:p>
            <a:pPr marL="0" indent="0">
              <a:buNone/>
            </a:pPr>
            <a:r>
              <a:rPr lang="de-DE" dirty="0"/>
              <a:t>Fields </a:t>
            </a:r>
            <a:r>
              <a:rPr lang="de-DE" dirty="0" err="1"/>
              <a:t>of</a:t>
            </a:r>
            <a:r>
              <a:rPr lang="de-DE" dirty="0"/>
              <a:t> Interest:</a:t>
            </a:r>
          </a:p>
          <a:p>
            <a:pPr marL="0" indent="0">
              <a:buNone/>
            </a:pPr>
            <a:endParaRPr lang="de-DE" dirty="0"/>
          </a:p>
          <a:p>
            <a:pPr>
              <a:spcBef>
                <a:spcPts val="1200"/>
              </a:spcBef>
            </a:pPr>
            <a:r>
              <a:rPr lang="de-DE" dirty="0"/>
              <a:t>Islamicate </a:t>
            </a:r>
            <a:r>
              <a:rPr lang="de-DE" dirty="0" err="1"/>
              <a:t>Intellectual</a:t>
            </a:r>
            <a:r>
              <a:rPr lang="de-DE" dirty="0"/>
              <a:t> </a:t>
            </a:r>
            <a:r>
              <a:rPr lang="de-DE" dirty="0" err="1"/>
              <a:t>History</a:t>
            </a:r>
            <a:endParaRPr lang="de-DE" dirty="0"/>
          </a:p>
          <a:p>
            <a:r>
              <a:rPr lang="de-DE" dirty="0" err="1"/>
              <a:t>Religious</a:t>
            </a:r>
            <a:r>
              <a:rPr lang="de-DE" dirty="0"/>
              <a:t> Identities in </a:t>
            </a:r>
            <a:r>
              <a:rPr lang="de-DE" dirty="0" err="1"/>
              <a:t>Classical</a:t>
            </a:r>
            <a:r>
              <a:rPr lang="de-DE" dirty="0"/>
              <a:t> Islam</a:t>
            </a:r>
          </a:p>
          <a:p>
            <a:r>
              <a:rPr lang="de-DE" dirty="0" err="1"/>
              <a:t>Tralation</a:t>
            </a:r>
            <a:r>
              <a:rPr lang="de-DE" dirty="0"/>
              <a:t> </a:t>
            </a:r>
            <a:r>
              <a:rPr lang="de-DE" dirty="0" err="1"/>
              <a:t>Philology</a:t>
            </a:r>
            <a:r>
              <a:rPr lang="de-DE" dirty="0"/>
              <a:t> (</a:t>
            </a:r>
            <a:r>
              <a:rPr lang="de-DE" dirty="0" err="1"/>
              <a:t>Greek</a:t>
            </a:r>
            <a:r>
              <a:rPr lang="de-DE" dirty="0"/>
              <a:t> </a:t>
            </a:r>
            <a:r>
              <a:rPr lang="de-DE" dirty="0" err="1"/>
              <a:t>into</a:t>
            </a:r>
            <a:r>
              <a:rPr lang="de-DE" dirty="0"/>
              <a:t> </a:t>
            </a:r>
            <a:r>
              <a:rPr lang="de-DE" dirty="0" err="1"/>
              <a:t>Arabic</a:t>
            </a:r>
            <a:r>
              <a:rPr lang="de-DE" dirty="0"/>
              <a:t>, </a:t>
            </a:r>
          </a:p>
          <a:p>
            <a:r>
              <a:rPr lang="de-DE" dirty="0" err="1"/>
              <a:t>Hebrew</a:t>
            </a:r>
            <a:r>
              <a:rPr lang="de-DE" dirty="0"/>
              <a:t> </a:t>
            </a:r>
            <a:r>
              <a:rPr lang="de-DE" dirty="0" err="1"/>
              <a:t>and</a:t>
            </a:r>
            <a:r>
              <a:rPr lang="de-DE" dirty="0"/>
              <a:t> </a:t>
            </a:r>
            <a:r>
              <a:rPr lang="de-DE" dirty="0" err="1"/>
              <a:t>Latin</a:t>
            </a:r>
            <a:r>
              <a:rPr lang="de-DE" dirty="0"/>
              <a:t>)</a:t>
            </a:r>
          </a:p>
          <a:p>
            <a:r>
              <a:rPr lang="de-DE" dirty="0" err="1"/>
              <a:t>Presentation</a:t>
            </a:r>
            <a:r>
              <a:rPr lang="de-DE" dirty="0"/>
              <a:t> </a:t>
            </a:r>
            <a:r>
              <a:rPr lang="de-DE" dirty="0" err="1"/>
              <a:t>of</a:t>
            </a:r>
            <a:r>
              <a:rPr lang="de-DE" dirty="0"/>
              <a:t> </a:t>
            </a:r>
            <a:r>
              <a:rPr lang="de-DE" dirty="0" err="1"/>
              <a:t>Islamic</a:t>
            </a:r>
            <a:r>
              <a:rPr lang="de-DE" dirty="0"/>
              <a:t> </a:t>
            </a:r>
            <a:r>
              <a:rPr lang="de-DE" dirty="0" err="1"/>
              <a:t>religion</a:t>
            </a:r>
            <a:r>
              <a:rPr lang="de-DE" dirty="0"/>
              <a:t> in Museums</a:t>
            </a:r>
          </a:p>
          <a:p>
            <a:endParaRPr lang="de-DE" dirty="0"/>
          </a:p>
          <a:p>
            <a:r>
              <a:rPr lang="de-DE" dirty="0"/>
              <a:t>Stream 3: Museum/Material Culture </a:t>
            </a:r>
            <a:r>
              <a:rPr lang="de-DE" dirty="0" err="1"/>
              <a:t>and</a:t>
            </a:r>
            <a:r>
              <a:rPr lang="de-DE" dirty="0"/>
              <a:t> Identity </a:t>
            </a:r>
          </a:p>
          <a:p>
            <a:r>
              <a:rPr lang="de-DE" dirty="0"/>
              <a:t>(</a:t>
            </a:r>
            <a:r>
              <a:rPr lang="de-DE" dirty="0" err="1"/>
              <a:t>with</a:t>
            </a:r>
            <a:r>
              <a:rPr lang="de-DE" dirty="0"/>
              <a:t> Gabriele Alex und </a:t>
            </a:r>
            <a:r>
              <a:rPr lang="de-DE" dirty="0" err="1"/>
              <a:t>Ioana</a:t>
            </a:r>
            <a:r>
              <a:rPr lang="de-DE" dirty="0"/>
              <a:t> </a:t>
            </a:r>
            <a:r>
              <a:rPr lang="de-DE" dirty="0" err="1"/>
              <a:t>Fruntelata</a:t>
            </a:r>
            <a:r>
              <a:rPr lang="de-DE" dirty="0"/>
              <a:t>)</a:t>
            </a:r>
          </a:p>
          <a:p>
            <a:pPr marL="0" indent="0">
              <a:buNone/>
            </a:pPr>
            <a:endParaRPr dirty="0"/>
          </a:p>
        </p:txBody>
      </p:sp>
      <p:pic>
        <p:nvPicPr>
          <p:cNvPr id="2" name="Google Shape;147;p25">
            <a:extLst>
              <a:ext uri="{FF2B5EF4-FFF2-40B4-BE49-F238E27FC236}">
                <a16:creationId xmlns:a16="http://schemas.microsoft.com/office/drawing/2014/main" id="{E66A8758-38DC-3EDF-FF3A-5B8051C9DC98}"/>
              </a:ext>
            </a:extLst>
          </p:cNvPr>
          <p:cNvPicPr preferRelativeResize="0"/>
          <p:nvPr/>
        </p:nvPicPr>
        <p:blipFill rotWithShape="1">
          <a:blip r:embed="rId3">
            <a:alphaModFix/>
          </a:blip>
          <a:srcRect t="-8541" b="-11592"/>
          <a:stretch/>
        </p:blipFill>
        <p:spPr>
          <a:xfrm>
            <a:off x="7283710" y="4384760"/>
            <a:ext cx="1412387" cy="465890"/>
          </a:xfrm>
          <a:prstGeom prst="rect">
            <a:avLst/>
          </a:prstGeom>
          <a:noFill/>
          <a:ln>
            <a:noFill/>
          </a:ln>
        </p:spPr>
      </p:pic>
      <p:pic>
        <p:nvPicPr>
          <p:cNvPr id="9" name="Grafik 8">
            <a:extLst>
              <a:ext uri="{FF2B5EF4-FFF2-40B4-BE49-F238E27FC236}">
                <a16:creationId xmlns:a16="http://schemas.microsoft.com/office/drawing/2014/main" id="{EE2556A4-D351-8348-9A81-48E44621B92A}"/>
              </a:ext>
            </a:extLst>
          </p:cNvPr>
          <p:cNvPicPr>
            <a:picLocks noChangeAspect="1"/>
          </p:cNvPicPr>
          <p:nvPr/>
        </p:nvPicPr>
        <p:blipFill rotWithShape="1">
          <a:blip r:embed="rId4"/>
          <a:srcRect l="8442" t="11848" r="-8442" b="14141"/>
          <a:stretch/>
        </p:blipFill>
        <p:spPr>
          <a:xfrm rot="5400000">
            <a:off x="6507546" y="1977698"/>
            <a:ext cx="2612898" cy="1638028"/>
          </a:xfrm>
          <a:prstGeom prst="rect">
            <a:avLst/>
          </a:prstGeom>
        </p:spPr>
      </p:pic>
    </p:spTree>
    <p:extLst>
      <p:ext uri="{BB962C8B-B14F-4D97-AF65-F5344CB8AC3E}">
        <p14:creationId xmlns:p14="http://schemas.microsoft.com/office/powerpoint/2010/main" val="97614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body" idx="1"/>
          </p:nvPr>
        </p:nvSpPr>
        <p:spPr>
          <a:xfrm>
            <a:off x="311700" y="1374350"/>
            <a:ext cx="8520600" cy="3194700"/>
          </a:xfrm>
          <a:prstGeom prst="rect">
            <a:avLst/>
          </a:prstGeom>
          <a:noFill/>
          <a:ln>
            <a:noFill/>
          </a:ln>
        </p:spPr>
        <p:txBody>
          <a:bodyPr spcFirstLastPara="1" wrap="square" lIns="91425" tIns="91425" rIns="91425" bIns="91425" anchor="t" anchorCtr="0">
            <a:noAutofit/>
          </a:bodyPr>
          <a:lstStyle/>
          <a:p>
            <a:pPr marL="0" indent="0">
              <a:lnSpc>
                <a:spcPct val="90000"/>
              </a:lnSpc>
              <a:buClr>
                <a:schemeClr val="dk1"/>
              </a:buClr>
              <a:buNone/>
            </a:pPr>
            <a:r>
              <a:rPr lang="en" dirty="0"/>
              <a:t>Fields of Interest:</a:t>
            </a:r>
            <a:endParaRPr dirty="0"/>
          </a:p>
          <a:p>
            <a:pPr marL="0" indent="0">
              <a:lnSpc>
                <a:spcPct val="90000"/>
              </a:lnSpc>
              <a:buClr>
                <a:schemeClr val="dk1"/>
              </a:buClr>
              <a:buNone/>
            </a:pPr>
            <a:endParaRPr dirty="0"/>
          </a:p>
          <a:p>
            <a:pPr marL="457188" indent="-342891"/>
            <a:r>
              <a:rPr lang="en" dirty="0"/>
              <a:t>Oral narratives (with a focus on myth and</a:t>
            </a:r>
            <a:endParaRPr dirty="0"/>
          </a:p>
          <a:p>
            <a:pPr marL="457188" indent="0">
              <a:buClr>
                <a:schemeClr val="dk1"/>
              </a:buClr>
              <a:buSzPts val="1100"/>
              <a:buNone/>
            </a:pPr>
            <a:r>
              <a:rPr lang="en" dirty="0"/>
              <a:t>legend)</a:t>
            </a:r>
            <a:endParaRPr dirty="0"/>
          </a:p>
          <a:p>
            <a:pPr marL="457188" indent="-342891"/>
            <a:r>
              <a:rPr lang="en" dirty="0"/>
              <a:t>Urban anthropology</a:t>
            </a:r>
            <a:endParaRPr dirty="0"/>
          </a:p>
          <a:p>
            <a:pPr marL="457188" indent="-342891"/>
            <a:r>
              <a:rPr lang="en" dirty="0"/>
              <a:t>Memes and Digital culture</a:t>
            </a:r>
            <a:endParaRPr dirty="0"/>
          </a:p>
          <a:p>
            <a:pPr marL="457188" indent="-342891">
              <a:lnSpc>
                <a:spcPct val="90000"/>
              </a:lnSpc>
            </a:pPr>
            <a:r>
              <a:rPr lang="en" dirty="0"/>
              <a:t>Visual narration</a:t>
            </a:r>
            <a:br>
              <a:rPr lang="en" dirty="0"/>
            </a:br>
            <a:endParaRPr dirty="0"/>
          </a:p>
          <a:p>
            <a:pPr marL="457189" indent="-257166">
              <a:lnSpc>
                <a:spcPct val="90000"/>
              </a:lnSpc>
              <a:buClr>
                <a:schemeClr val="dk1"/>
              </a:buClr>
              <a:buNone/>
            </a:pPr>
            <a:endParaRPr dirty="0"/>
          </a:p>
          <a:p>
            <a:pPr marL="457189" indent="-342891">
              <a:lnSpc>
                <a:spcPct val="90000"/>
              </a:lnSpc>
              <a:buClr>
                <a:schemeClr val="dk1"/>
              </a:buClr>
            </a:pPr>
            <a:r>
              <a:rPr lang="en" dirty="0"/>
              <a:t>Stream 2: Narratives and Oral Traditions</a:t>
            </a:r>
            <a:br>
              <a:rPr lang="en" dirty="0"/>
            </a:br>
            <a:r>
              <a:rPr lang="en" dirty="0"/>
              <a:t>(with Georgios </a:t>
            </a:r>
            <a:r>
              <a:rPr lang="en" dirty="0" err="1"/>
              <a:t>Kouzas</a:t>
            </a:r>
            <a:r>
              <a:rPr lang="en" dirty="0"/>
              <a:t> and Julia </a:t>
            </a:r>
            <a:r>
              <a:rPr lang="en" dirty="0" err="1"/>
              <a:t>Faulhaber</a:t>
            </a:r>
            <a:r>
              <a:rPr lang="en" dirty="0"/>
              <a:t>)</a:t>
            </a:r>
            <a:endParaRPr dirty="0"/>
          </a:p>
        </p:txBody>
      </p:sp>
      <p:sp>
        <p:nvSpPr>
          <p:cNvPr id="107" name="Google Shape;107;p3"/>
          <p:cNvSpPr txBox="1">
            <a:spLocks noGrp="1"/>
          </p:cNvSpPr>
          <p:nvPr>
            <p:ph type="title"/>
          </p:nvPr>
        </p:nvSpPr>
        <p:spPr>
          <a:xfrm>
            <a:off x="311700" y="292850"/>
            <a:ext cx="6087190" cy="10815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pPr>
            <a:r>
              <a:rPr lang="en" sz="3600"/>
              <a:t>Gabriel Tamas, </a:t>
            </a:r>
            <a:r>
              <a:rPr lang="en" sz="2400"/>
              <a:t>University of Bucharest</a:t>
            </a:r>
            <a:br>
              <a:rPr lang="en" sz="3600"/>
            </a:br>
            <a:r>
              <a:rPr lang="en" sz="2400"/>
              <a:t>Associate Professor</a:t>
            </a:r>
            <a:endParaRPr sz="2400"/>
          </a:p>
          <a:p>
            <a:pPr>
              <a:lnSpc>
                <a:spcPct val="90000"/>
              </a:lnSpc>
              <a:buClr>
                <a:schemeClr val="dk1"/>
              </a:buClr>
            </a:pPr>
            <a:endParaRPr sz="2400"/>
          </a:p>
        </p:txBody>
      </p:sp>
      <p:pic>
        <p:nvPicPr>
          <p:cNvPr id="108" name="Google Shape;108;p3"/>
          <p:cNvPicPr preferRelativeResize="0"/>
          <p:nvPr/>
        </p:nvPicPr>
        <p:blipFill rotWithShape="1">
          <a:blip r:embed="rId3">
            <a:alphaModFix/>
          </a:blip>
          <a:srcRect/>
          <a:stretch/>
        </p:blipFill>
        <p:spPr>
          <a:xfrm>
            <a:off x="7063531" y="4339262"/>
            <a:ext cx="1665073" cy="537907"/>
          </a:xfrm>
          <a:prstGeom prst="rect">
            <a:avLst/>
          </a:prstGeom>
          <a:noFill/>
          <a:ln>
            <a:noFill/>
          </a:ln>
        </p:spPr>
      </p:pic>
      <p:pic>
        <p:nvPicPr>
          <p:cNvPr id="109" name="Google Shape;109;p3"/>
          <p:cNvPicPr preferRelativeResize="0"/>
          <p:nvPr/>
        </p:nvPicPr>
        <p:blipFill rotWithShape="1">
          <a:blip r:embed="rId3">
            <a:alphaModFix/>
          </a:blip>
          <a:srcRect/>
          <a:stretch/>
        </p:blipFill>
        <p:spPr>
          <a:xfrm>
            <a:off x="6256651" y="4122176"/>
            <a:ext cx="2606177" cy="744451"/>
          </a:xfrm>
          <a:prstGeom prst="rect">
            <a:avLst/>
          </a:prstGeom>
          <a:noFill/>
          <a:ln>
            <a:noFill/>
          </a:ln>
        </p:spPr>
      </p:pic>
      <p:pic>
        <p:nvPicPr>
          <p:cNvPr id="110" name="Google Shape;110;p3"/>
          <p:cNvPicPr preferRelativeResize="0"/>
          <p:nvPr/>
        </p:nvPicPr>
        <p:blipFill rotWithShape="1">
          <a:blip r:embed="rId4">
            <a:alphaModFix/>
          </a:blip>
          <a:srcRect t="5861" b="5861"/>
          <a:stretch/>
        </p:blipFill>
        <p:spPr>
          <a:xfrm>
            <a:off x="6000226" y="1446315"/>
            <a:ext cx="3001160" cy="22508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46000" y="526350"/>
            <a:ext cx="86520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800"/>
              <a:t>A Warm Welcome To You!</a:t>
            </a:r>
            <a:endParaRPr sz="4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Julia </a:t>
            </a:r>
            <a:r>
              <a:rPr lang="en" sz="3600" dirty="0" err="1"/>
              <a:t>Faulhaber</a:t>
            </a:r>
            <a:r>
              <a:rPr lang="en" sz="3600" dirty="0"/>
              <a:t>, </a:t>
            </a:r>
            <a:r>
              <a:rPr lang="en" sz="2400" dirty="0"/>
              <a:t>University Tübingen</a:t>
            </a:r>
            <a:br>
              <a:rPr lang="en" sz="3600" b="0" dirty="0"/>
            </a:br>
            <a:r>
              <a:rPr lang="en" sz="2400" b="0" dirty="0"/>
              <a:t>Junior Lecturer in Social and Cultural Anthropology</a:t>
            </a:r>
            <a:endParaRPr sz="2400" b="0" dirty="0"/>
          </a:p>
        </p:txBody>
      </p:sp>
      <p:sp>
        <p:nvSpPr>
          <p:cNvPr id="145" name="Google Shape;145;p25"/>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pPr marL="457200" lvl="0" indent="-342900" algn="l" rtl="0">
              <a:spcBef>
                <a:spcPts val="1200"/>
              </a:spcBef>
              <a:spcAft>
                <a:spcPts val="0"/>
              </a:spcAft>
              <a:buSzPts val="1800"/>
              <a:buChar char="●"/>
            </a:pPr>
            <a:r>
              <a:rPr lang="de-DE" dirty="0"/>
              <a:t>Jamaica</a:t>
            </a:r>
          </a:p>
          <a:p>
            <a:pPr marL="457200" lvl="0" indent="-342900" algn="l" rtl="0">
              <a:spcBef>
                <a:spcPts val="1200"/>
              </a:spcBef>
              <a:spcAft>
                <a:spcPts val="0"/>
              </a:spcAft>
              <a:buSzPts val="1800"/>
              <a:buChar char="●"/>
            </a:pPr>
            <a:r>
              <a:rPr lang="de-DE" dirty="0"/>
              <a:t>Anthropology </a:t>
            </a:r>
            <a:r>
              <a:rPr lang="de-DE" dirty="0" err="1"/>
              <a:t>of</a:t>
            </a:r>
            <a:r>
              <a:rPr lang="de-DE" dirty="0"/>
              <a:t> Youth </a:t>
            </a:r>
          </a:p>
          <a:p>
            <a:pPr marL="457200" lvl="0" indent="-342900" algn="l" rtl="0">
              <a:spcBef>
                <a:spcPts val="1200"/>
              </a:spcBef>
              <a:spcAft>
                <a:spcPts val="0"/>
              </a:spcAft>
              <a:buSzPts val="1800"/>
              <a:buChar char="●"/>
            </a:pPr>
            <a:r>
              <a:rPr lang="de-DE" dirty="0"/>
              <a:t>Anthropology </a:t>
            </a:r>
            <a:r>
              <a:rPr lang="de-DE" dirty="0" err="1"/>
              <a:t>of</a:t>
            </a:r>
            <a:r>
              <a:rPr lang="de-DE" dirty="0"/>
              <a:t> Sport</a:t>
            </a:r>
            <a:br>
              <a:rPr lang="en" dirty="0"/>
            </a:br>
            <a:endParaRPr dirty="0"/>
          </a:p>
          <a:p>
            <a:pPr marL="457200" lvl="0" indent="-342900" algn="l" rtl="0">
              <a:spcBef>
                <a:spcPts val="0"/>
              </a:spcBef>
              <a:spcAft>
                <a:spcPts val="0"/>
              </a:spcAft>
              <a:buSzPts val="1800"/>
              <a:buChar char="●"/>
            </a:pPr>
            <a:r>
              <a:rPr lang="en" dirty="0"/>
              <a:t>Stream 2 together with Georgios </a:t>
            </a:r>
            <a:r>
              <a:rPr lang="en" dirty="0" err="1"/>
              <a:t>Kouzos</a:t>
            </a:r>
            <a:r>
              <a:rPr lang="en" dirty="0"/>
              <a:t>, Gabriel Tamas,</a:t>
            </a:r>
          </a:p>
          <a:p>
            <a:pPr marL="114300" lvl="0" indent="0" algn="l" rtl="0">
              <a:spcBef>
                <a:spcPts val="0"/>
              </a:spcBef>
              <a:spcAft>
                <a:spcPts val="0"/>
              </a:spcAft>
              <a:buSzPts val="1800"/>
              <a:buNone/>
            </a:pPr>
            <a:r>
              <a:rPr lang="en" dirty="0"/>
              <a:t>Katerina </a:t>
            </a:r>
            <a:r>
              <a:rPr lang="en" dirty="0" err="1"/>
              <a:t>Sxoina</a:t>
            </a:r>
            <a:br>
              <a:rPr lang="en" dirty="0"/>
            </a:br>
            <a:endParaRPr dirty="0"/>
          </a:p>
        </p:txBody>
      </p:sp>
      <p:pic>
        <p:nvPicPr>
          <p:cNvPr id="147" name="Google Shape;147;p25"/>
          <p:cNvPicPr preferRelativeResize="0"/>
          <p:nvPr/>
        </p:nvPicPr>
        <p:blipFill rotWithShape="1">
          <a:blip r:embed="rId3">
            <a:alphaModFix/>
          </a:blip>
          <a:srcRect t="-8541" b="-11592"/>
          <a:stretch/>
        </p:blipFill>
        <p:spPr>
          <a:xfrm>
            <a:off x="6857576" y="4002263"/>
            <a:ext cx="1883183" cy="621187"/>
          </a:xfrm>
          <a:prstGeom prst="rect">
            <a:avLst/>
          </a:prstGeom>
          <a:noFill/>
          <a:ln>
            <a:noFill/>
          </a:ln>
        </p:spPr>
      </p:pic>
    </p:spTree>
    <p:extLst>
      <p:ext uri="{BB962C8B-B14F-4D97-AF65-F5344CB8AC3E}">
        <p14:creationId xmlns:p14="http://schemas.microsoft.com/office/powerpoint/2010/main" val="156325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Gabriele Alex, </a:t>
            </a:r>
            <a:r>
              <a:rPr lang="en" sz="2400"/>
              <a:t>University Tübingen</a:t>
            </a:r>
            <a:br>
              <a:rPr lang="en" sz="3600" b="0"/>
            </a:br>
            <a:r>
              <a:rPr lang="en" sz="2400" b="0"/>
              <a:t>Professor of Social and Cultural Anthropology</a:t>
            </a:r>
            <a:endParaRPr sz="2400" b="0"/>
          </a:p>
        </p:txBody>
      </p:sp>
      <p:sp>
        <p:nvSpPr>
          <p:cNvPr id="145" name="Google Shape;145;p25"/>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pPr marL="457200" lvl="0" indent="-342900" algn="l" rtl="0">
              <a:spcBef>
                <a:spcPts val="1200"/>
              </a:spcBef>
              <a:spcAft>
                <a:spcPts val="0"/>
              </a:spcAft>
              <a:buSzPts val="1800"/>
              <a:buChar char="●"/>
            </a:pPr>
            <a:r>
              <a:rPr lang="en" dirty="0"/>
              <a:t>Medical Anthropology</a:t>
            </a:r>
            <a:endParaRPr dirty="0"/>
          </a:p>
          <a:p>
            <a:pPr marL="457200" lvl="0" indent="-342900" algn="l" rtl="0">
              <a:spcBef>
                <a:spcPts val="0"/>
              </a:spcBef>
              <a:spcAft>
                <a:spcPts val="0"/>
              </a:spcAft>
              <a:buSzPts val="1800"/>
              <a:buChar char="●"/>
            </a:pPr>
            <a:r>
              <a:rPr lang="en" dirty="0"/>
              <a:t>Anthropology of Childhood</a:t>
            </a:r>
            <a:endParaRPr dirty="0"/>
          </a:p>
          <a:p>
            <a:pPr marL="457200" lvl="0" indent="-342900" algn="l" rtl="0">
              <a:spcBef>
                <a:spcPts val="0"/>
              </a:spcBef>
              <a:spcAft>
                <a:spcPts val="0"/>
              </a:spcAft>
              <a:buSzPts val="1800"/>
              <a:buChar char="●"/>
            </a:pPr>
            <a:r>
              <a:rPr lang="en" dirty="0"/>
              <a:t>Museums in the 21st Century</a:t>
            </a:r>
            <a:endParaRPr dirty="0"/>
          </a:p>
          <a:p>
            <a:pPr marL="457200" lvl="0" indent="-342900" algn="l" rtl="0">
              <a:spcBef>
                <a:spcPts val="0"/>
              </a:spcBef>
              <a:spcAft>
                <a:spcPts val="0"/>
              </a:spcAft>
              <a:buSzPts val="1800"/>
              <a:buChar char="●"/>
            </a:pPr>
            <a:r>
              <a:rPr lang="en" dirty="0"/>
              <a:t>Myths, Oral Tradition and Cosmological Histories</a:t>
            </a:r>
            <a:endParaRPr dirty="0"/>
          </a:p>
          <a:p>
            <a:pPr marL="457200" lvl="0" indent="-342900" algn="l" rtl="0">
              <a:spcBef>
                <a:spcPts val="0"/>
              </a:spcBef>
              <a:spcAft>
                <a:spcPts val="0"/>
              </a:spcAft>
              <a:buSzPts val="1800"/>
              <a:buChar char="●"/>
            </a:pPr>
            <a:r>
              <a:rPr lang="en" dirty="0"/>
              <a:t>India, esp. South India and Greece</a:t>
            </a:r>
            <a:br>
              <a:rPr lang="en" dirty="0"/>
            </a:br>
            <a:endParaRPr dirty="0"/>
          </a:p>
          <a:p>
            <a:pPr marL="457200" lvl="0" indent="-342900" algn="l" rtl="0">
              <a:spcBef>
                <a:spcPts val="0"/>
              </a:spcBef>
              <a:spcAft>
                <a:spcPts val="0"/>
              </a:spcAft>
              <a:buSzPts val="1800"/>
              <a:buChar char="●"/>
            </a:pPr>
            <a:r>
              <a:rPr lang="en" dirty="0"/>
              <a:t>Stream 3 together with Ioana </a:t>
            </a:r>
            <a:r>
              <a:rPr lang="en" dirty="0" err="1"/>
              <a:t>Fruntelata</a:t>
            </a:r>
            <a:r>
              <a:rPr lang="en" dirty="0"/>
              <a:t>:</a:t>
            </a:r>
          </a:p>
          <a:p>
            <a:pPr marL="114300" lvl="0" indent="0" algn="l" rtl="0">
              <a:spcBef>
                <a:spcPts val="0"/>
              </a:spcBef>
              <a:spcAft>
                <a:spcPts val="0"/>
              </a:spcAft>
              <a:buSzPts val="1800"/>
              <a:buNone/>
            </a:pPr>
            <a:r>
              <a:rPr lang="en" dirty="0"/>
              <a:t> Museum/Material Culture and Identity </a:t>
            </a:r>
            <a:br>
              <a:rPr lang="en" dirty="0"/>
            </a:br>
            <a:endParaRPr dirty="0"/>
          </a:p>
        </p:txBody>
      </p:sp>
      <p:pic>
        <p:nvPicPr>
          <p:cNvPr id="146" name="Google Shape;146;p25"/>
          <p:cNvPicPr preferRelativeResize="0"/>
          <p:nvPr/>
        </p:nvPicPr>
        <p:blipFill rotWithShape="1">
          <a:blip r:embed="rId3">
            <a:alphaModFix/>
          </a:blip>
          <a:srcRect t="9016" b="9016"/>
          <a:stretch/>
        </p:blipFill>
        <p:spPr>
          <a:xfrm>
            <a:off x="6546300" y="1428750"/>
            <a:ext cx="2286000" cy="2286000"/>
          </a:xfrm>
          <a:prstGeom prst="rect">
            <a:avLst/>
          </a:prstGeom>
          <a:noFill/>
          <a:ln>
            <a:noFill/>
          </a:ln>
        </p:spPr>
      </p:pic>
      <p:pic>
        <p:nvPicPr>
          <p:cNvPr id="147" name="Google Shape;147;p25"/>
          <p:cNvPicPr preferRelativeResize="0"/>
          <p:nvPr/>
        </p:nvPicPr>
        <p:blipFill rotWithShape="1">
          <a:blip r:embed="rId4">
            <a:alphaModFix/>
          </a:blip>
          <a:srcRect t="-8541" b="-11592"/>
          <a:stretch/>
        </p:blipFill>
        <p:spPr>
          <a:xfrm>
            <a:off x="6857576" y="4002263"/>
            <a:ext cx="1883183" cy="6211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body" idx="1"/>
          </p:nvPr>
        </p:nvSpPr>
        <p:spPr>
          <a:xfrm>
            <a:off x="311700" y="945223"/>
            <a:ext cx="8520600" cy="3905428"/>
          </a:xfrm>
          <a:prstGeom prst="rect">
            <a:avLst/>
          </a:prstGeom>
        </p:spPr>
        <p:txBody>
          <a:bodyPr spcFirstLastPara="1" wrap="square" lIns="91425" tIns="91425" rIns="91425" bIns="91425" anchor="t" anchorCtr="0">
            <a:noAutofit/>
          </a:bodyPr>
          <a:lstStyle/>
          <a:p>
            <a:pPr>
              <a:lnSpc>
                <a:spcPct val="100000"/>
              </a:lnSpc>
            </a:pPr>
            <a:r>
              <a:rPr lang="ro-RO" altLang="en-DE" sz="1800" b="1" dirty="0" err="1">
                <a:cs typeface="Arial" panose="020B0604020202020204" pitchFamily="34" charset="0"/>
              </a:rPr>
              <a:t>Rares</a:t>
            </a:r>
            <a:r>
              <a:rPr lang="ro-RO" altLang="en-DE" sz="1800" b="1" dirty="0">
                <a:cs typeface="Arial" panose="020B0604020202020204" pitchFamily="34" charset="0"/>
              </a:rPr>
              <a:t> </a:t>
            </a:r>
            <a:r>
              <a:rPr lang="ro-RO" altLang="en-DE" sz="1800" b="1" dirty="0" err="1">
                <a:cs typeface="Arial" panose="020B0604020202020204" pitchFamily="34" charset="0"/>
              </a:rPr>
              <a:t>Jeflea</a:t>
            </a:r>
            <a:r>
              <a:rPr lang="ro-RO" altLang="en-DE" b="1" dirty="0">
                <a:cs typeface="Arial" panose="020B0604020202020204" pitchFamily="34" charset="0"/>
              </a:rPr>
              <a:t>: </a:t>
            </a:r>
            <a:r>
              <a:rPr lang="ro-RO" altLang="en-DE" sz="1800" dirty="0" err="1">
                <a:cs typeface="Arial" panose="020B0604020202020204" pitchFamily="34" charset="0"/>
              </a:rPr>
              <a:t>Rares</a:t>
            </a:r>
            <a:r>
              <a:rPr lang="ro-RO" altLang="en-DE" sz="1800" dirty="0">
                <a:cs typeface="Arial" panose="020B0604020202020204" pitchFamily="34" charset="0"/>
              </a:rPr>
              <a:t> </a:t>
            </a:r>
            <a:r>
              <a:rPr lang="ro-RO" altLang="en-DE" sz="1800" dirty="0" err="1">
                <a:cs typeface="Arial" panose="020B0604020202020204" pitchFamily="34" charset="0"/>
              </a:rPr>
              <a:t>is</a:t>
            </a:r>
            <a:r>
              <a:rPr lang="ro-RO" altLang="en-DE" sz="1800" dirty="0">
                <a:cs typeface="Arial" panose="020B0604020202020204" pitchFamily="34" charset="0"/>
              </a:rPr>
              <a:t> a </a:t>
            </a:r>
            <a:r>
              <a:rPr lang="ro-RO" altLang="en-DE" sz="1800" dirty="0" err="1">
                <a:cs typeface="Arial" panose="020B0604020202020204" pitchFamily="34" charset="0"/>
              </a:rPr>
              <a:t>PhD</a:t>
            </a:r>
            <a:r>
              <a:rPr lang="ro-RO" altLang="en-DE" sz="1800" dirty="0">
                <a:cs typeface="Arial" panose="020B0604020202020204" pitchFamily="34" charset="0"/>
              </a:rPr>
              <a:t> student in </a:t>
            </a:r>
            <a:r>
              <a:rPr lang="ro-RO" altLang="en-DE" sz="1800" dirty="0" err="1">
                <a:cs typeface="Arial" panose="020B0604020202020204" pitchFamily="34" charset="0"/>
              </a:rPr>
              <a:t>Historical</a:t>
            </a:r>
            <a:r>
              <a:rPr lang="ro-RO" altLang="en-DE" sz="1800" dirty="0">
                <a:cs typeface="Arial" panose="020B0604020202020204" pitchFamily="34" charset="0"/>
              </a:rPr>
              <a:t> </a:t>
            </a:r>
            <a:r>
              <a:rPr lang="ro-RO" altLang="en-DE" sz="1800" dirty="0" err="1">
                <a:cs typeface="Arial" panose="020B0604020202020204" pitchFamily="34" charset="0"/>
              </a:rPr>
              <a:t>and</a:t>
            </a:r>
            <a:r>
              <a:rPr lang="ro-RO" altLang="en-DE" sz="1800" dirty="0">
                <a:cs typeface="Arial" panose="020B0604020202020204" pitchFamily="34" charset="0"/>
              </a:rPr>
              <a:t> Cultural </a:t>
            </a:r>
            <a:r>
              <a:rPr lang="ro-RO" altLang="en-DE" sz="1800" dirty="0" err="1">
                <a:cs typeface="Arial" panose="020B0604020202020204" pitchFamily="34" charset="0"/>
              </a:rPr>
              <a:t>Anthropology</a:t>
            </a:r>
            <a:r>
              <a:rPr lang="ro-RO" altLang="en-DE" sz="1800" dirty="0">
                <a:cs typeface="Arial" panose="020B0604020202020204" pitchFamily="34" charset="0"/>
              </a:rPr>
              <a:t> at University of </a:t>
            </a:r>
            <a:r>
              <a:rPr lang="ro-RO" altLang="en-DE" sz="1800" dirty="0" err="1">
                <a:cs typeface="Arial" panose="020B0604020202020204" pitchFamily="34" charset="0"/>
              </a:rPr>
              <a:t>Tuebingen</a:t>
            </a:r>
            <a:r>
              <a:rPr lang="ro-RO" altLang="en-DE" sz="1800" dirty="0">
                <a:cs typeface="Arial" panose="020B0604020202020204" pitchFamily="34" charset="0"/>
              </a:rPr>
              <a:t>. He </a:t>
            </a:r>
            <a:r>
              <a:rPr lang="ro-RO" altLang="en-DE" sz="1800" dirty="0" err="1">
                <a:cs typeface="Arial" panose="020B0604020202020204" pitchFamily="34" charset="0"/>
              </a:rPr>
              <a:t>researches</a:t>
            </a:r>
            <a:r>
              <a:rPr lang="ro-RO" altLang="en-DE" sz="1800" dirty="0">
                <a:cs typeface="Arial" panose="020B0604020202020204" pitchFamily="34" charset="0"/>
              </a:rPr>
              <a:t> private </a:t>
            </a:r>
            <a:r>
              <a:rPr lang="ro-RO" altLang="en-DE" sz="1800" dirty="0" err="1">
                <a:cs typeface="Arial" panose="020B0604020202020204" pitchFamily="34" charset="0"/>
              </a:rPr>
              <a:t>collections</a:t>
            </a:r>
            <a:r>
              <a:rPr lang="ro-RO" altLang="en-DE" sz="1800" dirty="0">
                <a:cs typeface="Arial" panose="020B0604020202020204" pitchFamily="34" charset="0"/>
              </a:rPr>
              <a:t> </a:t>
            </a:r>
            <a:r>
              <a:rPr lang="ro-RO" altLang="en-DE" sz="1800" dirty="0" err="1">
                <a:cs typeface="Arial" panose="020B0604020202020204" pitchFamily="34" charset="0"/>
              </a:rPr>
              <a:t>built</a:t>
            </a:r>
            <a:r>
              <a:rPr lang="ro-RO" altLang="en-DE" sz="1800" dirty="0">
                <a:cs typeface="Arial" panose="020B0604020202020204" pitchFamily="34" charset="0"/>
              </a:rPr>
              <a:t> </a:t>
            </a:r>
            <a:r>
              <a:rPr lang="ro-RO" altLang="en-DE" sz="1800" dirty="0" err="1">
                <a:cs typeface="Arial" panose="020B0604020202020204" pitchFamily="34" charset="0"/>
              </a:rPr>
              <a:t>around</a:t>
            </a:r>
            <a:r>
              <a:rPr lang="ro-RO" altLang="en-DE" sz="1800" dirty="0">
                <a:cs typeface="Arial" panose="020B0604020202020204" pitchFamily="34" charset="0"/>
              </a:rPr>
              <a:t> Romanian </a:t>
            </a:r>
            <a:r>
              <a:rPr lang="ro-RO" altLang="en-DE" sz="1800" dirty="0" err="1">
                <a:cs typeface="Arial" panose="020B0604020202020204" pitchFamily="34" charset="0"/>
              </a:rPr>
              <a:t>football</a:t>
            </a:r>
            <a:r>
              <a:rPr lang="ro-RO" altLang="en-DE" sz="1800" dirty="0">
                <a:cs typeface="Arial" panose="020B0604020202020204" pitchFamily="34" charset="0"/>
              </a:rPr>
              <a:t> </a:t>
            </a:r>
            <a:r>
              <a:rPr lang="ro-RO" altLang="en-DE" sz="1800" dirty="0" err="1">
                <a:cs typeface="Arial" panose="020B0604020202020204" pitchFamily="34" charset="0"/>
              </a:rPr>
              <a:t>teams</a:t>
            </a:r>
            <a:r>
              <a:rPr lang="ro-RO" altLang="en-DE" sz="1800" dirty="0">
                <a:cs typeface="Arial" panose="020B0604020202020204" pitchFamily="34" charset="0"/>
              </a:rPr>
              <a:t> </a:t>
            </a:r>
            <a:r>
              <a:rPr lang="ro-RO" altLang="en-DE" sz="1800" dirty="0" err="1">
                <a:cs typeface="Arial" panose="020B0604020202020204" pitchFamily="34" charset="0"/>
              </a:rPr>
              <a:t>and</a:t>
            </a:r>
            <a:r>
              <a:rPr lang="ro-RO" altLang="en-DE" sz="1800" dirty="0">
                <a:cs typeface="Arial" panose="020B0604020202020204" pitchFamily="34" charset="0"/>
              </a:rPr>
              <a:t> </a:t>
            </a:r>
            <a:r>
              <a:rPr lang="ro-RO" altLang="en-DE" sz="1800" dirty="0" err="1">
                <a:cs typeface="Arial" panose="020B0604020202020204" pitchFamily="34" charset="0"/>
              </a:rPr>
              <a:t>how</a:t>
            </a:r>
            <a:r>
              <a:rPr lang="ro-RO" altLang="en-DE" sz="1800" dirty="0">
                <a:cs typeface="Arial" panose="020B0604020202020204" pitchFamily="34" charset="0"/>
              </a:rPr>
              <a:t> </a:t>
            </a:r>
            <a:r>
              <a:rPr lang="ro-RO" altLang="en-DE" sz="1800" dirty="0" err="1">
                <a:cs typeface="Arial" panose="020B0604020202020204" pitchFamily="34" charset="0"/>
              </a:rPr>
              <a:t>these</a:t>
            </a:r>
            <a:r>
              <a:rPr lang="ro-RO" altLang="en-DE" sz="1800" dirty="0">
                <a:cs typeface="Arial" panose="020B0604020202020204" pitchFamily="34" charset="0"/>
              </a:rPr>
              <a:t> are </a:t>
            </a:r>
            <a:r>
              <a:rPr lang="ro-RO" altLang="en-DE" sz="1800" dirty="0" err="1">
                <a:cs typeface="Arial" panose="020B0604020202020204" pitchFamily="34" charset="0"/>
              </a:rPr>
              <a:t>intertwined</a:t>
            </a:r>
            <a:r>
              <a:rPr lang="ro-RO" altLang="en-DE" sz="1800" dirty="0">
                <a:cs typeface="Arial" panose="020B0604020202020204" pitchFamily="34" charset="0"/>
              </a:rPr>
              <a:t> </a:t>
            </a:r>
            <a:r>
              <a:rPr lang="ro-RO" altLang="en-DE" sz="1800" dirty="0" err="1">
                <a:cs typeface="Arial" panose="020B0604020202020204" pitchFamily="34" charset="0"/>
              </a:rPr>
              <a:t>with</a:t>
            </a:r>
            <a:r>
              <a:rPr lang="ro-RO" altLang="en-DE" sz="1800" dirty="0">
                <a:cs typeface="Arial" panose="020B0604020202020204" pitchFamily="34" charset="0"/>
              </a:rPr>
              <a:t> </a:t>
            </a:r>
            <a:r>
              <a:rPr lang="ro-RO" altLang="en-DE" sz="1800" dirty="0" err="1">
                <a:cs typeface="Arial" panose="020B0604020202020204" pitchFamily="34" charset="0"/>
              </a:rPr>
              <a:t>fandom</a:t>
            </a:r>
            <a:r>
              <a:rPr lang="ro-RO" altLang="en-DE" sz="1800" dirty="0">
                <a:cs typeface="Arial" panose="020B0604020202020204" pitchFamily="34" charset="0"/>
              </a:rPr>
              <a:t> </a:t>
            </a:r>
            <a:r>
              <a:rPr lang="ro-RO" altLang="en-DE" sz="1800" dirty="0" err="1">
                <a:cs typeface="Arial" panose="020B0604020202020204" pitchFamily="34" charset="0"/>
              </a:rPr>
              <a:t>subculture</a:t>
            </a:r>
            <a:r>
              <a:rPr lang="ro-RO" altLang="en-DE" sz="1800" dirty="0">
                <a:cs typeface="Arial" panose="020B0604020202020204" pitchFamily="34" charset="0"/>
              </a:rPr>
              <a:t>, </a:t>
            </a:r>
            <a:r>
              <a:rPr lang="ro-RO" altLang="en-DE" sz="1800" dirty="0" err="1">
                <a:cs typeface="Arial" panose="020B0604020202020204" pitchFamily="34" charset="0"/>
              </a:rPr>
              <a:t>nationalism</a:t>
            </a:r>
            <a:r>
              <a:rPr lang="ro-RO" altLang="en-DE" sz="1800" dirty="0">
                <a:cs typeface="Arial" panose="020B0604020202020204" pitchFamily="34" charset="0"/>
              </a:rPr>
              <a:t>, </a:t>
            </a:r>
            <a:r>
              <a:rPr lang="ro-RO" altLang="en-DE" sz="1800" dirty="0" err="1">
                <a:cs typeface="Arial" panose="020B0604020202020204" pitchFamily="34" charset="0"/>
              </a:rPr>
              <a:t>and</a:t>
            </a:r>
            <a:r>
              <a:rPr lang="ro-RO" altLang="en-DE" sz="1800" dirty="0">
                <a:cs typeface="Arial" panose="020B0604020202020204" pitchFamily="34" charset="0"/>
              </a:rPr>
              <a:t> urban </a:t>
            </a:r>
            <a:r>
              <a:rPr lang="ro-RO" altLang="en-DE" sz="1800" dirty="0" err="1">
                <a:cs typeface="Arial" panose="020B0604020202020204" pitchFamily="34" charset="0"/>
              </a:rPr>
              <a:t>representation</a:t>
            </a:r>
            <a:r>
              <a:rPr lang="ro-RO" altLang="en-DE" sz="1800" dirty="0">
                <a:cs typeface="Arial" panose="020B0604020202020204" pitchFamily="34" charset="0"/>
              </a:rPr>
              <a:t>. (STREAM 3)</a:t>
            </a:r>
          </a:p>
          <a:p>
            <a:pPr>
              <a:lnSpc>
                <a:spcPct val="100000"/>
              </a:lnSpc>
            </a:pPr>
            <a:r>
              <a:rPr lang="ro-RO" altLang="en-DE" b="1" dirty="0" err="1">
                <a:cs typeface="Arial" panose="020B0604020202020204" pitchFamily="34" charset="0"/>
              </a:rPr>
              <a:t>Katerina</a:t>
            </a:r>
            <a:r>
              <a:rPr lang="ro-RO" altLang="en-DE" b="1" dirty="0">
                <a:cs typeface="Arial" panose="020B0604020202020204" pitchFamily="34" charset="0"/>
              </a:rPr>
              <a:t> </a:t>
            </a:r>
            <a:r>
              <a:rPr lang="ro-RO" altLang="en-DE" b="1" dirty="0" err="1">
                <a:cs typeface="Arial" panose="020B0604020202020204" pitchFamily="34" charset="0"/>
              </a:rPr>
              <a:t>Sxoina</a:t>
            </a:r>
            <a:r>
              <a:rPr lang="ro-RO" altLang="en-DE" dirty="0">
                <a:cs typeface="Arial" panose="020B0604020202020204" pitchFamily="34" charset="0"/>
              </a:rPr>
              <a:t>: </a:t>
            </a:r>
            <a:r>
              <a:rPr lang="ro-RO" altLang="en-DE" dirty="0" err="1">
                <a:cs typeface="Arial" panose="020B0604020202020204" pitchFamily="34" charset="0"/>
              </a:rPr>
              <a:t>Katerina</a:t>
            </a:r>
            <a:r>
              <a:rPr lang="ro-RO" altLang="en-DE" dirty="0">
                <a:cs typeface="Arial" panose="020B0604020202020204" pitchFamily="34" charset="0"/>
              </a:rPr>
              <a:t> </a:t>
            </a:r>
            <a:r>
              <a:rPr lang="ro-RO" altLang="en-DE" dirty="0" err="1">
                <a:cs typeface="Arial" panose="020B0604020202020204" pitchFamily="34" charset="0"/>
              </a:rPr>
              <a:t>is</a:t>
            </a:r>
            <a:r>
              <a:rPr lang="ro-RO" altLang="en-DE" dirty="0">
                <a:cs typeface="Arial" panose="020B0604020202020204" pitchFamily="34" charset="0"/>
              </a:rPr>
              <a:t> a </a:t>
            </a:r>
            <a:r>
              <a:rPr lang="en-GB" dirty="0">
                <a:cs typeface="Arial" panose="020B0604020202020204" pitchFamily="34" charset="0"/>
              </a:rPr>
              <a:t>the Secretary of the CIVIS Global Student Council and a PhD student in Folklore Studies in the Faculty of Philology at the School of Philosophy of the National and </a:t>
            </a:r>
            <a:r>
              <a:rPr lang="en-GB" dirty="0" err="1">
                <a:cs typeface="Arial" panose="020B0604020202020204" pitchFamily="34" charset="0"/>
              </a:rPr>
              <a:t>Kapodistrian</a:t>
            </a:r>
            <a:r>
              <a:rPr lang="en-GB" dirty="0">
                <a:cs typeface="Arial" panose="020B0604020202020204" pitchFamily="34" charset="0"/>
              </a:rPr>
              <a:t> University of Athens (NKUA). In her doctoral thesis, she studies the folkloristic approaches to natural disasters, due to climate change in the Prefecture of Attica (2000 - 2020), through traumatic memories, narratives and collective representations. </a:t>
            </a:r>
            <a:r>
              <a:rPr lang="ro-RO" altLang="en-DE" dirty="0">
                <a:cs typeface="Arial" panose="020B0604020202020204" pitchFamily="34" charset="0"/>
              </a:rPr>
              <a:t>(STREAM 2)</a:t>
            </a:r>
          </a:p>
          <a:p>
            <a:pPr>
              <a:lnSpc>
                <a:spcPct val="100000"/>
              </a:lnSpc>
            </a:pPr>
            <a:r>
              <a:rPr lang="ro-RO" altLang="en-DE" b="1" dirty="0">
                <a:cs typeface="Arial" panose="020B0604020202020204" pitchFamily="34" charset="0"/>
              </a:rPr>
              <a:t>Julia Braun</a:t>
            </a:r>
            <a:r>
              <a:rPr lang="ro-RO" altLang="en-DE" dirty="0">
                <a:cs typeface="Arial" panose="020B0604020202020204" pitchFamily="34" charset="0"/>
              </a:rPr>
              <a:t>: Julia </a:t>
            </a:r>
            <a:r>
              <a:rPr lang="ro-RO" altLang="en-DE" dirty="0" err="1">
                <a:cs typeface="Arial" panose="020B0604020202020204" pitchFamily="34" charset="0"/>
              </a:rPr>
              <a:t>is</a:t>
            </a:r>
            <a:r>
              <a:rPr lang="ro-RO" altLang="en-DE" dirty="0">
                <a:cs typeface="Arial" panose="020B0604020202020204" pitchFamily="34" charset="0"/>
              </a:rPr>
              <a:t> a BA student at </a:t>
            </a:r>
            <a:r>
              <a:rPr lang="ro-RO" altLang="en-DE" dirty="0" err="1">
                <a:cs typeface="Arial" panose="020B0604020202020204" pitchFamily="34" charset="0"/>
              </a:rPr>
              <a:t>Tübingen</a:t>
            </a:r>
            <a:r>
              <a:rPr lang="ro-RO" altLang="en-DE" dirty="0">
                <a:cs typeface="Arial" panose="020B0604020202020204" pitchFamily="34" charset="0"/>
              </a:rPr>
              <a:t> University, </a:t>
            </a:r>
            <a:r>
              <a:rPr lang="ro-RO" altLang="en-DE" dirty="0" err="1">
                <a:cs typeface="Arial" panose="020B0604020202020204" pitchFamily="34" charset="0"/>
              </a:rPr>
              <a:t>she</a:t>
            </a:r>
            <a:r>
              <a:rPr lang="ro-RO" altLang="en-DE" dirty="0">
                <a:cs typeface="Arial" panose="020B0604020202020204" pitchFamily="34" charset="0"/>
              </a:rPr>
              <a:t> </a:t>
            </a:r>
            <a:r>
              <a:rPr lang="ro-RO" altLang="en-DE" dirty="0" err="1">
                <a:cs typeface="Arial" panose="020B0604020202020204" pitchFamily="34" charset="0"/>
              </a:rPr>
              <a:t>works</a:t>
            </a:r>
            <a:r>
              <a:rPr lang="ro-RO" altLang="en-DE" dirty="0">
                <a:cs typeface="Arial" panose="020B0604020202020204" pitchFamily="34" charset="0"/>
              </a:rPr>
              <a:t> on </a:t>
            </a:r>
            <a:r>
              <a:rPr lang="ro-RO" altLang="en-DE" dirty="0" err="1">
                <a:cs typeface="Arial" panose="020B0604020202020204" pitchFamily="34" charset="0"/>
              </a:rPr>
              <a:t>Migration</a:t>
            </a:r>
            <a:r>
              <a:rPr lang="ro-RO" altLang="en-DE" dirty="0">
                <a:cs typeface="Arial" panose="020B0604020202020204" pitchFamily="34" charset="0"/>
              </a:rPr>
              <a:t> </a:t>
            </a:r>
            <a:r>
              <a:rPr lang="ro-RO" altLang="en-DE" dirty="0" err="1">
                <a:cs typeface="Arial" panose="020B0604020202020204" pitchFamily="34" charset="0"/>
              </a:rPr>
              <a:t>and</a:t>
            </a:r>
            <a:r>
              <a:rPr lang="ro-RO" altLang="en-DE" dirty="0">
                <a:cs typeface="Arial" panose="020B0604020202020204" pitchFamily="34" charset="0"/>
              </a:rPr>
              <a:t> </a:t>
            </a:r>
            <a:r>
              <a:rPr lang="ro-RO" altLang="en-DE" dirty="0" err="1">
                <a:cs typeface="Arial" panose="020B0604020202020204" pitchFamily="34" charset="0"/>
              </a:rPr>
              <a:t>Diversity</a:t>
            </a:r>
            <a:r>
              <a:rPr lang="ro-RO" altLang="en-DE" dirty="0">
                <a:cs typeface="Arial" panose="020B0604020202020204" pitchFamily="34" charset="0"/>
              </a:rPr>
              <a:t> (STREAM 1)</a:t>
            </a:r>
          </a:p>
          <a:p>
            <a:pPr>
              <a:lnSpc>
                <a:spcPct val="100000"/>
              </a:lnSpc>
            </a:pPr>
            <a:endParaRPr lang="ro-RO" altLang="en-DE" dirty="0">
              <a:cs typeface="Arial" panose="020B0604020202020204" pitchFamily="34" charset="0"/>
            </a:endParaRPr>
          </a:p>
        </p:txBody>
      </p:sp>
      <p:sp>
        <p:nvSpPr>
          <p:cNvPr id="169" name="Google Shape;169;p28"/>
          <p:cNvSpPr txBox="1">
            <a:spLocks noGrp="1"/>
          </p:cNvSpPr>
          <p:nvPr>
            <p:ph type="title"/>
          </p:nvPr>
        </p:nvSpPr>
        <p:spPr>
          <a:xfrm>
            <a:off x="311700" y="292850"/>
            <a:ext cx="8520600" cy="7869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t>S</a:t>
            </a:r>
            <a:r>
              <a:rPr lang="en" sz="3600" dirty="0" err="1"/>
              <a:t>tudent</a:t>
            </a:r>
            <a:r>
              <a:rPr lang="en" sz="3600" dirty="0"/>
              <a:t> </a:t>
            </a:r>
            <a:r>
              <a:rPr lang="en" sz="3600" dirty="0" err="1"/>
              <a:t>Assistents</a:t>
            </a:r>
            <a:br>
              <a:rPr lang="en" sz="3600" b="0" dirty="0"/>
            </a:br>
            <a:endParaRPr sz="2400" b="0" dirty="0"/>
          </a:p>
        </p:txBody>
      </p:sp>
      <p:pic>
        <p:nvPicPr>
          <p:cNvPr id="171" name="Google Shape;171;p28"/>
          <p:cNvPicPr preferRelativeResize="0"/>
          <p:nvPr/>
        </p:nvPicPr>
        <p:blipFill rotWithShape="1">
          <a:blip r:embed="rId3">
            <a:alphaModFix/>
          </a:blip>
          <a:srcRect t="-8541" b="-11592"/>
          <a:stretch/>
        </p:blipFill>
        <p:spPr>
          <a:xfrm>
            <a:off x="7235921" y="4248458"/>
            <a:ext cx="1596379" cy="5180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body" idx="1"/>
          </p:nvPr>
        </p:nvSpPr>
        <p:spPr>
          <a:xfrm>
            <a:off x="311700" y="1006867"/>
            <a:ext cx="8520600" cy="3843783"/>
          </a:xfrm>
          <a:prstGeom prst="rect">
            <a:avLst/>
          </a:prstGeom>
        </p:spPr>
        <p:txBody>
          <a:bodyPr spcFirstLastPara="1" wrap="square" lIns="91425" tIns="91425" rIns="91425" bIns="91425" anchor="t" anchorCtr="0">
            <a:noAutofit/>
          </a:bodyPr>
          <a:lstStyle/>
          <a:p>
            <a:pPr>
              <a:lnSpc>
                <a:spcPct val="100000"/>
              </a:lnSpc>
            </a:pPr>
            <a:r>
              <a:rPr lang="ro-RO" altLang="en-DE" sz="1800" b="1" dirty="0">
                <a:cs typeface="Arial" panose="020B0604020202020204" pitchFamily="34" charset="0"/>
              </a:rPr>
              <a:t>Antonia </a:t>
            </a:r>
            <a:r>
              <a:rPr lang="ro-RO" altLang="en-DE" sz="1800" b="1" dirty="0" err="1">
                <a:cs typeface="Arial" panose="020B0604020202020204" pitchFamily="34" charset="0"/>
              </a:rPr>
              <a:t>Jeflea</a:t>
            </a:r>
            <a:r>
              <a:rPr lang="ro-RO" altLang="en-DE" sz="1800" dirty="0">
                <a:cs typeface="Arial" panose="020B0604020202020204" pitchFamily="34" charset="0"/>
              </a:rPr>
              <a:t>: </a:t>
            </a:r>
            <a:r>
              <a:rPr lang="ro-RO" altLang="en-DE" dirty="0">
                <a:cs typeface="Arial" panose="020B0604020202020204" pitchFamily="34" charset="0"/>
              </a:rPr>
              <a:t>Antonia </a:t>
            </a:r>
            <a:r>
              <a:rPr lang="en-GB" dirty="0">
                <a:cs typeface="Arial" panose="020B0604020202020204" pitchFamily="34" charset="0"/>
              </a:rPr>
              <a:t>is a PhD student in Empirical Cultural Studies at the University of Tübingen, working on a thesis about migration paths of Romanian blue-collar workers in Germany. Her research interests are migration, diasporas, (e-) governance, and digital diasporic communities. </a:t>
            </a:r>
            <a:r>
              <a:rPr lang="ro-RO" altLang="en-DE" dirty="0">
                <a:cs typeface="Arial" panose="020B0604020202020204" pitchFamily="34" charset="0"/>
              </a:rPr>
              <a:t>(STREAM 1)</a:t>
            </a:r>
          </a:p>
          <a:p>
            <a:pPr>
              <a:lnSpc>
                <a:spcPct val="100000"/>
              </a:lnSpc>
            </a:pPr>
            <a:endParaRPr lang="ro-RO" altLang="en-DE" dirty="0">
              <a:cs typeface="Arial" panose="020B0604020202020204" pitchFamily="34" charset="0"/>
            </a:endParaRPr>
          </a:p>
          <a:p>
            <a:pPr>
              <a:lnSpc>
                <a:spcPct val="100000"/>
              </a:lnSpc>
            </a:pPr>
            <a:r>
              <a:rPr lang="ro-RO" altLang="en-DE" b="1" dirty="0">
                <a:cs typeface="Arial" panose="020B0604020202020204" pitchFamily="34" charset="0"/>
              </a:rPr>
              <a:t>Bianca </a:t>
            </a:r>
            <a:r>
              <a:rPr lang="ro-RO" altLang="en-DE" b="1" dirty="0" err="1">
                <a:cs typeface="Arial" panose="020B0604020202020204" pitchFamily="34" charset="0"/>
              </a:rPr>
              <a:t>Montenau</a:t>
            </a:r>
            <a:r>
              <a:rPr lang="ro-RO" altLang="en-DE" dirty="0">
                <a:cs typeface="Arial" panose="020B0604020202020204" pitchFamily="34" charset="0"/>
              </a:rPr>
              <a:t>: i</a:t>
            </a:r>
            <a:r>
              <a:rPr lang="en-GB" dirty="0">
                <a:cs typeface="Arial" panose="020B0604020202020204" pitchFamily="34" charset="0"/>
              </a:rPr>
              <a:t>s a PhD student in Cultural Studies at University of Bucharest. Her research has as a core the Romanian diaspora from Madrid, Spain analysed through the lenses of homesickness and the five senses. Her main interest is to discover how identity is shaped and reshaped in the context of migration. </a:t>
            </a:r>
            <a:endParaRPr lang="ro-RO" altLang="en-DE" dirty="0">
              <a:cs typeface="Arial" panose="020B0604020202020204" pitchFamily="34" charset="0"/>
            </a:endParaRPr>
          </a:p>
          <a:p>
            <a:pPr marL="114300" indent="0">
              <a:lnSpc>
                <a:spcPct val="100000"/>
              </a:lnSpc>
              <a:buNone/>
            </a:pPr>
            <a:endParaRPr lang="ro-RO" altLang="en-DE" dirty="0">
              <a:cs typeface="Arial" panose="020B0604020202020204" pitchFamily="34" charset="0"/>
            </a:endParaRPr>
          </a:p>
          <a:p>
            <a:pPr>
              <a:lnSpc>
                <a:spcPct val="100000"/>
              </a:lnSpc>
            </a:pPr>
            <a:r>
              <a:rPr lang="ro-RO" altLang="en-DE" sz="1800" b="1" dirty="0">
                <a:cs typeface="Arial" panose="020B0604020202020204" pitchFamily="34" charset="0"/>
              </a:rPr>
              <a:t>Martha </a:t>
            </a:r>
            <a:r>
              <a:rPr lang="ro-RO" altLang="en-DE" sz="1800" b="1" dirty="0" err="1">
                <a:cs typeface="Arial" panose="020B0604020202020204" pitchFamily="34" charset="0"/>
              </a:rPr>
              <a:t>Shering</a:t>
            </a:r>
            <a:r>
              <a:rPr lang="ro-RO" altLang="en-DE" sz="1800" dirty="0">
                <a:cs typeface="Arial" panose="020B0604020202020204" pitchFamily="34" charset="0"/>
              </a:rPr>
              <a:t>: Martha </a:t>
            </a:r>
            <a:r>
              <a:rPr lang="ro-RO" altLang="en-DE" sz="1800" dirty="0" err="1">
                <a:cs typeface="Arial" panose="020B0604020202020204" pitchFamily="34" charset="0"/>
              </a:rPr>
              <a:t>is</a:t>
            </a:r>
            <a:r>
              <a:rPr lang="ro-RO" altLang="en-DE" sz="1800" dirty="0">
                <a:cs typeface="Arial" panose="020B0604020202020204" pitchFamily="34" charset="0"/>
              </a:rPr>
              <a:t> a MA Student in </a:t>
            </a:r>
            <a:r>
              <a:rPr lang="ro-RO" altLang="en-DE" sz="1800" dirty="0" err="1">
                <a:cs typeface="Arial" panose="020B0604020202020204" pitchFamily="34" charset="0"/>
              </a:rPr>
              <a:t>Tübingen</a:t>
            </a:r>
            <a:r>
              <a:rPr lang="ro-RO" altLang="en-DE" sz="1800" dirty="0">
                <a:cs typeface="Arial" panose="020B0604020202020204" pitchFamily="34" charset="0"/>
              </a:rPr>
              <a:t> University </a:t>
            </a:r>
            <a:r>
              <a:rPr lang="ro-RO" altLang="en-DE" sz="1800" dirty="0" err="1">
                <a:cs typeface="Arial" panose="020B0604020202020204" pitchFamily="34" charset="0"/>
              </a:rPr>
              <a:t>and</a:t>
            </a:r>
            <a:r>
              <a:rPr lang="ro-RO" altLang="en-DE" sz="1800" dirty="0">
                <a:cs typeface="Arial" panose="020B0604020202020204" pitchFamily="34" charset="0"/>
              </a:rPr>
              <a:t> a student </a:t>
            </a:r>
            <a:r>
              <a:rPr lang="ro-RO" altLang="en-DE" sz="1800" dirty="0" err="1">
                <a:cs typeface="Arial" panose="020B0604020202020204" pitchFamily="34" charset="0"/>
              </a:rPr>
              <a:t>assistant</a:t>
            </a:r>
            <a:r>
              <a:rPr lang="ro-RO" altLang="en-DE" dirty="0">
                <a:cs typeface="Arial" panose="020B0604020202020204" pitchFamily="34" charset="0"/>
              </a:rPr>
              <a:t>, </a:t>
            </a:r>
            <a:r>
              <a:rPr lang="ro-RO" altLang="en-DE" dirty="0" err="1">
                <a:cs typeface="Arial" panose="020B0604020202020204" pitchFamily="34" charset="0"/>
              </a:rPr>
              <a:t>she</a:t>
            </a:r>
            <a:r>
              <a:rPr lang="ro-RO" altLang="en-DE" dirty="0">
                <a:cs typeface="Arial" panose="020B0604020202020204" pitchFamily="34" charset="0"/>
              </a:rPr>
              <a:t> </a:t>
            </a:r>
            <a:r>
              <a:rPr lang="ro-RO" altLang="en-DE" dirty="0" err="1">
                <a:cs typeface="Arial" panose="020B0604020202020204" pitchFamily="34" charset="0"/>
              </a:rPr>
              <a:t>will</a:t>
            </a:r>
            <a:r>
              <a:rPr lang="ro-RO" altLang="en-DE" dirty="0">
                <a:cs typeface="Arial" panose="020B0604020202020204" pitchFamily="34" charset="0"/>
              </a:rPr>
              <a:t> </a:t>
            </a:r>
            <a:r>
              <a:rPr lang="ro-RO" altLang="en-DE" dirty="0" err="1">
                <a:cs typeface="Arial" panose="020B0604020202020204" pitchFamily="34" charset="0"/>
              </a:rPr>
              <a:t>be</a:t>
            </a:r>
            <a:r>
              <a:rPr lang="ro-RO" altLang="en-DE" dirty="0">
                <a:cs typeface="Arial" panose="020B0604020202020204" pitchFamily="34" charset="0"/>
              </a:rPr>
              <a:t> of </a:t>
            </a:r>
            <a:r>
              <a:rPr lang="ro-RO" altLang="en-DE" dirty="0" err="1">
                <a:cs typeface="Arial" panose="020B0604020202020204" pitchFamily="34" charset="0"/>
              </a:rPr>
              <a:t>assistance</a:t>
            </a:r>
            <a:r>
              <a:rPr lang="ro-RO" altLang="en-DE" dirty="0">
                <a:cs typeface="Arial" panose="020B0604020202020204" pitchFamily="34" charset="0"/>
              </a:rPr>
              <a:t> at </a:t>
            </a:r>
            <a:r>
              <a:rPr lang="ro-RO" altLang="en-DE" dirty="0" err="1">
                <a:cs typeface="Arial" panose="020B0604020202020204" pitchFamily="34" charset="0"/>
              </a:rPr>
              <a:t>some</a:t>
            </a:r>
            <a:r>
              <a:rPr lang="ro-RO" altLang="en-DE" dirty="0">
                <a:cs typeface="Arial" panose="020B0604020202020204" pitchFamily="34" charset="0"/>
              </a:rPr>
              <a:t> relevant </a:t>
            </a:r>
            <a:r>
              <a:rPr lang="ro-RO" altLang="en-DE" dirty="0" err="1">
                <a:cs typeface="Arial" panose="020B0604020202020204" pitchFamily="34" charset="0"/>
              </a:rPr>
              <a:t>events</a:t>
            </a:r>
            <a:r>
              <a:rPr lang="ro-RO" altLang="en-DE" dirty="0">
                <a:cs typeface="Arial" panose="020B0604020202020204" pitchFamily="34" charset="0"/>
              </a:rPr>
              <a:t>.</a:t>
            </a:r>
            <a:endParaRPr lang="ro-RO" altLang="en-DE" sz="1800" dirty="0">
              <a:cs typeface="Arial" panose="020B0604020202020204" pitchFamily="34" charset="0"/>
            </a:endParaRPr>
          </a:p>
        </p:txBody>
      </p:sp>
      <p:sp>
        <p:nvSpPr>
          <p:cNvPr id="169" name="Google Shape;169;p28"/>
          <p:cNvSpPr txBox="1">
            <a:spLocks noGrp="1"/>
          </p:cNvSpPr>
          <p:nvPr>
            <p:ph type="title"/>
          </p:nvPr>
        </p:nvSpPr>
        <p:spPr>
          <a:xfrm>
            <a:off x="311700" y="292850"/>
            <a:ext cx="8520600" cy="7869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t>S</a:t>
            </a:r>
            <a:r>
              <a:rPr lang="en" sz="3600" dirty="0" err="1"/>
              <a:t>tudent</a:t>
            </a:r>
            <a:r>
              <a:rPr lang="en" sz="3600" dirty="0"/>
              <a:t> </a:t>
            </a:r>
            <a:r>
              <a:rPr lang="en" sz="3600" dirty="0" err="1"/>
              <a:t>Assistents</a:t>
            </a:r>
            <a:endParaRPr sz="2400" b="0" dirty="0"/>
          </a:p>
        </p:txBody>
      </p:sp>
      <p:pic>
        <p:nvPicPr>
          <p:cNvPr id="171" name="Google Shape;171;p28"/>
          <p:cNvPicPr preferRelativeResize="0"/>
          <p:nvPr/>
        </p:nvPicPr>
        <p:blipFill rotWithShape="1">
          <a:blip r:embed="rId3">
            <a:alphaModFix/>
          </a:blip>
          <a:srcRect t="-8541" b="-11592"/>
          <a:stretch/>
        </p:blipFill>
        <p:spPr>
          <a:xfrm>
            <a:off x="7235921" y="4248458"/>
            <a:ext cx="1596379" cy="518022"/>
          </a:xfrm>
          <a:prstGeom prst="rect">
            <a:avLst/>
          </a:prstGeom>
          <a:noFill/>
          <a:ln>
            <a:noFill/>
          </a:ln>
        </p:spPr>
      </p:pic>
    </p:spTree>
    <p:extLst>
      <p:ext uri="{BB962C8B-B14F-4D97-AF65-F5344CB8AC3E}">
        <p14:creationId xmlns:p14="http://schemas.microsoft.com/office/powerpoint/2010/main" val="3422135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What do we mean with “Going Public”</a:t>
            </a:r>
            <a:endParaRPr sz="3600">
              <a:solidFill>
                <a:schemeClr val="lt1"/>
              </a:solidFill>
            </a:endParaRPr>
          </a:p>
        </p:txBody>
      </p:sp>
      <p:sp>
        <p:nvSpPr>
          <p:cNvPr id="177" name="Google Shape;177;p29"/>
          <p:cNvSpPr txBox="1">
            <a:spLocks noGrp="1"/>
          </p:cNvSpPr>
          <p:nvPr>
            <p:ph type="body" idx="1"/>
          </p:nvPr>
        </p:nvSpPr>
        <p:spPr>
          <a:xfrm>
            <a:off x="311700" y="1228674"/>
            <a:ext cx="8520600" cy="3723469"/>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 b="1" dirty="0">
                <a:solidFill>
                  <a:schemeClr val="lt1"/>
                </a:solidFill>
              </a:rPr>
              <a:t>Not just work with and speak about communities, but also to actively engage with them, identify problems and work jointly on solutions.</a:t>
            </a:r>
            <a:br>
              <a:rPr lang="en" b="1" dirty="0">
                <a:solidFill>
                  <a:schemeClr val="lt1"/>
                </a:solidFill>
              </a:rPr>
            </a:br>
            <a:endParaRPr b="1" dirty="0">
              <a:solidFill>
                <a:schemeClr val="lt1"/>
              </a:solidFill>
            </a:endParaRPr>
          </a:p>
          <a:p>
            <a:pPr marL="457200" lvl="0" indent="-368300" algn="l" rtl="0">
              <a:spcBef>
                <a:spcPts val="0"/>
              </a:spcBef>
              <a:spcAft>
                <a:spcPts val="0"/>
              </a:spcAft>
              <a:buClr>
                <a:schemeClr val="lt1"/>
              </a:buClr>
              <a:buSzPts val="2200"/>
              <a:buChar char="●"/>
            </a:pPr>
            <a:r>
              <a:rPr lang="en" b="1" dirty="0">
                <a:solidFill>
                  <a:schemeClr val="lt1"/>
                </a:solidFill>
              </a:rPr>
              <a:t>Explore social and communal issues, what their impact is in the everyday life and experiences of people and communities.</a:t>
            </a:r>
            <a:br>
              <a:rPr lang="en" b="1" dirty="0">
                <a:solidFill>
                  <a:schemeClr val="lt1"/>
                </a:solidFill>
              </a:rPr>
            </a:br>
            <a:endParaRPr b="1" dirty="0">
              <a:solidFill>
                <a:schemeClr val="lt1"/>
              </a:solidFill>
            </a:endParaRPr>
          </a:p>
          <a:p>
            <a:pPr marL="457200" lvl="0" indent="-368300" algn="l" rtl="0">
              <a:spcBef>
                <a:spcPts val="0"/>
              </a:spcBef>
              <a:spcAft>
                <a:spcPts val="0"/>
              </a:spcAft>
              <a:buClr>
                <a:schemeClr val="lt1"/>
              </a:buClr>
              <a:buSzPts val="2200"/>
              <a:buChar char="●"/>
            </a:pPr>
            <a:r>
              <a:rPr lang="en" b="1" dirty="0">
                <a:solidFill>
                  <a:schemeClr val="lt1"/>
                </a:solidFill>
              </a:rPr>
              <a:t>How people think about these issues and respond to them and how they build communities around these issues. </a:t>
            </a:r>
          </a:p>
          <a:p>
            <a:pPr marL="457200" lvl="0" indent="-368300" algn="l" rtl="0">
              <a:spcBef>
                <a:spcPts val="0"/>
              </a:spcBef>
              <a:spcAft>
                <a:spcPts val="0"/>
              </a:spcAft>
              <a:buClr>
                <a:schemeClr val="lt1"/>
              </a:buClr>
              <a:buSzPts val="2200"/>
              <a:buChar char="●"/>
            </a:pPr>
            <a:endParaRPr lang="en" b="1" dirty="0">
              <a:solidFill>
                <a:schemeClr val="lt1"/>
              </a:solidFill>
            </a:endParaRPr>
          </a:p>
          <a:p>
            <a:pPr marL="457200" lvl="0" indent="-368300" algn="l" rtl="0">
              <a:spcBef>
                <a:spcPts val="0"/>
              </a:spcBef>
              <a:spcAft>
                <a:spcPts val="0"/>
              </a:spcAft>
              <a:buClr>
                <a:schemeClr val="lt1"/>
              </a:buClr>
              <a:buSzPts val="2200"/>
              <a:buChar char="●"/>
            </a:pPr>
            <a:r>
              <a:rPr lang="en" b="1" dirty="0">
                <a:solidFill>
                  <a:schemeClr val="lt1"/>
                </a:solidFill>
              </a:rPr>
              <a:t>Link teaching and research at universities with those Public issues in a me</a:t>
            </a:r>
            <a:r>
              <a:rPr lang="en-GB" b="1" dirty="0">
                <a:solidFill>
                  <a:schemeClr val="lt1"/>
                </a:solidFill>
              </a:rPr>
              <a:t>an</a:t>
            </a:r>
            <a:r>
              <a:rPr lang="en" b="1" dirty="0" err="1">
                <a:solidFill>
                  <a:schemeClr val="lt1"/>
                </a:solidFill>
              </a:rPr>
              <a:t>ingful</a:t>
            </a:r>
            <a:r>
              <a:rPr lang="en" b="1" dirty="0">
                <a:solidFill>
                  <a:schemeClr val="lt1"/>
                </a:solidFill>
              </a:rPr>
              <a:t> way</a:t>
            </a:r>
          </a:p>
          <a:p>
            <a:pPr marL="457200" lvl="0" indent="-368300" algn="l" rtl="0">
              <a:spcBef>
                <a:spcPts val="0"/>
              </a:spcBef>
              <a:spcAft>
                <a:spcPts val="0"/>
              </a:spcAft>
              <a:buClr>
                <a:schemeClr val="lt1"/>
              </a:buClr>
              <a:buSzPts val="2200"/>
              <a:buChar char="●"/>
            </a:pPr>
            <a:endParaRPr b="1" dirty="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C02E17D-B1A7-F3B9-1A31-12D94666999E}"/>
              </a:ext>
            </a:extLst>
          </p:cNvPr>
          <p:cNvSpPr txBox="1"/>
          <p:nvPr/>
        </p:nvSpPr>
        <p:spPr>
          <a:xfrm flipH="1">
            <a:off x="457662" y="194703"/>
            <a:ext cx="7349495" cy="4496616"/>
          </a:xfrm>
          <a:prstGeom prst="rect">
            <a:avLst/>
          </a:prstGeom>
          <a:noFill/>
        </p:spPr>
        <p:txBody>
          <a:bodyPr wrap="square" rtlCol="0">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Migration and Diversity – Diaspora, Transnationalism and Asylum</a:t>
            </a:r>
          </a:p>
          <a:p>
            <a:endParaRPr lang="en-GB" sz="1600" b="1" dirty="0">
              <a:latin typeface="Tahoma" panose="020B0604030504040204" pitchFamily="34" charset="0"/>
              <a:ea typeface="Tahoma" panose="020B0604030504040204" pitchFamily="34" charset="0"/>
              <a:cs typeface="Tahoma" panose="020B0604030504040204" pitchFamily="34" charset="0"/>
            </a:endParaRPr>
          </a:p>
          <a:p>
            <a:r>
              <a:rPr lang="en-GB" sz="1200" dirty="0">
                <a:latin typeface="Tahoma" panose="020B0604030504040204" pitchFamily="34" charset="0"/>
                <a:ea typeface="Tahoma" panose="020B0604030504040204" pitchFamily="34" charset="0"/>
                <a:cs typeface="Tahoma" panose="020B0604030504040204" pitchFamily="34" charset="0"/>
              </a:rPr>
              <a:t>Prof. </a:t>
            </a:r>
            <a:r>
              <a:rPr lang="en-GB" sz="1200" dirty="0" err="1">
                <a:latin typeface="Tahoma" panose="020B0604030504040204" pitchFamily="34" charset="0"/>
                <a:ea typeface="Tahoma" panose="020B0604030504040204" pitchFamily="34" charset="0"/>
                <a:cs typeface="Tahoma" panose="020B0604030504040204" pitchFamily="34" charset="0"/>
              </a:rPr>
              <a:t>Vassiliki</a:t>
            </a:r>
            <a:r>
              <a:rPr lang="en-GB" sz="1200" dirty="0">
                <a:latin typeface="Tahoma" panose="020B0604030504040204" pitchFamily="34" charset="0"/>
                <a:ea typeface="Tahoma" panose="020B0604030504040204" pitchFamily="34" charset="0"/>
                <a:cs typeface="Tahoma" panose="020B0604030504040204" pitchFamily="34" charset="0"/>
              </a:rPr>
              <a:t> </a:t>
            </a:r>
            <a:r>
              <a:rPr lang="en-GB" sz="1200" dirty="0" err="1">
                <a:latin typeface="Tahoma" panose="020B0604030504040204" pitchFamily="34" charset="0"/>
                <a:ea typeface="Tahoma" panose="020B0604030504040204" pitchFamily="34" charset="0"/>
                <a:cs typeface="Tahoma" panose="020B0604030504040204" pitchFamily="34" charset="0"/>
              </a:rPr>
              <a:t>Chryssanthopoulou</a:t>
            </a:r>
            <a:r>
              <a:rPr lang="en-GB" sz="1200" dirty="0">
                <a:latin typeface="Tahoma" panose="020B0604030504040204" pitchFamily="34" charset="0"/>
                <a:ea typeface="Tahoma" panose="020B0604030504040204" pitchFamily="34" charset="0"/>
                <a:cs typeface="Tahoma" panose="020B0604030504040204" pitchFamily="34" charset="0"/>
              </a:rPr>
              <a:t>, Prof. Adrian Stoicescu</a:t>
            </a:r>
            <a:r>
              <a:rPr lang="en-GB" sz="1200">
                <a:latin typeface="Tahoma" panose="020B0604030504040204" pitchFamily="34" charset="0"/>
                <a:ea typeface="Tahoma" panose="020B0604030504040204" pitchFamily="34" charset="0"/>
                <a:cs typeface="Tahoma" panose="020B0604030504040204" pitchFamily="34" charset="0"/>
              </a:rPr>
              <a:t>, Antonia </a:t>
            </a:r>
            <a:r>
              <a:rPr lang="en-GB" sz="1200" dirty="0" err="1">
                <a:latin typeface="Tahoma" panose="020B0604030504040204" pitchFamily="34" charset="0"/>
                <a:ea typeface="Tahoma" panose="020B0604030504040204" pitchFamily="34" charset="0"/>
                <a:cs typeface="Tahoma" panose="020B0604030504040204" pitchFamily="34" charset="0"/>
              </a:rPr>
              <a:t>Jeflea</a:t>
            </a:r>
            <a:r>
              <a:rPr lang="en-GB" sz="1200" dirty="0">
                <a:latin typeface="Tahoma" panose="020B0604030504040204" pitchFamily="34" charset="0"/>
                <a:ea typeface="Tahoma" panose="020B0604030504040204" pitchFamily="34" charset="0"/>
                <a:cs typeface="Tahoma" panose="020B0604030504040204" pitchFamily="34" charset="0"/>
              </a:rPr>
              <a:t>, Bianca Munteanu, Judith </a:t>
            </a:r>
            <a:r>
              <a:rPr lang="en-GB" sz="1200" dirty="0" err="1">
                <a:latin typeface="Tahoma" panose="020B0604030504040204" pitchFamily="34" charset="0"/>
                <a:ea typeface="Tahoma" panose="020B0604030504040204" pitchFamily="34" charset="0"/>
                <a:cs typeface="Tahoma" panose="020B0604030504040204" pitchFamily="34" charset="0"/>
              </a:rPr>
              <a:t>Riepe</a:t>
            </a: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pPr>
              <a:lnSpc>
                <a:spcPct val="130000"/>
              </a:lnSpc>
            </a:pPr>
            <a:r>
              <a:rPr lang="en-GB" dirty="0">
                <a:latin typeface="+mn-lt"/>
                <a:ea typeface="Tahoma" panose="020B0604030504040204" pitchFamily="34" charset="0"/>
                <a:cs typeface="Courier New" panose="02070309020205020404" pitchFamily="49" charset="0"/>
              </a:rPr>
              <a:t>Students will </a:t>
            </a:r>
            <a:r>
              <a:rPr lang="en-US" dirty="0">
                <a:latin typeface="+mn-lt"/>
                <a:ea typeface="Tahoma" panose="020B0604030504040204" pitchFamily="34" charset="0"/>
                <a:cs typeface="Courier New" panose="02070309020205020404" pitchFamily="49" charset="0"/>
              </a:rPr>
              <a:t>become acquainted with </a:t>
            </a:r>
            <a:r>
              <a:rPr lang="en-GB" dirty="0">
                <a:latin typeface="+mn-lt"/>
                <a:ea typeface="Tahoma" panose="020B0604030504040204" pitchFamily="34" charset="0"/>
                <a:cs typeface="Courier New" panose="02070309020205020404" pitchFamily="49" charset="0"/>
              </a:rPr>
              <a:t>the key concepts, theories and methods in connection with the study of diaspora, migration, refugees and exile.</a:t>
            </a:r>
          </a:p>
          <a:p>
            <a:pPr>
              <a:lnSpc>
                <a:spcPct val="130000"/>
              </a:lnSpc>
            </a:pPr>
            <a:endParaRPr lang="en-GB" dirty="0">
              <a:latin typeface="+mn-lt"/>
              <a:ea typeface="Tahoma" panose="020B0604030504040204" pitchFamily="34" charset="0"/>
              <a:cs typeface="Courier New" panose="02070309020205020404" pitchFamily="49" charset="0"/>
            </a:endParaRPr>
          </a:p>
          <a:p>
            <a:pPr>
              <a:lnSpc>
                <a:spcPct val="130000"/>
              </a:lnSpc>
            </a:pPr>
            <a:r>
              <a:rPr lang="en-GB" dirty="0">
                <a:latin typeface="+mn-lt"/>
                <a:ea typeface="Tahoma" panose="020B0604030504040204" pitchFamily="34" charset="0"/>
                <a:cs typeface="Courier New" panose="02070309020205020404" pitchFamily="49" charset="0"/>
              </a:rPr>
              <a:t>We will investigate the social and cultural diversity in the context of migration and multi-ethnic dwelling in a comparative perspective and, at the same time, we will examine transnational ways and strategies among diasporic individuals and communities.</a:t>
            </a:r>
          </a:p>
          <a:p>
            <a:pPr>
              <a:lnSpc>
                <a:spcPct val="130000"/>
              </a:lnSpc>
            </a:pPr>
            <a:endParaRPr lang="en-GB" dirty="0">
              <a:latin typeface="+mn-lt"/>
              <a:ea typeface="Tahoma" panose="020B0604030504040204" pitchFamily="34" charset="0"/>
              <a:cs typeface="Courier New" panose="02070309020205020404" pitchFamily="49" charset="0"/>
            </a:endParaRPr>
          </a:p>
          <a:p>
            <a:pPr>
              <a:lnSpc>
                <a:spcPct val="130000"/>
              </a:lnSpc>
            </a:pPr>
            <a:r>
              <a:rPr lang="en-GB" dirty="0">
                <a:latin typeface="+mn-lt"/>
                <a:ea typeface="Tahoma" panose="020B0604030504040204" pitchFamily="34" charset="0"/>
                <a:cs typeface="Tahoma" panose="020B0604030504040204" pitchFamily="34" charset="0"/>
              </a:rPr>
              <a:t>We will analyse the concepts of </a:t>
            </a:r>
            <a:r>
              <a:rPr lang="en-GB" b="1" dirty="0">
                <a:latin typeface="+mn-lt"/>
                <a:ea typeface="Tahoma" panose="020B0604030504040204" pitchFamily="34" charset="0"/>
                <a:cs typeface="Tahoma" panose="020B0604030504040204" pitchFamily="34" charset="0"/>
              </a:rPr>
              <a:t>crisis</a:t>
            </a:r>
            <a:r>
              <a:rPr lang="en-GB" dirty="0">
                <a:latin typeface="+mn-lt"/>
                <a:ea typeface="Tahoma" panose="020B0604030504040204" pitchFamily="34" charset="0"/>
                <a:cs typeface="Tahoma" panose="020B0604030504040204" pitchFamily="34" charset="0"/>
              </a:rPr>
              <a:t>, </a:t>
            </a:r>
            <a:r>
              <a:rPr lang="en-GB" b="1" dirty="0">
                <a:latin typeface="+mn-lt"/>
                <a:ea typeface="Tahoma" panose="020B0604030504040204" pitchFamily="34" charset="0"/>
                <a:cs typeface="Tahoma" panose="020B0604030504040204" pitchFamily="34" charset="0"/>
              </a:rPr>
              <a:t>diaspora</a:t>
            </a:r>
            <a:r>
              <a:rPr lang="en-GB" dirty="0">
                <a:latin typeface="+mn-lt"/>
                <a:ea typeface="Tahoma" panose="020B0604030504040204" pitchFamily="34" charset="0"/>
                <a:cs typeface="Tahoma" panose="020B0604030504040204" pitchFamily="34" charset="0"/>
              </a:rPr>
              <a:t> (national and ethno-regional), </a:t>
            </a:r>
            <a:r>
              <a:rPr lang="en-GB" b="1" dirty="0">
                <a:latin typeface="+mn-lt"/>
                <a:ea typeface="Tahoma" panose="020B0604030504040204" pitchFamily="34" charset="0"/>
                <a:cs typeface="Tahoma" panose="020B0604030504040204" pitchFamily="34" charset="0"/>
              </a:rPr>
              <a:t>heritage</a:t>
            </a:r>
            <a:r>
              <a:rPr lang="en-GB" dirty="0">
                <a:latin typeface="+mn-lt"/>
                <a:ea typeface="Tahoma" panose="020B0604030504040204" pitchFamily="34" charset="0"/>
                <a:cs typeface="Tahoma" panose="020B0604030504040204" pitchFamily="34" charset="0"/>
              </a:rPr>
              <a:t>,</a:t>
            </a:r>
            <a:r>
              <a:rPr lang="en-GB" b="1" dirty="0">
                <a:latin typeface="+mn-lt"/>
                <a:ea typeface="Tahoma" panose="020B0604030504040204" pitchFamily="34" charset="0"/>
                <a:cs typeface="Tahoma" panose="020B0604030504040204" pitchFamily="34" charset="0"/>
              </a:rPr>
              <a:t> trauma</a:t>
            </a:r>
            <a:r>
              <a:rPr lang="en-GB" dirty="0">
                <a:latin typeface="+mn-lt"/>
                <a:ea typeface="Tahoma" panose="020B0604030504040204" pitchFamily="34" charset="0"/>
                <a:cs typeface="Tahoma" panose="020B0604030504040204" pitchFamily="34" charset="0"/>
              </a:rPr>
              <a:t>,</a:t>
            </a:r>
            <a:r>
              <a:rPr lang="en-GB" b="1" dirty="0">
                <a:latin typeface="+mn-lt"/>
                <a:ea typeface="Tahoma" panose="020B0604030504040204" pitchFamily="34" charset="0"/>
                <a:cs typeface="Tahoma" panose="020B0604030504040204" pitchFamily="34" charset="0"/>
              </a:rPr>
              <a:t> memory</a:t>
            </a:r>
            <a:r>
              <a:rPr lang="en-GB" dirty="0">
                <a:latin typeface="+mn-lt"/>
                <a:ea typeface="Tahoma" panose="020B0604030504040204" pitchFamily="34" charset="0"/>
                <a:cs typeface="Tahoma" panose="020B0604030504040204" pitchFamily="34" charset="0"/>
              </a:rPr>
              <a:t>, </a:t>
            </a:r>
            <a:r>
              <a:rPr lang="en-GB" b="1" dirty="0" err="1">
                <a:latin typeface="+mn-lt"/>
                <a:ea typeface="Tahoma" panose="020B0604030504040204" pitchFamily="34" charset="0"/>
                <a:cs typeface="Tahoma" panose="020B0604030504040204" pitchFamily="34" charset="0"/>
              </a:rPr>
              <a:t>postmemory</a:t>
            </a:r>
            <a:r>
              <a:rPr lang="en-GB" dirty="0">
                <a:latin typeface="+mn-lt"/>
                <a:ea typeface="Tahoma" panose="020B0604030504040204" pitchFamily="34" charset="0"/>
                <a:cs typeface="Tahoma" panose="020B0604030504040204" pitchFamily="34" charset="0"/>
              </a:rPr>
              <a:t>, </a:t>
            </a:r>
            <a:r>
              <a:rPr lang="en-GB" b="1" dirty="0">
                <a:latin typeface="+mn-lt"/>
                <a:ea typeface="Tahoma" panose="020B0604030504040204" pitchFamily="34" charset="0"/>
                <a:cs typeface="Tahoma" panose="020B0604030504040204" pitchFamily="34" charset="0"/>
              </a:rPr>
              <a:t>rootedness</a:t>
            </a:r>
            <a:r>
              <a:rPr lang="en-GB" dirty="0">
                <a:latin typeface="+mn-lt"/>
                <a:ea typeface="Tahoma" panose="020B0604030504040204" pitchFamily="34" charset="0"/>
                <a:cs typeface="Tahoma" panose="020B0604030504040204" pitchFamily="34" charset="0"/>
              </a:rPr>
              <a:t>, </a:t>
            </a:r>
            <a:r>
              <a:rPr lang="en-GB" b="1" dirty="0">
                <a:latin typeface="+mn-lt"/>
                <a:ea typeface="Tahoma" panose="020B0604030504040204" pitchFamily="34" charset="0"/>
                <a:cs typeface="Tahoma" panose="020B0604030504040204" pitchFamily="34" charset="0"/>
              </a:rPr>
              <a:t>deterritorialization</a:t>
            </a:r>
            <a:r>
              <a:rPr lang="en-GB" dirty="0">
                <a:latin typeface="+mn-lt"/>
                <a:ea typeface="Tahoma" panose="020B0604030504040204" pitchFamily="34" charset="0"/>
                <a:cs typeface="Tahoma" panose="020B0604030504040204" pitchFamily="34" charset="0"/>
              </a:rPr>
              <a:t>, </a:t>
            </a:r>
            <a:r>
              <a:rPr lang="en-GB" b="1" dirty="0">
                <a:latin typeface="+mn-lt"/>
                <a:ea typeface="Tahoma" panose="020B0604030504040204" pitchFamily="34" charset="0"/>
                <a:cs typeface="Tahoma" panose="020B0604030504040204" pitchFamily="34" charset="0"/>
              </a:rPr>
              <a:t>nostalgia</a:t>
            </a:r>
            <a:r>
              <a:rPr lang="en-GB" dirty="0">
                <a:latin typeface="+mn-lt"/>
                <a:ea typeface="Tahoma" panose="020B0604030504040204" pitchFamily="34" charset="0"/>
                <a:cs typeface="Tahoma" panose="020B0604030504040204" pitchFamily="34" charset="0"/>
              </a:rPr>
              <a:t>,</a:t>
            </a:r>
          </a:p>
          <a:p>
            <a:pPr>
              <a:lnSpc>
                <a:spcPct val="130000"/>
              </a:lnSpc>
            </a:pPr>
            <a:r>
              <a:rPr lang="en-GB" b="1" dirty="0">
                <a:latin typeface="+mn-lt"/>
                <a:ea typeface="Tahoma" panose="020B0604030504040204" pitchFamily="34" charset="0"/>
                <a:cs typeface="Tahoma" panose="020B0604030504040204" pitchFamily="34" charset="0"/>
              </a:rPr>
              <a:t>homecoming</a:t>
            </a:r>
            <a:r>
              <a:rPr lang="en-GB" dirty="0">
                <a:latin typeface="+mn-lt"/>
                <a:ea typeface="Tahoma" panose="020B0604030504040204" pitchFamily="34" charset="0"/>
                <a:cs typeface="Tahoma" panose="020B0604030504040204" pitchFamily="34" charset="0"/>
              </a:rPr>
              <a:t> and</a:t>
            </a:r>
            <a:r>
              <a:rPr lang="en-GB" b="1" dirty="0">
                <a:latin typeface="+mn-lt"/>
                <a:ea typeface="Tahoma" panose="020B0604030504040204" pitchFamily="34" charset="0"/>
                <a:cs typeface="Tahoma" panose="020B0604030504040204" pitchFamily="34" charset="0"/>
              </a:rPr>
              <a:t> transnational</a:t>
            </a:r>
            <a:r>
              <a:rPr lang="en-GB" dirty="0">
                <a:latin typeface="+mn-lt"/>
                <a:ea typeface="Tahoma" panose="020B0604030504040204" pitchFamily="34" charset="0"/>
                <a:cs typeface="Tahoma" panose="020B0604030504040204" pitchFamily="34" charset="0"/>
              </a:rPr>
              <a:t> practices, and, equally, </a:t>
            </a:r>
            <a:r>
              <a:rPr lang="en-GB" b="1" dirty="0">
                <a:latin typeface="+mn-lt"/>
                <a:ea typeface="Tahoma" panose="020B0604030504040204" pitchFamily="34" charset="0"/>
                <a:cs typeface="Tahoma" panose="020B0604030504040204" pitchFamily="34" charset="0"/>
              </a:rPr>
              <a:t>digital diasporas</a:t>
            </a:r>
            <a:r>
              <a:rPr lang="en-GB" dirty="0">
                <a:latin typeface="+mn-lt"/>
                <a:ea typeface="Tahoma" panose="020B0604030504040204" pitchFamily="34" charset="0"/>
                <a:cs typeface="Tahoma" panose="020B0604030504040204" pitchFamily="34" charset="0"/>
              </a:rPr>
              <a:t>, </a:t>
            </a:r>
            <a:r>
              <a:rPr lang="en-GB" b="1" dirty="0">
                <a:latin typeface="+mn-lt"/>
                <a:ea typeface="Tahoma" panose="020B0604030504040204" pitchFamily="34" charset="0"/>
                <a:cs typeface="Tahoma" panose="020B0604030504040204" pitchFamily="34" charset="0"/>
              </a:rPr>
              <a:t>connected users</a:t>
            </a:r>
            <a:r>
              <a:rPr lang="en-GB" dirty="0">
                <a:latin typeface="+mn-lt"/>
                <a:ea typeface="Tahoma" panose="020B0604030504040204" pitchFamily="34" charset="0"/>
                <a:cs typeface="Tahoma" panose="020B0604030504040204" pitchFamily="34" charset="0"/>
              </a:rPr>
              <a:t> and their </a:t>
            </a:r>
            <a:r>
              <a:rPr lang="en-GB" b="1" dirty="0">
                <a:latin typeface="+mn-lt"/>
                <a:ea typeface="Tahoma" panose="020B0604030504040204" pitchFamily="34" charset="0"/>
                <a:cs typeface="Tahoma" panose="020B0604030504040204" pitchFamily="34" charset="0"/>
              </a:rPr>
              <a:t>imagined sense of belonging</a:t>
            </a:r>
            <a:r>
              <a:rPr lang="en-GB" dirty="0">
                <a:latin typeface="+mn-lt"/>
                <a:ea typeface="Tahoma" panose="020B0604030504040204" pitchFamily="34" charset="0"/>
                <a:cs typeface="Tahoma" panose="020B0604030504040204" pitchFamily="34" charset="0"/>
              </a:rPr>
              <a:t>.</a:t>
            </a:r>
            <a:endParaRPr lang="en-GB" b="1" dirty="0">
              <a:latin typeface="+mn-lt"/>
              <a:ea typeface="Tahoma" panose="020B0604030504040204" pitchFamily="34" charset="0"/>
              <a:cs typeface="Tahoma" panose="020B0604030504040204" pitchFamily="34" charset="0"/>
            </a:endParaRPr>
          </a:p>
          <a:p>
            <a:endParaRPr lang="en-GB" dirty="0">
              <a:latin typeface="+mn-lt"/>
              <a:ea typeface="Tahoma" panose="020B0604030504040204" pitchFamily="34" charset="0"/>
              <a:cs typeface="Tahoma" panose="020B0604030504040204" pitchFamily="34" charset="0"/>
            </a:endParaRPr>
          </a:p>
          <a:p>
            <a:endParaRPr lang="en-GB"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5837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C02E17D-B1A7-F3B9-1A31-12D94666999E}"/>
              </a:ext>
            </a:extLst>
          </p:cNvPr>
          <p:cNvSpPr txBox="1"/>
          <p:nvPr/>
        </p:nvSpPr>
        <p:spPr>
          <a:xfrm flipH="1">
            <a:off x="457662" y="194703"/>
            <a:ext cx="7349495" cy="3816429"/>
          </a:xfrm>
          <a:prstGeom prst="rect">
            <a:avLst/>
          </a:prstGeom>
          <a:noFill/>
        </p:spPr>
        <p:txBody>
          <a:bodyPr wrap="square" rtlCol="0">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STREAM 1 - Migration and Diversity – Diaspora, Transnationalism and Asylum</a:t>
            </a:r>
          </a:p>
          <a:p>
            <a:endParaRPr lang="en-GB" sz="1600" b="1" dirty="0">
              <a:latin typeface="Tahoma" panose="020B0604030504040204" pitchFamily="34" charset="0"/>
              <a:ea typeface="Tahoma" panose="020B0604030504040204" pitchFamily="34" charset="0"/>
              <a:cs typeface="Tahoma" panose="020B0604030504040204" pitchFamily="34" charset="0"/>
            </a:endParaRPr>
          </a:p>
          <a:p>
            <a:r>
              <a:rPr lang="en-GB" sz="1200" dirty="0">
                <a:latin typeface="Tahoma" panose="020B0604030504040204" pitchFamily="34" charset="0"/>
                <a:ea typeface="Tahoma" panose="020B0604030504040204" pitchFamily="34" charset="0"/>
                <a:cs typeface="Tahoma" panose="020B0604030504040204" pitchFamily="34" charset="0"/>
              </a:rPr>
              <a:t>Prof. </a:t>
            </a:r>
            <a:r>
              <a:rPr lang="en-GB" sz="1200" dirty="0" err="1">
                <a:latin typeface="Tahoma" panose="020B0604030504040204" pitchFamily="34" charset="0"/>
                <a:ea typeface="Tahoma" panose="020B0604030504040204" pitchFamily="34" charset="0"/>
                <a:cs typeface="Tahoma" panose="020B0604030504040204" pitchFamily="34" charset="0"/>
              </a:rPr>
              <a:t>Vassiliki</a:t>
            </a:r>
            <a:r>
              <a:rPr lang="en-GB" sz="1200" dirty="0">
                <a:latin typeface="Tahoma" panose="020B0604030504040204" pitchFamily="34" charset="0"/>
                <a:ea typeface="Tahoma" panose="020B0604030504040204" pitchFamily="34" charset="0"/>
                <a:cs typeface="Tahoma" panose="020B0604030504040204" pitchFamily="34" charset="0"/>
              </a:rPr>
              <a:t> </a:t>
            </a:r>
            <a:r>
              <a:rPr lang="en-GB" sz="1200" dirty="0" err="1">
                <a:latin typeface="Tahoma" panose="020B0604030504040204" pitchFamily="34" charset="0"/>
                <a:ea typeface="Tahoma" panose="020B0604030504040204" pitchFamily="34" charset="0"/>
                <a:cs typeface="Tahoma" panose="020B0604030504040204" pitchFamily="34" charset="0"/>
              </a:rPr>
              <a:t>Chryssanthopoulou</a:t>
            </a:r>
            <a:r>
              <a:rPr lang="en-GB" sz="1200" dirty="0">
                <a:latin typeface="Tahoma" panose="020B0604030504040204" pitchFamily="34" charset="0"/>
                <a:ea typeface="Tahoma" panose="020B0604030504040204" pitchFamily="34" charset="0"/>
                <a:cs typeface="Tahoma" panose="020B0604030504040204" pitchFamily="34" charset="0"/>
              </a:rPr>
              <a:t>, Prof. Adrian Stoicescu, Antonia </a:t>
            </a:r>
            <a:r>
              <a:rPr lang="en-GB" sz="1200" dirty="0" err="1">
                <a:latin typeface="Tahoma" panose="020B0604030504040204" pitchFamily="34" charset="0"/>
                <a:ea typeface="Tahoma" panose="020B0604030504040204" pitchFamily="34" charset="0"/>
                <a:cs typeface="Tahoma" panose="020B0604030504040204" pitchFamily="34" charset="0"/>
              </a:rPr>
              <a:t>Jeflea</a:t>
            </a:r>
            <a:r>
              <a:rPr lang="en-GB" sz="1200" dirty="0">
                <a:latin typeface="Tahoma" panose="020B0604030504040204" pitchFamily="34" charset="0"/>
                <a:ea typeface="Tahoma" panose="020B0604030504040204" pitchFamily="34" charset="0"/>
                <a:cs typeface="Tahoma" panose="020B0604030504040204" pitchFamily="34" charset="0"/>
              </a:rPr>
              <a:t>, Bianca Munteanu, Judith </a:t>
            </a:r>
            <a:r>
              <a:rPr lang="en-GB" sz="1200" dirty="0" err="1">
                <a:latin typeface="Tahoma" panose="020B0604030504040204" pitchFamily="34" charset="0"/>
                <a:ea typeface="Tahoma" panose="020B0604030504040204" pitchFamily="34" charset="0"/>
                <a:cs typeface="Tahoma" panose="020B0604030504040204" pitchFamily="34" charset="0"/>
              </a:rPr>
              <a:t>Riepe</a:t>
            </a: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u="sng" dirty="0">
                <a:latin typeface="Tahoma" panose="020B0604030504040204" pitchFamily="34" charset="0"/>
                <a:ea typeface="Tahoma" panose="020B0604030504040204" pitchFamily="34" charset="0"/>
                <a:cs typeface="Tahoma" panose="020B0604030504040204" pitchFamily="34" charset="0"/>
              </a:rPr>
              <a:t>Learning Outcomes – Students will:</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Gain theoretical knowledge by studying researches carried out in connection with key concepts pertaining to migration, refugee status and diversity</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Gain practical experience by conducting research in classical and digital ethnographic fields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Understand how displaced individuals tackle their everyday lives between the two ‘homes’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Build on collaborative work in order to present their research findings</a:t>
            </a:r>
          </a:p>
          <a:p>
            <a:endParaRPr lang="en-GB" dirty="0">
              <a:latin typeface="+mn-lt"/>
              <a:ea typeface="Tahoma" panose="020B0604030504040204" pitchFamily="34" charset="0"/>
              <a:cs typeface="Tahoma" panose="020B0604030504040204" pitchFamily="34" charset="0"/>
            </a:endParaRPr>
          </a:p>
          <a:p>
            <a:endParaRPr lang="en-GB"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4331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title"/>
          </p:nvPr>
        </p:nvSpPr>
        <p:spPr>
          <a:xfrm>
            <a:off x="1017142" y="468082"/>
            <a:ext cx="7611317" cy="960668"/>
          </a:xfrm>
          <a:prstGeom prst="rect">
            <a:avLst/>
          </a:prstGeom>
          <a:noFill/>
          <a:ln>
            <a:noFill/>
          </a:ln>
        </p:spPr>
        <p:txBody>
          <a:bodyPr spcFirstLastPara="1" wrap="square" lIns="68569" tIns="34275" rIns="68569" bIns="34275" anchor="t" anchorCtr="0">
            <a:noAutofit/>
          </a:bodyPr>
          <a:lstStyle/>
          <a:p>
            <a:pPr>
              <a:buSzPts val="3600"/>
            </a:pPr>
            <a:r>
              <a:rPr lang="en-US" sz="2000" dirty="0"/>
              <a:t>  STREAM 2: Narratives and Oral Traditions: Georgios </a:t>
            </a:r>
            <a:r>
              <a:rPr lang="en-US" sz="2000" dirty="0" err="1"/>
              <a:t>Kouzas</a:t>
            </a:r>
            <a:r>
              <a:rPr lang="en-US" sz="2000" dirty="0"/>
              <a:t> (Athens), Gabriel Tamas, (</a:t>
            </a:r>
            <a:r>
              <a:rPr lang="en-US" sz="2000" dirty="0" err="1"/>
              <a:t>Bukarest</a:t>
            </a:r>
            <a:r>
              <a:rPr lang="en-US" sz="2000" dirty="0"/>
              <a:t>), Julia </a:t>
            </a:r>
            <a:r>
              <a:rPr lang="en-US" sz="2000" dirty="0" err="1"/>
              <a:t>Faulhaber</a:t>
            </a:r>
            <a:r>
              <a:rPr lang="en-US" sz="2000" dirty="0"/>
              <a:t> (Tübingen) </a:t>
            </a:r>
            <a:br>
              <a:rPr lang="en-US" sz="2000" dirty="0"/>
            </a:br>
            <a:r>
              <a:rPr lang="en-US" sz="2000" dirty="0"/>
              <a:t>Main axes:</a:t>
            </a:r>
            <a:endParaRPr sz="2000" dirty="0"/>
          </a:p>
        </p:txBody>
      </p:sp>
      <p:sp>
        <p:nvSpPr>
          <p:cNvPr id="184" name="Google Shape;184;p3"/>
          <p:cNvSpPr txBox="1">
            <a:spLocks noGrp="1"/>
          </p:cNvSpPr>
          <p:nvPr>
            <p:ph type="body" idx="1"/>
          </p:nvPr>
        </p:nvSpPr>
        <p:spPr>
          <a:xfrm>
            <a:off x="318499" y="1600200"/>
            <a:ext cx="8309960" cy="2833217"/>
          </a:xfrm>
          <a:prstGeom prst="rect">
            <a:avLst/>
          </a:prstGeom>
          <a:noFill/>
          <a:ln>
            <a:noFill/>
          </a:ln>
        </p:spPr>
        <p:txBody>
          <a:bodyPr spcFirstLastPara="1" wrap="square" lIns="68569" tIns="34275" rIns="68569" bIns="34275" anchor="t" anchorCtr="0">
            <a:normAutofit fontScale="85000" lnSpcReduction="10000"/>
          </a:bodyPr>
          <a:lstStyle/>
          <a:p>
            <a:pPr marL="257175" algn="just">
              <a:spcBef>
                <a:spcPts val="0"/>
              </a:spcBef>
            </a:pPr>
            <a:r>
              <a:rPr lang="en-US" dirty="0"/>
              <a:t>This stream introduces to a total study of the diversity of oral performance situations</a:t>
            </a:r>
            <a:r>
              <a:rPr lang="el-GR" dirty="0"/>
              <a:t> </a:t>
            </a:r>
            <a:r>
              <a:rPr lang="en-US" dirty="0"/>
              <a:t>in communities, conceiving local narrators not as passive tradition bearers, but rather as active agents in the </a:t>
            </a:r>
            <a:r>
              <a:rPr lang="en-US" dirty="0" err="1"/>
              <a:t>reappropriation</a:t>
            </a:r>
            <a:r>
              <a:rPr lang="en-US" dirty="0"/>
              <a:t> of existing traditions. We will study how members of a given folk group negotiate their social relations and attitudes not only through actions but also through artistic oral communication, its genres, themes and symbols. Based on a comparative perspective, we will also see the circulation of certain of these themes and motifs in Europe. </a:t>
            </a:r>
            <a:endParaRPr dirty="0"/>
          </a:p>
          <a:p>
            <a:pPr marL="257175" algn="just"/>
            <a:r>
              <a:rPr lang="en-US" dirty="0"/>
              <a:t>In a second level this workshop will focus on modern forms of orality in modern urban space like urban legends, gossip and rumors. Especially, we will investigate how the issue of both public and private life, and how public events (even in the micro–level of the neighborhood or the macro–level of the city or the country where we live) pass to the private area through daily narrations.</a:t>
            </a:r>
            <a:endParaRPr dirty="0"/>
          </a:p>
          <a:p>
            <a:pPr marL="257175" indent="-171450">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4"/>
          <p:cNvSpPr txBox="1">
            <a:spLocks noGrp="1"/>
          </p:cNvSpPr>
          <p:nvPr>
            <p:ph type="body" idx="1"/>
          </p:nvPr>
        </p:nvSpPr>
        <p:spPr>
          <a:xfrm>
            <a:off x="369870" y="972105"/>
            <a:ext cx="8192006" cy="4054876"/>
          </a:xfrm>
          <a:prstGeom prst="rect">
            <a:avLst/>
          </a:prstGeom>
          <a:noFill/>
          <a:ln>
            <a:noFill/>
          </a:ln>
        </p:spPr>
        <p:txBody>
          <a:bodyPr spcFirstLastPara="1" wrap="square" lIns="68569" tIns="34275" rIns="68569" bIns="34275" anchor="t" anchorCtr="0">
            <a:normAutofit fontScale="55000" lnSpcReduction="20000"/>
          </a:bodyPr>
          <a:lstStyle/>
          <a:p>
            <a:pPr marL="257175" algn="just">
              <a:lnSpc>
                <a:spcPct val="120000"/>
              </a:lnSpc>
              <a:spcBef>
                <a:spcPts val="0"/>
              </a:spcBef>
              <a:buSzPct val="100000"/>
              <a:buNone/>
            </a:pPr>
            <a:endParaRPr sz="3600" dirty="0"/>
          </a:p>
          <a:p>
            <a:pPr marL="257175" algn="just">
              <a:lnSpc>
                <a:spcPct val="120000"/>
              </a:lnSpc>
              <a:spcBef>
                <a:spcPts val="0"/>
              </a:spcBef>
              <a:buSzPct val="100000"/>
              <a:buFont typeface="Arial"/>
              <a:buChar char="•"/>
            </a:pPr>
            <a:r>
              <a:rPr lang="en-US" sz="3600" b="1" dirty="0"/>
              <a:t>The scientific standpoint (Folklore studies): </a:t>
            </a:r>
            <a:r>
              <a:rPr lang="en-US" sz="3600" dirty="0"/>
              <a:t>The activity of a folklorist is to record in order to analyze and interpret, not to preserve and display.  Folklore is not an aggregation of things but a dynamic communicative process. Orientation of folklore studies towards the social function of folklore in situated practices – scholarly focus on singers and narrators as individual performers and as members of social groups and their interplay in everyday life. Oral traditions are open-ended processes shaped by the inter-play between individually generated variations on the one hand, and selection criteria upheld by historically changing communities on the other. </a:t>
            </a:r>
            <a:endParaRPr sz="3600" dirty="0"/>
          </a:p>
          <a:p>
            <a:pPr marL="257175" algn="just">
              <a:lnSpc>
                <a:spcPct val="120000"/>
              </a:lnSpc>
              <a:spcBef>
                <a:spcPts val="0"/>
              </a:spcBef>
              <a:buSzPct val="100000"/>
              <a:buNone/>
            </a:pPr>
            <a:endParaRPr sz="3600" dirty="0"/>
          </a:p>
          <a:p>
            <a:pPr marL="257175" indent="-235744">
              <a:buSzPct val="100000"/>
              <a:buNone/>
            </a:pPr>
            <a:endParaRPr dirty="0"/>
          </a:p>
        </p:txBody>
      </p:sp>
      <p:sp>
        <p:nvSpPr>
          <p:cNvPr id="2" name="Title 1"/>
          <p:cNvSpPr>
            <a:spLocks noGrp="1"/>
          </p:cNvSpPr>
          <p:nvPr>
            <p:ph type="title"/>
          </p:nvPr>
        </p:nvSpPr>
        <p:spPr>
          <a:xfrm>
            <a:off x="1212352" y="468082"/>
            <a:ext cx="7416108" cy="960668"/>
          </a:xfrm>
        </p:spPr>
        <p:txBody>
          <a:bodyPr>
            <a:normAutofit/>
          </a:bodyPr>
          <a:lstStyle/>
          <a:p>
            <a:r>
              <a:rPr lang="en-US" sz="2400" dirty="0"/>
              <a:t>Narratives and Oral Traditions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txBox="1">
            <a:spLocks noGrp="1"/>
          </p:cNvSpPr>
          <p:nvPr>
            <p:ph type="title"/>
          </p:nvPr>
        </p:nvSpPr>
        <p:spPr>
          <a:xfrm>
            <a:off x="1304818" y="468082"/>
            <a:ext cx="7323641" cy="960668"/>
          </a:xfrm>
          <a:prstGeom prst="rect">
            <a:avLst/>
          </a:prstGeom>
          <a:noFill/>
          <a:ln>
            <a:noFill/>
          </a:ln>
        </p:spPr>
        <p:txBody>
          <a:bodyPr spcFirstLastPara="1" wrap="square" lIns="68569" tIns="34275" rIns="68569" bIns="34275" anchor="t" anchorCtr="0">
            <a:normAutofit/>
          </a:bodyPr>
          <a:lstStyle/>
          <a:p>
            <a:pPr>
              <a:buSzPct val="100000"/>
            </a:pPr>
            <a:r>
              <a:rPr lang="en-US" b="1" dirty="0"/>
              <a:t> </a:t>
            </a:r>
            <a:r>
              <a:rPr lang="en-US" sz="2700" b="1" dirty="0"/>
              <a:t>Renewal of orality in urban spaces</a:t>
            </a:r>
            <a:endParaRPr sz="2700" b="1" dirty="0"/>
          </a:p>
        </p:txBody>
      </p:sp>
      <p:sp>
        <p:nvSpPr>
          <p:cNvPr id="202" name="Google Shape;202;p6"/>
          <p:cNvSpPr txBox="1">
            <a:spLocks noGrp="1"/>
          </p:cNvSpPr>
          <p:nvPr>
            <p:ph type="body" idx="1"/>
          </p:nvPr>
        </p:nvSpPr>
        <p:spPr>
          <a:xfrm>
            <a:off x="421240" y="1600200"/>
            <a:ext cx="8207219" cy="2833217"/>
          </a:xfrm>
          <a:prstGeom prst="rect">
            <a:avLst/>
          </a:prstGeom>
          <a:noFill/>
          <a:ln>
            <a:noFill/>
          </a:ln>
        </p:spPr>
        <p:txBody>
          <a:bodyPr spcFirstLastPara="1" wrap="square" lIns="68569" tIns="34275" rIns="68569" bIns="34275" anchor="t" anchorCtr="0">
            <a:normAutofit fontScale="85000" lnSpcReduction="20000"/>
          </a:bodyPr>
          <a:lstStyle/>
          <a:p>
            <a:pPr marL="257175" indent="-171450" algn="just">
              <a:spcBef>
                <a:spcPts val="0"/>
              </a:spcBef>
              <a:buSzPct val="100000"/>
              <a:buNone/>
            </a:pPr>
            <a:r>
              <a:rPr lang="en-US" dirty="0"/>
              <a:t>    As most acts of folklore, legends tend to be updated and </a:t>
            </a:r>
            <a:r>
              <a:rPr lang="en-US" dirty="0" err="1"/>
              <a:t>contextualised</a:t>
            </a:r>
            <a:r>
              <a:rPr lang="en-US" dirty="0"/>
              <a:t> to better fit the contemporary realities. This renewal is a change of form, but a conservation of essence.  </a:t>
            </a:r>
          </a:p>
          <a:p>
            <a:pPr marL="257175" indent="-171450" algn="just">
              <a:spcBef>
                <a:spcPts val="0"/>
              </a:spcBef>
              <a:buSzPct val="100000"/>
              <a:buNone/>
            </a:pPr>
            <a:endParaRPr lang="en-US" dirty="0"/>
          </a:p>
          <a:p>
            <a:pPr marL="257175" indent="-171450" algn="just">
              <a:spcBef>
                <a:spcPts val="0"/>
              </a:spcBef>
              <a:buSzPct val="100000"/>
              <a:buNone/>
            </a:pPr>
            <a:r>
              <a:rPr lang="en-US" dirty="0"/>
              <a:t>    As orality manifests itself in newer channels (internet, memes) it needs constant reevaluation in order to further understand its phenomena.</a:t>
            </a:r>
            <a:endParaRPr dirty="0"/>
          </a:p>
          <a:p>
            <a:pPr marL="257175" indent="-171450">
              <a:spcBef>
                <a:spcPts val="0"/>
              </a:spcBef>
              <a:buSzPct val="100000"/>
              <a:buNone/>
            </a:pPr>
            <a:endParaRPr dirty="0"/>
          </a:p>
          <a:p>
            <a:pPr marL="0" indent="0">
              <a:spcBef>
                <a:spcPts val="0"/>
              </a:spcBef>
              <a:buNone/>
            </a:pPr>
            <a:endParaRPr dirty="0"/>
          </a:p>
          <a:p>
            <a:pPr marL="0" indent="0">
              <a:spcBef>
                <a:spcPts val="0"/>
              </a:spcBef>
              <a:buNone/>
            </a:pPr>
            <a:r>
              <a:rPr lang="en-US" b="1" dirty="0"/>
              <a:t>Focus:</a:t>
            </a:r>
            <a:endParaRPr b="1" dirty="0"/>
          </a:p>
          <a:p>
            <a:pPr indent="-231458">
              <a:spcBef>
                <a:spcPts val="0"/>
              </a:spcBef>
              <a:buSzPct val="100000"/>
            </a:pPr>
            <a:r>
              <a:rPr lang="en-US" dirty="0"/>
              <a:t>an understanding of the distinction between classical legends and contemporary legends, judging based on their </a:t>
            </a:r>
            <a:r>
              <a:rPr lang="en-US" dirty="0" err="1"/>
              <a:t>diachrony</a:t>
            </a:r>
            <a:r>
              <a:rPr lang="en-US" dirty="0"/>
              <a:t> and functions;</a:t>
            </a:r>
            <a:endParaRPr dirty="0"/>
          </a:p>
          <a:p>
            <a:pPr indent="-231458">
              <a:spcBef>
                <a:spcPts val="0"/>
              </a:spcBef>
              <a:buSzPct val="100000"/>
            </a:pPr>
            <a:r>
              <a:rPr lang="en-US" dirty="0"/>
              <a:t>the possible mutations of function experienced by this type of narration;</a:t>
            </a:r>
            <a:endParaRPr dirty="0"/>
          </a:p>
          <a:p>
            <a:pPr indent="-231458">
              <a:spcBef>
                <a:spcPts val="0"/>
              </a:spcBef>
              <a:buSzPct val="100000"/>
            </a:pPr>
            <a:r>
              <a:rPr lang="en-US" dirty="0"/>
              <a:t>dissemination of legendary narrations and its relevance in a contemporary setting</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Kick-Off Meeting of Summer School</a:t>
            </a:r>
            <a:endParaRPr/>
          </a:p>
        </p:txBody>
      </p:sp>
      <p:sp>
        <p:nvSpPr>
          <p:cNvPr id="70" name="Google Shape;70;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A Few Words About the CIVIS Network</a:t>
            </a:r>
            <a:endParaRPr dirty="0"/>
          </a:p>
          <a:p>
            <a:pPr marL="457200" lvl="0" indent="-342900" algn="l" rtl="0">
              <a:spcBef>
                <a:spcPts val="0"/>
              </a:spcBef>
              <a:spcAft>
                <a:spcPts val="0"/>
              </a:spcAft>
              <a:buSzPts val="1800"/>
              <a:buChar char="●"/>
            </a:pPr>
            <a:r>
              <a:rPr lang="en" dirty="0"/>
              <a:t>Introduction of Teachers &amp; Staff</a:t>
            </a:r>
            <a:endParaRPr dirty="0"/>
          </a:p>
          <a:p>
            <a:pPr marL="457200" lvl="0" indent="-342900" algn="l" rtl="0">
              <a:spcBef>
                <a:spcPts val="0"/>
              </a:spcBef>
              <a:spcAft>
                <a:spcPts val="0"/>
              </a:spcAft>
              <a:buSzPts val="1800"/>
              <a:buChar char="●"/>
            </a:pPr>
            <a:r>
              <a:rPr lang="en" dirty="0"/>
              <a:t>What do we mean with “Going Public”</a:t>
            </a:r>
            <a:endParaRPr dirty="0"/>
          </a:p>
          <a:p>
            <a:pPr marL="914400" lvl="1" indent="-342900" algn="l" rtl="0">
              <a:spcBef>
                <a:spcPts val="0"/>
              </a:spcBef>
              <a:spcAft>
                <a:spcPts val="0"/>
              </a:spcAft>
              <a:buSzPts val="1800"/>
              <a:buChar char="○"/>
            </a:pPr>
            <a:r>
              <a:rPr lang="en" sz="1800" dirty="0"/>
              <a:t>General – what is the Going Public Approach?</a:t>
            </a:r>
            <a:endParaRPr sz="1800" dirty="0"/>
          </a:p>
          <a:p>
            <a:pPr marL="914400" lvl="1" indent="-342900" algn="l" rtl="0">
              <a:spcBef>
                <a:spcPts val="0"/>
              </a:spcBef>
              <a:spcAft>
                <a:spcPts val="0"/>
              </a:spcAft>
              <a:buSzPts val="1800"/>
              <a:buChar char="○"/>
            </a:pPr>
            <a:r>
              <a:rPr lang="en" sz="1800" dirty="0"/>
              <a:t>Stream 1: Migration and Diversity </a:t>
            </a:r>
            <a:endParaRPr sz="1800" dirty="0"/>
          </a:p>
          <a:p>
            <a:pPr marL="914400" lvl="1" indent="-342900" algn="l" rtl="0">
              <a:spcBef>
                <a:spcPts val="0"/>
              </a:spcBef>
              <a:spcAft>
                <a:spcPts val="0"/>
              </a:spcAft>
              <a:buSzPts val="1800"/>
              <a:buChar char="○"/>
            </a:pPr>
            <a:r>
              <a:rPr lang="en" sz="1800" dirty="0"/>
              <a:t>Stream 2: Narratives and Oral Traditions</a:t>
            </a:r>
            <a:endParaRPr sz="1800" dirty="0"/>
          </a:p>
          <a:p>
            <a:pPr marL="914400" lvl="1" indent="-342900" algn="l" rtl="0">
              <a:spcBef>
                <a:spcPts val="0"/>
              </a:spcBef>
              <a:spcAft>
                <a:spcPts val="0"/>
              </a:spcAft>
              <a:buSzPts val="1800"/>
              <a:buChar char="○"/>
            </a:pPr>
            <a:r>
              <a:rPr lang="en" sz="1800" dirty="0"/>
              <a:t>Stream 4: Museum/Material Culture and Identity </a:t>
            </a:r>
            <a:endParaRPr sz="1800" dirty="0"/>
          </a:p>
          <a:p>
            <a:pPr marL="457200" lvl="0" indent="-342900" algn="l" rtl="0">
              <a:spcBef>
                <a:spcPts val="0"/>
              </a:spcBef>
              <a:spcAft>
                <a:spcPts val="0"/>
              </a:spcAft>
              <a:buSzPts val="1800"/>
              <a:buChar char="●"/>
            </a:pPr>
            <a:r>
              <a:rPr lang="en" dirty="0" err="1"/>
              <a:t>Organisational</a:t>
            </a:r>
            <a:r>
              <a:rPr lang="en" dirty="0"/>
              <a:t> Matters</a:t>
            </a:r>
            <a:endParaRPr dirty="0"/>
          </a:p>
          <a:p>
            <a:pPr marL="457200" lvl="0" indent="-342900" algn="l" rtl="0">
              <a:spcBef>
                <a:spcPts val="0"/>
              </a:spcBef>
              <a:spcAft>
                <a:spcPts val="0"/>
              </a:spcAft>
              <a:buSzPts val="1800"/>
              <a:buChar char="●"/>
            </a:pPr>
            <a:r>
              <a:rPr lang="en" dirty="0"/>
              <a:t>Questions?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Learning outcome </a:t>
            </a:r>
          </a:p>
        </p:txBody>
      </p:sp>
      <p:sp>
        <p:nvSpPr>
          <p:cNvPr id="3" name="Text Placeholder 2"/>
          <p:cNvSpPr>
            <a:spLocks noGrp="1"/>
          </p:cNvSpPr>
          <p:nvPr>
            <p:ph type="body" idx="1"/>
          </p:nvPr>
        </p:nvSpPr>
        <p:spPr>
          <a:xfrm>
            <a:off x="791110" y="1600200"/>
            <a:ext cx="7837349" cy="3172120"/>
          </a:xfrm>
        </p:spPr>
        <p:txBody>
          <a:bodyPr>
            <a:normAutofit/>
          </a:bodyPr>
          <a:lstStyle/>
          <a:p>
            <a:pPr marL="257175">
              <a:buSzPct val="100000"/>
            </a:pPr>
            <a:r>
              <a:rPr lang="de-DE" b="1" dirty="0">
                <a:latin typeface="Tahoma" panose="020B0604030504040204" pitchFamily="34" charset="0"/>
                <a:ea typeface="Tahoma" panose="020B0604030504040204" pitchFamily="34" charset="0"/>
                <a:cs typeface="Tahoma" panose="020B0604030504040204" pitchFamily="34" charset="0"/>
              </a:rPr>
              <a:t>Gain practical experience in</a:t>
            </a:r>
            <a:r>
              <a:rPr lang="en-US" b="1" dirty="0"/>
              <a:t> folk narrative research: </a:t>
            </a:r>
          </a:p>
          <a:p>
            <a:pPr marL="257175">
              <a:buSzPct val="100000"/>
            </a:pPr>
            <a:r>
              <a:rPr lang="en-US" dirty="0"/>
              <a:t>Understand how orality “works”. Understand the </a:t>
            </a:r>
            <a:r>
              <a:rPr lang="de-DE" dirty="0">
                <a:latin typeface="Tahoma" panose="020B0604030504040204" pitchFamily="34" charset="0"/>
                <a:ea typeface="Tahoma" panose="020B0604030504040204" pitchFamily="34" charset="0"/>
                <a:cs typeface="Tahoma" panose="020B0604030504040204" pitchFamily="34" charset="0"/>
              </a:rPr>
              <a:t>contemporary dimension of the narrative procedure</a:t>
            </a:r>
            <a:r>
              <a:rPr lang="en-US" dirty="0">
                <a:ea typeface="Tahoma" panose="020B0604030504040204" pitchFamily="34" charset="0"/>
                <a:cs typeface="Tahoma" panose="020B0604030504040204" pitchFamily="34" charset="0"/>
              </a:rPr>
              <a:t>.</a:t>
            </a:r>
            <a:endParaRPr lang="en-US" b="1" dirty="0"/>
          </a:p>
          <a:p>
            <a:pPr marL="257175">
              <a:buSzPct val="100000"/>
            </a:pPr>
            <a:r>
              <a:rPr lang="en-US" dirty="0"/>
              <a:t>The itinerary of a narrative, in varied traditions - its oral variants and/or written texts (historical axis). </a:t>
            </a:r>
          </a:p>
          <a:p>
            <a:pPr marL="257175">
              <a:buSzPct val="100000"/>
            </a:pPr>
            <a:r>
              <a:rPr lang="en-US" dirty="0"/>
              <a:t>The narrator’s individual choices, emotions and transformations in regard to a narrative’s established storyline (individual axis).</a:t>
            </a:r>
          </a:p>
          <a:p>
            <a:pPr marL="257175">
              <a:buSzPct val="100000"/>
            </a:pPr>
            <a:r>
              <a:rPr lang="en-US" dirty="0"/>
              <a:t>The self-contained aesthetic and poetic language of the narrative genre.</a:t>
            </a:r>
          </a:p>
          <a:p>
            <a:endParaRPr lang="en-US" dirty="0"/>
          </a:p>
        </p:txBody>
      </p:sp>
    </p:spTree>
    <p:extLst>
      <p:ext uri="{BB962C8B-B14F-4D97-AF65-F5344CB8AC3E}">
        <p14:creationId xmlns:p14="http://schemas.microsoft.com/office/powerpoint/2010/main" val="1048240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A6E62985-F33B-91AA-DE28-5556EB581DEB}"/>
              </a:ext>
            </a:extLst>
          </p:cNvPr>
          <p:cNvSpPr>
            <a:spLocks noChangeArrowheads="1"/>
          </p:cNvSpPr>
          <p:nvPr/>
        </p:nvSpPr>
        <p:spPr bwMode="auto">
          <a:xfrm>
            <a:off x="503238" y="92075"/>
            <a:ext cx="7848600" cy="4679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algn="just">
              <a:lnSpc>
                <a:spcPct val="100000"/>
              </a:lnSpc>
            </a:pPr>
            <a:r>
              <a:rPr lang="en-US" altLang="en-DE" sz="1800" b="1" dirty="0">
                <a:latin typeface="Calibri" panose="020F0502020204030204" pitchFamily="34" charset="0"/>
                <a:cs typeface="Calibri" panose="020F0502020204030204" pitchFamily="34" charset="0"/>
              </a:rPr>
              <a:t>STREAM 3 Museum, Material Culture and Identity - </a:t>
            </a:r>
            <a:r>
              <a:rPr lang="en-US" altLang="en-DE" sz="1800" dirty="0"/>
              <a:t>Gabriele Alex, Ioana </a:t>
            </a:r>
            <a:r>
              <a:rPr lang="en-US" altLang="en-DE" sz="1800" dirty="0" err="1"/>
              <a:t>Fruntelata</a:t>
            </a:r>
            <a:r>
              <a:rPr lang="en-US" altLang="en-DE" sz="1800" dirty="0"/>
              <a:t>, </a:t>
            </a:r>
            <a:r>
              <a:rPr lang="en-US" altLang="en-DE" sz="1800" dirty="0" err="1"/>
              <a:t>Heidrun</a:t>
            </a:r>
            <a:r>
              <a:rPr lang="en-US" altLang="en-DE" sz="1800" dirty="0"/>
              <a:t> Eichner, </a:t>
            </a:r>
            <a:r>
              <a:rPr lang="en-US" altLang="en-DE" sz="1800" dirty="0" err="1"/>
              <a:t>Rares</a:t>
            </a:r>
            <a:r>
              <a:rPr lang="en-US" altLang="en-DE" sz="1800" dirty="0"/>
              <a:t> </a:t>
            </a:r>
            <a:r>
              <a:rPr lang="en-US" altLang="en-DE" sz="1800" dirty="0" err="1"/>
              <a:t>Jeflea</a:t>
            </a:r>
            <a:endParaRPr lang="en-US" altLang="en-DE" sz="1800" dirty="0"/>
          </a:p>
          <a:p>
            <a:pPr algn="just">
              <a:lnSpc>
                <a:spcPct val="100000"/>
              </a:lnSpc>
            </a:pPr>
            <a:endParaRPr lang="en-US" altLang="en-DE" sz="1800" dirty="0"/>
          </a:p>
          <a:p>
            <a:pPr algn="just">
              <a:lnSpc>
                <a:spcPct val="100000"/>
              </a:lnSpc>
            </a:pPr>
            <a:endParaRPr lang="en-US" altLang="en-DE" sz="1800" dirty="0"/>
          </a:p>
          <a:p>
            <a:pPr algn="just">
              <a:lnSpc>
                <a:spcPct val="100000"/>
              </a:lnSpc>
            </a:pPr>
            <a:endParaRPr lang="en-US" altLang="en-DE" sz="1800" dirty="0"/>
          </a:p>
          <a:p>
            <a:pPr algn="just">
              <a:lnSpc>
                <a:spcPct val="130000"/>
              </a:lnSpc>
            </a:pPr>
            <a:r>
              <a:rPr lang="en-US" altLang="en-DE" sz="1800" dirty="0"/>
              <a:t>Students will explore - </a:t>
            </a:r>
            <a:r>
              <a:rPr lang="en-US" altLang="en-DE" sz="1800" b="1" dirty="0"/>
              <a:t>with the help of collaborative methods of museum anthropology – cultural heritage sites in Tübingen and around</a:t>
            </a:r>
            <a:r>
              <a:rPr lang="en-US" altLang="en-DE" sz="1800" dirty="0"/>
              <a:t>, in order to ask how collective/individual memory, identities, understandings of national or cosmopolitan belonging are framed and expressed in and through material culture. </a:t>
            </a:r>
          </a:p>
          <a:p>
            <a:pPr algn="just">
              <a:lnSpc>
                <a:spcPct val="130000"/>
              </a:lnSpc>
            </a:pPr>
            <a:endParaRPr lang="en-US" altLang="en-DE" sz="1800" dirty="0"/>
          </a:p>
          <a:p>
            <a:pPr algn="just">
              <a:lnSpc>
                <a:spcPct val="130000"/>
              </a:lnSpc>
            </a:pPr>
            <a:r>
              <a:rPr lang="en-US" altLang="en-DE" sz="1800" dirty="0"/>
              <a:t>We will visit different sites, like the Tübingen  </a:t>
            </a:r>
            <a:r>
              <a:rPr lang="en-US" altLang="en-DE" sz="1800" b="1" dirty="0" err="1"/>
              <a:t>Stadtmuseum</a:t>
            </a:r>
            <a:r>
              <a:rPr lang="en-US" altLang="en-DE" sz="1800" b="1" dirty="0"/>
              <a:t>, the Museum of the University Tübingen (MUT), memorial sites related to the WW2 and to the </a:t>
            </a:r>
            <a:r>
              <a:rPr lang="en-US" altLang="en-DE" sz="1800" b="1" dirty="0" err="1"/>
              <a:t>Shoa</a:t>
            </a:r>
            <a:r>
              <a:rPr lang="en-US" altLang="en-DE" sz="1800" b="1" dirty="0"/>
              <a:t> as well as Cloister </a:t>
            </a:r>
            <a:r>
              <a:rPr lang="en-US" altLang="en-DE" sz="1800" b="1" dirty="0" err="1"/>
              <a:t>Bebenhausen</a:t>
            </a:r>
            <a:r>
              <a:rPr lang="en-US" altLang="en-DE" sz="1800" b="1" dirty="0"/>
              <a:t>. </a:t>
            </a:r>
            <a:endParaRPr lang="en-US" altLang="en-DE" sz="1800" dirty="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A6E62985-F33B-91AA-DE28-5556EB581DEB}"/>
              </a:ext>
            </a:extLst>
          </p:cNvPr>
          <p:cNvSpPr>
            <a:spLocks noChangeArrowheads="1"/>
          </p:cNvSpPr>
          <p:nvPr/>
        </p:nvSpPr>
        <p:spPr bwMode="auto">
          <a:xfrm>
            <a:off x="503238" y="92075"/>
            <a:ext cx="7848600" cy="4707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algn="just">
              <a:lnSpc>
                <a:spcPct val="100000"/>
              </a:lnSpc>
            </a:pPr>
            <a:r>
              <a:rPr lang="en-US" altLang="en-DE" sz="1800" b="1" dirty="0">
                <a:latin typeface="Calibri" panose="020F0502020204030204" pitchFamily="34" charset="0"/>
                <a:cs typeface="Calibri" panose="020F0502020204030204" pitchFamily="34" charset="0"/>
              </a:rPr>
              <a:t>STREAM 3 Museum, Material Culture and Identity - </a:t>
            </a:r>
            <a:r>
              <a:rPr lang="en-US" altLang="en-DE" sz="1800" dirty="0"/>
              <a:t>Gabriele Alex, Ioana </a:t>
            </a:r>
            <a:r>
              <a:rPr lang="en-US" altLang="en-DE" sz="1800" dirty="0" err="1"/>
              <a:t>Fruntelata</a:t>
            </a:r>
            <a:r>
              <a:rPr lang="en-US" altLang="en-DE" sz="1800" dirty="0"/>
              <a:t>, </a:t>
            </a:r>
            <a:r>
              <a:rPr lang="en-US" altLang="en-DE" sz="1800" dirty="0" err="1"/>
              <a:t>Heidrun</a:t>
            </a:r>
            <a:r>
              <a:rPr lang="en-US" altLang="en-DE" sz="1800" dirty="0"/>
              <a:t> Eichner, </a:t>
            </a:r>
            <a:r>
              <a:rPr lang="en-US" altLang="en-DE" sz="1800" dirty="0" err="1"/>
              <a:t>Rares</a:t>
            </a:r>
            <a:r>
              <a:rPr lang="en-US" altLang="en-DE" sz="1800" dirty="0"/>
              <a:t> </a:t>
            </a:r>
            <a:r>
              <a:rPr lang="en-US" altLang="en-DE" sz="1800" dirty="0" err="1"/>
              <a:t>Jeflea</a:t>
            </a:r>
            <a:endParaRPr lang="en-US" altLang="en-DE" sz="1800" dirty="0"/>
          </a:p>
          <a:p>
            <a:pPr algn="just">
              <a:lnSpc>
                <a:spcPct val="100000"/>
              </a:lnSpc>
            </a:pPr>
            <a:endParaRPr lang="en-US" altLang="en-DE" sz="1800" dirty="0"/>
          </a:p>
          <a:p>
            <a:pPr algn="just">
              <a:lnSpc>
                <a:spcPct val="130000"/>
              </a:lnSpc>
            </a:pPr>
            <a:r>
              <a:rPr lang="en-US" altLang="en-DE" sz="1800" dirty="0"/>
              <a:t>In </a:t>
            </a:r>
            <a:r>
              <a:rPr lang="en-US" altLang="en-DE" sz="1800" b="1" dirty="0"/>
              <a:t>small teams guided by the stream teachers</a:t>
            </a:r>
            <a:r>
              <a:rPr lang="en-US" altLang="en-DE" sz="1800" dirty="0"/>
              <a:t>, students</a:t>
            </a:r>
            <a:r>
              <a:rPr lang="en-US" altLang="en-DE" sz="1800" u="sng" dirty="0"/>
              <a:t> </a:t>
            </a:r>
            <a:r>
              <a:rPr lang="en-US" altLang="en-DE" sz="1800" dirty="0"/>
              <a:t>will collect the 'voices' of community members, curators and museum audiences. They will reflect in different research settings on </a:t>
            </a:r>
            <a:r>
              <a:rPr lang="en-US" altLang="en-DE" sz="1800" b="1" dirty="0"/>
              <a:t>interconnections with materiality and everyday socio-cultural </a:t>
            </a:r>
            <a:r>
              <a:rPr lang="en-US" altLang="en-DE" sz="1800" dirty="0"/>
              <a:t>settings as well as different historical periods that relate to different identities, heritages, belongings and values .</a:t>
            </a:r>
          </a:p>
          <a:p>
            <a:pPr algn="just">
              <a:lnSpc>
                <a:spcPct val="130000"/>
              </a:lnSpc>
            </a:pPr>
            <a:endParaRPr lang="en-US" altLang="en-DE" sz="1800" dirty="0"/>
          </a:p>
          <a:p>
            <a:pPr algn="just">
              <a:lnSpc>
                <a:spcPct val="130000"/>
              </a:lnSpc>
            </a:pPr>
            <a:endParaRPr lang="en-US" altLang="en-DE" sz="1800" dirty="0"/>
          </a:p>
          <a:p>
            <a:pPr algn="just">
              <a:lnSpc>
                <a:spcPct val="130000"/>
              </a:lnSpc>
            </a:pPr>
            <a:endParaRPr lang="en-US" altLang="en-DE" sz="1800" dirty="0"/>
          </a:p>
          <a:p>
            <a:pPr algn="just">
              <a:lnSpc>
                <a:spcPct val="130000"/>
              </a:lnSpc>
            </a:pPr>
            <a:r>
              <a:rPr lang="en-US" altLang="en-DE" sz="1800" dirty="0"/>
              <a:t>At the end of the summer school students  will create a collaborative display of their research outcomes.</a:t>
            </a:r>
          </a:p>
          <a:p>
            <a:pPr algn="just">
              <a:lnSpc>
                <a:spcPct val="100000"/>
              </a:lnSpc>
            </a:pPr>
            <a:endParaRPr lang="en-US" altLang="en-DE" sz="1200" dirty="0"/>
          </a:p>
        </p:txBody>
      </p:sp>
    </p:spTree>
    <p:extLst>
      <p:ext uri="{BB962C8B-B14F-4D97-AF65-F5344CB8AC3E}">
        <p14:creationId xmlns:p14="http://schemas.microsoft.com/office/powerpoint/2010/main" val="100977297"/>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D873174-6ACE-B925-E09C-0B0BE044D97D}"/>
              </a:ext>
            </a:extLst>
          </p:cNvPr>
          <p:cNvSpPr>
            <a:spLocks noChangeArrowheads="1"/>
          </p:cNvSpPr>
          <p:nvPr/>
        </p:nvSpPr>
        <p:spPr bwMode="auto">
          <a:xfrm>
            <a:off x="704850" y="344488"/>
            <a:ext cx="6927850" cy="4738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algn="just">
              <a:lnSpc>
                <a:spcPct val="100000"/>
              </a:lnSpc>
            </a:pPr>
            <a:r>
              <a:rPr lang="en-US" altLang="en-DE" sz="1800" b="1" dirty="0">
                <a:latin typeface="Calibri" panose="020F0502020204030204" pitchFamily="34" charset="0"/>
                <a:cs typeface="Calibri" panose="020F0502020204030204" pitchFamily="34" charset="0"/>
              </a:rPr>
              <a:t>STREAM 3 Museum, Material Culture and Identity - </a:t>
            </a:r>
            <a:r>
              <a:rPr lang="en-US" altLang="en-DE" sz="1800" dirty="0"/>
              <a:t>Gabriele Alex, Ioana </a:t>
            </a:r>
            <a:r>
              <a:rPr lang="en-US" altLang="en-DE" sz="1800" dirty="0" err="1"/>
              <a:t>Fruntelata</a:t>
            </a:r>
            <a:r>
              <a:rPr lang="en-US" altLang="en-DE" sz="1800" dirty="0"/>
              <a:t>, </a:t>
            </a:r>
            <a:r>
              <a:rPr lang="en-US" altLang="en-DE" sz="1800" dirty="0" err="1"/>
              <a:t>Heidrun</a:t>
            </a:r>
            <a:r>
              <a:rPr lang="en-US" altLang="en-DE" sz="1800" dirty="0"/>
              <a:t> Eichner, </a:t>
            </a:r>
            <a:r>
              <a:rPr lang="en-US" altLang="en-DE" sz="1800" dirty="0" err="1"/>
              <a:t>Rares</a:t>
            </a:r>
            <a:r>
              <a:rPr lang="en-US" altLang="en-DE" sz="1800" dirty="0"/>
              <a:t> </a:t>
            </a:r>
            <a:r>
              <a:rPr lang="en-US" altLang="en-DE" sz="1800" dirty="0" err="1"/>
              <a:t>Jeflea</a:t>
            </a:r>
            <a:endParaRPr lang="en-US" altLang="en-DE" sz="1800" dirty="0"/>
          </a:p>
          <a:p>
            <a:pPr algn="just">
              <a:lnSpc>
                <a:spcPct val="100000"/>
              </a:lnSpc>
            </a:pPr>
            <a:endParaRPr lang="en-US" altLang="en-DE" sz="1800" b="1" dirty="0"/>
          </a:p>
          <a:p>
            <a:pPr algn="just">
              <a:lnSpc>
                <a:spcPct val="100000"/>
              </a:lnSpc>
            </a:pPr>
            <a:r>
              <a:rPr lang="en-US" altLang="en-DE" sz="1800" u="sng" dirty="0"/>
              <a:t>Learning Outcome:</a:t>
            </a:r>
          </a:p>
          <a:p>
            <a:pPr algn="just">
              <a:lnSpc>
                <a:spcPct val="100000"/>
              </a:lnSpc>
            </a:pPr>
            <a:endParaRPr lang="en-US" altLang="en-DE" sz="1800" dirty="0"/>
          </a:p>
          <a:p>
            <a:pPr marL="285750" indent="-285750" algn="just">
              <a:buFont typeface="Arial" panose="020B0604020202020204" pitchFamily="34" charset="0"/>
              <a:buChar char="•"/>
            </a:pPr>
            <a:r>
              <a:rPr lang="en-US" altLang="en-DE" sz="1800" dirty="0"/>
              <a:t>Gain practical experience in designing, conducting and reflecting on/of collaborative research methods of museum anthropology</a:t>
            </a:r>
          </a:p>
          <a:p>
            <a:pPr marL="285750" indent="-285750" algn="just">
              <a:buFont typeface="Arial" panose="020B0604020202020204" pitchFamily="34" charset="0"/>
              <a:buChar char="•"/>
            </a:pPr>
            <a:r>
              <a:rPr lang="en-US" altLang="en-DE" sz="1800" dirty="0"/>
              <a:t>Gain practical experience of creating a collaborative &amp; polyphonic display of their findings</a:t>
            </a:r>
          </a:p>
          <a:p>
            <a:pPr marL="285750" indent="-285750" algn="just">
              <a:buFont typeface="Arial" panose="020B0604020202020204" pitchFamily="34" charset="0"/>
              <a:buChar char="•"/>
            </a:pPr>
            <a:r>
              <a:rPr lang="en-US" altLang="en-DE" sz="1800" dirty="0"/>
              <a:t>Understand how contemporary processes of memory-making are part of creating a community history &amp; the everyday culture </a:t>
            </a:r>
          </a:p>
          <a:p>
            <a:pPr marL="285750" indent="-285750" algn="just">
              <a:buFont typeface="Arial" panose="020B0604020202020204" pitchFamily="34" charset="0"/>
              <a:buChar char="•"/>
            </a:pPr>
            <a:r>
              <a:rPr lang="en-US" altLang="en-DE" sz="1800" dirty="0"/>
              <a:t>Understand through their exemplary research how concepts of belonging evolve </a:t>
            </a:r>
          </a:p>
          <a:p>
            <a:pPr marL="285750" indent="-285750" algn="just">
              <a:buFont typeface="Arial" panose="020B0604020202020204" pitchFamily="34" charset="0"/>
              <a:buChar char="•"/>
            </a:pPr>
            <a:r>
              <a:rPr lang="en-US" altLang="en-DE" sz="1800" dirty="0"/>
              <a:t>Understand how materiality and everyday community culture are reciprocally interconnected</a:t>
            </a:r>
          </a:p>
          <a:p>
            <a:pPr algn="just">
              <a:lnSpc>
                <a:spcPct val="100000"/>
              </a:lnSpc>
            </a:pPr>
            <a:endParaRPr lang="en-US" altLang="en-DE" sz="1400" dirty="0">
              <a:cs typeface="Arial" panose="020B0604020202020204" pitchFamily="34" charset="0"/>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Organisational Matters</a:t>
            </a:r>
            <a:endParaRPr sz="3600">
              <a:solidFill>
                <a:schemeClr val="lt1"/>
              </a:solidFill>
            </a:endParaRPr>
          </a:p>
        </p:txBody>
      </p:sp>
      <p:sp>
        <p:nvSpPr>
          <p:cNvPr id="237" name="Google Shape;237;p3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20000"/>
          </a:bodyPr>
          <a:lstStyle/>
          <a:p>
            <a:pPr marL="457200" lvl="0" indent="-381000" algn="l" rtl="0">
              <a:spcBef>
                <a:spcPts val="0"/>
              </a:spcBef>
              <a:spcAft>
                <a:spcPts val="0"/>
              </a:spcAft>
              <a:buClr>
                <a:schemeClr val="lt1"/>
              </a:buClr>
              <a:buSzPts val="2400"/>
              <a:buChar char="●"/>
            </a:pPr>
            <a:r>
              <a:rPr lang="en" sz="2400" b="1" dirty="0">
                <a:solidFill>
                  <a:schemeClr val="lt1"/>
                </a:solidFill>
              </a:rPr>
              <a:t>Venue: Neue Aula, </a:t>
            </a:r>
            <a:r>
              <a:rPr lang="en" sz="2400" b="1" dirty="0" err="1">
                <a:solidFill>
                  <a:schemeClr val="lt1"/>
                </a:solidFill>
              </a:rPr>
              <a:t>Wilhelmstrasse</a:t>
            </a:r>
            <a:br>
              <a:rPr lang="en" sz="2400" b="1" dirty="0">
                <a:solidFill>
                  <a:schemeClr val="lt1"/>
                </a:solidFill>
              </a:rPr>
            </a:br>
            <a:endParaRPr sz="2400" b="1" dirty="0">
              <a:solidFill>
                <a:schemeClr val="lt1"/>
              </a:solidFill>
            </a:endParaRPr>
          </a:p>
          <a:p>
            <a:pPr marL="457200" lvl="0" indent="-381000" algn="l" rtl="0">
              <a:spcBef>
                <a:spcPts val="0"/>
              </a:spcBef>
              <a:spcAft>
                <a:spcPts val="0"/>
              </a:spcAft>
              <a:buClr>
                <a:schemeClr val="lt1"/>
              </a:buClr>
              <a:buSzPts val="2400"/>
              <a:buChar char="●"/>
            </a:pPr>
            <a:r>
              <a:rPr lang="en" sz="2400" b="1" dirty="0">
                <a:solidFill>
                  <a:schemeClr val="lt1"/>
                </a:solidFill>
              </a:rPr>
              <a:t>Tübingen in May</a:t>
            </a:r>
            <a:br>
              <a:rPr lang="en" sz="2400" b="1" dirty="0">
                <a:solidFill>
                  <a:schemeClr val="lt1"/>
                </a:solidFill>
              </a:rPr>
            </a:br>
            <a:endParaRPr sz="2400" b="1" dirty="0">
              <a:solidFill>
                <a:schemeClr val="lt1"/>
              </a:solidFill>
            </a:endParaRPr>
          </a:p>
          <a:p>
            <a:pPr marL="457200" lvl="0" indent="-381000" algn="l" rtl="0">
              <a:spcBef>
                <a:spcPts val="0"/>
              </a:spcBef>
              <a:spcAft>
                <a:spcPts val="0"/>
              </a:spcAft>
              <a:buClr>
                <a:schemeClr val="lt1"/>
              </a:buClr>
              <a:buSzPts val="2400"/>
              <a:buChar char="●"/>
            </a:pPr>
            <a:r>
              <a:rPr lang="en" sz="2400" b="1" dirty="0">
                <a:solidFill>
                  <a:schemeClr val="lt1"/>
                </a:solidFill>
              </a:rPr>
              <a:t>Assistance in Tübingen</a:t>
            </a:r>
            <a:br>
              <a:rPr lang="en" sz="2400" b="1" dirty="0">
                <a:solidFill>
                  <a:schemeClr val="lt1"/>
                </a:solidFill>
              </a:rPr>
            </a:br>
            <a:endParaRPr sz="2400" b="1" dirty="0">
              <a:solidFill>
                <a:schemeClr val="lt1"/>
              </a:solidFill>
            </a:endParaRPr>
          </a:p>
          <a:p>
            <a:pPr marL="457200" lvl="0" indent="-381000" algn="l" rtl="0">
              <a:spcBef>
                <a:spcPts val="0"/>
              </a:spcBef>
              <a:spcAft>
                <a:spcPts val="0"/>
              </a:spcAft>
              <a:buClr>
                <a:schemeClr val="lt1"/>
              </a:buClr>
              <a:buSzPts val="2400"/>
              <a:buChar char="●"/>
            </a:pPr>
            <a:r>
              <a:rPr lang="en" sz="2400" b="1" dirty="0">
                <a:solidFill>
                  <a:schemeClr val="lt1"/>
                </a:solidFill>
              </a:rPr>
              <a:t>Julia Braun, M</a:t>
            </a:r>
            <a:r>
              <a:rPr lang="en-GB" sz="2400" b="1" dirty="0">
                <a:solidFill>
                  <a:schemeClr val="lt1"/>
                </a:solidFill>
              </a:rPr>
              <a:t>a</a:t>
            </a:r>
            <a:r>
              <a:rPr lang="en" sz="2400" b="1" dirty="0" err="1">
                <a:solidFill>
                  <a:schemeClr val="lt1"/>
                </a:solidFill>
              </a:rPr>
              <a:t>rtha</a:t>
            </a:r>
            <a:r>
              <a:rPr lang="en" sz="2400" b="1" dirty="0">
                <a:solidFill>
                  <a:schemeClr val="lt1"/>
                </a:solidFill>
              </a:rPr>
              <a:t> </a:t>
            </a:r>
            <a:r>
              <a:rPr lang="en" sz="2400" b="1" dirty="0" err="1">
                <a:solidFill>
                  <a:schemeClr val="lt1"/>
                </a:solidFill>
              </a:rPr>
              <a:t>Shering</a:t>
            </a:r>
            <a:br>
              <a:rPr lang="en" sz="2400" b="1" dirty="0">
                <a:solidFill>
                  <a:schemeClr val="lt1"/>
                </a:solidFill>
              </a:rPr>
            </a:br>
            <a:endParaRPr sz="2400" b="1" dirty="0">
              <a:solidFill>
                <a:schemeClr val="lt1"/>
              </a:solidFill>
            </a:endParaRPr>
          </a:p>
          <a:p>
            <a:pPr marL="457200" lvl="0" indent="-381000" algn="l" rtl="0">
              <a:spcBef>
                <a:spcPts val="0"/>
              </a:spcBef>
              <a:spcAft>
                <a:spcPts val="0"/>
              </a:spcAft>
              <a:buClr>
                <a:schemeClr val="lt1"/>
              </a:buClr>
              <a:buSzPts val="2400"/>
              <a:buChar char="●"/>
            </a:pPr>
            <a:r>
              <a:rPr lang="en" sz="2400" b="1" dirty="0">
                <a:solidFill>
                  <a:schemeClr val="lt1"/>
                </a:solidFill>
              </a:rPr>
              <a:t>Contact with German Students</a:t>
            </a:r>
            <a:endParaRPr sz="2400" b="1" dirty="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8B66-64D4-ABD9-AA79-68F6EC92BBDC}"/>
              </a:ext>
            </a:extLst>
          </p:cNvPr>
          <p:cNvSpPr>
            <a:spLocks noGrp="1"/>
          </p:cNvSpPr>
          <p:nvPr>
            <p:ph type="title"/>
          </p:nvPr>
        </p:nvSpPr>
        <p:spPr/>
        <p:txBody>
          <a:bodyPr>
            <a:normAutofit fontScale="90000"/>
          </a:bodyPr>
          <a:lstStyle/>
          <a:p>
            <a:r>
              <a:rPr lang="en-DE" dirty="0"/>
              <a:t>Important -  Please inform us:</a:t>
            </a:r>
          </a:p>
        </p:txBody>
      </p:sp>
      <p:sp>
        <p:nvSpPr>
          <p:cNvPr id="3" name="Text Placeholder 2">
            <a:extLst>
              <a:ext uri="{FF2B5EF4-FFF2-40B4-BE49-F238E27FC236}">
                <a16:creationId xmlns:a16="http://schemas.microsoft.com/office/drawing/2014/main" id="{F7783AC1-8B03-83BF-3B27-2CE769078C5B}"/>
              </a:ext>
            </a:extLst>
          </p:cNvPr>
          <p:cNvSpPr>
            <a:spLocks noGrp="1"/>
          </p:cNvSpPr>
          <p:nvPr>
            <p:ph type="body" idx="1"/>
          </p:nvPr>
        </p:nvSpPr>
        <p:spPr/>
        <p:txBody>
          <a:bodyPr/>
          <a:lstStyle/>
          <a:p>
            <a:r>
              <a:rPr lang="en-GB" dirty="0"/>
              <a:t>I</a:t>
            </a:r>
            <a:r>
              <a:rPr lang="en-DE" dirty="0"/>
              <a:t>f you havent been added to a stream yet</a:t>
            </a:r>
          </a:p>
          <a:p>
            <a:endParaRPr lang="en-DE" dirty="0"/>
          </a:p>
          <a:p>
            <a:r>
              <a:rPr lang="en-GB" dirty="0"/>
              <a:t>I</a:t>
            </a:r>
            <a:r>
              <a:rPr lang="en-DE" dirty="0"/>
              <a:t>f somebody you know who enrolled, is not in the email distribution list</a:t>
            </a:r>
          </a:p>
          <a:p>
            <a:endParaRPr lang="en-DE" dirty="0"/>
          </a:p>
          <a:p>
            <a:r>
              <a:rPr lang="en-DE" dirty="0"/>
              <a:t>If you are not coming  to Tübingen -  please immediately inform us</a:t>
            </a:r>
          </a:p>
          <a:p>
            <a:endParaRPr lang="en-DE" dirty="0"/>
          </a:p>
          <a:p>
            <a:r>
              <a:rPr lang="en-DE" dirty="0"/>
              <a:t>If something is wrong with accomodation booking</a:t>
            </a:r>
          </a:p>
          <a:p>
            <a:endParaRPr lang="en-DE" dirty="0"/>
          </a:p>
          <a:p>
            <a:r>
              <a:rPr lang="en-DE" dirty="0"/>
              <a:t>Any other questions/doubts -  contact us</a:t>
            </a:r>
            <a:r>
              <a:rPr lang="en-DE" dirty="0">
                <a:sym typeface="Wingdings" pitchFamily="2" charset="2"/>
              </a:rPr>
              <a:t></a:t>
            </a:r>
            <a:endParaRPr lang="en-DE" dirty="0"/>
          </a:p>
        </p:txBody>
      </p:sp>
    </p:spTree>
    <p:extLst>
      <p:ext uri="{BB962C8B-B14F-4D97-AF65-F5344CB8AC3E}">
        <p14:creationId xmlns:p14="http://schemas.microsoft.com/office/powerpoint/2010/main" val="681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0"/>
          <p:cNvPicPr preferRelativeResize="0"/>
          <p:nvPr/>
        </p:nvPicPr>
        <p:blipFill>
          <a:blip r:embed="rId3">
            <a:alphaModFix/>
          </a:blip>
          <a:stretch>
            <a:fillRect/>
          </a:stretch>
        </p:blipFill>
        <p:spPr>
          <a:xfrm>
            <a:off x="-31700" y="-36000"/>
            <a:ext cx="9207400" cy="5215501"/>
          </a:xfrm>
          <a:prstGeom prst="rect">
            <a:avLst/>
          </a:prstGeom>
          <a:noFill/>
          <a:ln>
            <a:noFill/>
          </a:ln>
        </p:spPr>
      </p:pic>
      <p:sp>
        <p:nvSpPr>
          <p:cNvPr id="243" name="Google Shape;243;p4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solidFill>
                  <a:schemeClr val="lt1"/>
                </a:solidFill>
                <a:highlight>
                  <a:schemeClr val="dk1"/>
                </a:highlight>
              </a:rPr>
              <a:t>Where is Tuebingen?</a:t>
            </a:r>
            <a:endParaRPr sz="2800" dirty="0">
              <a:solidFill>
                <a:schemeClr val="lt1"/>
              </a:solidFill>
              <a:highlight>
                <a:schemeClr val="dk1"/>
              </a:highlight>
            </a:endParaRPr>
          </a:p>
        </p:txBody>
      </p:sp>
      <p:sp>
        <p:nvSpPr>
          <p:cNvPr id="244" name="Google Shape;244;p40"/>
          <p:cNvSpPr/>
          <p:nvPr/>
        </p:nvSpPr>
        <p:spPr>
          <a:xfrm>
            <a:off x="4189725" y="3580800"/>
            <a:ext cx="218100" cy="218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1"/>
          <p:cNvPicPr preferRelativeResize="0"/>
          <p:nvPr/>
        </p:nvPicPr>
        <p:blipFill rotWithShape="1">
          <a:blip r:embed="rId3">
            <a:alphaModFix/>
          </a:blip>
          <a:srcRect t="5012" b="5003"/>
          <a:stretch/>
        </p:blipFill>
        <p:spPr>
          <a:xfrm>
            <a:off x="-46950" y="0"/>
            <a:ext cx="9237901" cy="5143501"/>
          </a:xfrm>
          <a:prstGeom prst="rect">
            <a:avLst/>
          </a:prstGeom>
          <a:noFill/>
          <a:ln>
            <a:noFill/>
          </a:ln>
        </p:spPr>
      </p:pic>
      <p:sp>
        <p:nvSpPr>
          <p:cNvPr id="3" name="Google Shape;243;p40">
            <a:extLst>
              <a:ext uri="{FF2B5EF4-FFF2-40B4-BE49-F238E27FC236}">
                <a16:creationId xmlns:a16="http://schemas.microsoft.com/office/drawing/2014/main" id="{ABA80DDD-C6F2-FFAC-A3A1-E8992D55FFD9}"/>
              </a:ext>
            </a:extLst>
          </p:cNvPr>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dirty="0">
                <a:solidFill>
                  <a:schemeClr val="lt1"/>
                </a:solidFill>
                <a:highlight>
                  <a:schemeClr val="dk1"/>
                </a:highlight>
              </a:rPr>
              <a:t>Tuebingen</a:t>
            </a:r>
            <a:r>
              <a:rPr lang="en" sz="2700" dirty="0">
                <a:solidFill>
                  <a:schemeClr val="lt1"/>
                </a:solidFill>
                <a:highlight>
                  <a:schemeClr val="dk1"/>
                </a:highlight>
              </a:rPr>
              <a:t> along the Neckar River</a:t>
            </a:r>
            <a:endParaRPr sz="2700" dirty="0">
              <a:solidFill>
                <a:schemeClr val="lt1"/>
              </a:solidFill>
              <a:highlight>
                <a:schemeClr val="dk1"/>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2"/>
          <p:cNvPicPr preferRelativeResize="0"/>
          <p:nvPr/>
        </p:nvPicPr>
        <p:blipFill rotWithShape="1">
          <a:blip r:embed="rId3">
            <a:alphaModFix/>
          </a:blip>
          <a:srcRect b="11300"/>
          <a:stretch/>
        </p:blipFill>
        <p:spPr>
          <a:xfrm>
            <a:off x="-455151" y="331630"/>
            <a:ext cx="9211950" cy="5143500"/>
          </a:xfrm>
          <a:prstGeom prst="rect">
            <a:avLst/>
          </a:prstGeom>
          <a:noFill/>
          <a:ln>
            <a:noFill/>
          </a:ln>
        </p:spPr>
      </p:pic>
      <p:sp>
        <p:nvSpPr>
          <p:cNvPr id="3" name="Google Shape;243;p40">
            <a:extLst>
              <a:ext uri="{FF2B5EF4-FFF2-40B4-BE49-F238E27FC236}">
                <a16:creationId xmlns:a16="http://schemas.microsoft.com/office/drawing/2014/main" id="{0668496F-AD72-1535-094C-14542BC5C820}"/>
              </a:ext>
            </a:extLst>
          </p:cNvPr>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dirty="0">
                <a:solidFill>
                  <a:schemeClr val="lt1"/>
                </a:solidFill>
                <a:highlight>
                  <a:schemeClr val="dk1"/>
                </a:highlight>
              </a:rPr>
              <a:t>Tuebingen </a:t>
            </a:r>
            <a:r>
              <a:rPr lang="en" sz="2700" dirty="0">
                <a:solidFill>
                  <a:schemeClr val="lt1"/>
                </a:solidFill>
                <a:highlight>
                  <a:schemeClr val="dk1"/>
                </a:highlight>
              </a:rPr>
              <a:t>Upclose</a:t>
            </a:r>
            <a:endParaRPr sz="2700" dirty="0">
              <a:solidFill>
                <a:schemeClr val="lt1"/>
              </a:solidFill>
              <a:highlight>
                <a:schemeClr val="dk1"/>
              </a:highlight>
            </a:endParaRPr>
          </a:p>
        </p:txBody>
      </p:sp>
      <p:cxnSp>
        <p:nvCxnSpPr>
          <p:cNvPr id="4" name="Straight Arrow Connector 3">
            <a:extLst>
              <a:ext uri="{FF2B5EF4-FFF2-40B4-BE49-F238E27FC236}">
                <a16:creationId xmlns:a16="http://schemas.microsoft.com/office/drawing/2014/main" id="{D703F173-D513-7198-18C2-9F511E6112B7}"/>
              </a:ext>
            </a:extLst>
          </p:cNvPr>
          <p:cNvCxnSpPr>
            <a:cxnSpLocks/>
          </p:cNvCxnSpPr>
          <p:nvPr/>
        </p:nvCxnSpPr>
        <p:spPr>
          <a:xfrm flipH="1" flipV="1">
            <a:off x="4671082" y="4437776"/>
            <a:ext cx="111760" cy="56821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1785E-13DE-A636-28D0-4D18454DD779}"/>
              </a:ext>
            </a:extLst>
          </p:cNvPr>
          <p:cNvSpPr txBox="1"/>
          <p:nvPr/>
        </p:nvSpPr>
        <p:spPr>
          <a:xfrm>
            <a:off x="6080431" y="1570699"/>
            <a:ext cx="2241447" cy="923330"/>
          </a:xfrm>
          <a:prstGeom prst="rect">
            <a:avLst/>
          </a:prstGeom>
          <a:noFill/>
        </p:spPr>
        <p:txBody>
          <a:bodyPr wrap="square" rtlCol="0">
            <a:spAutoFit/>
          </a:bodyPr>
          <a:lstStyle/>
          <a:p>
            <a:r>
              <a:rPr lang="en-US" sz="1800" dirty="0">
                <a:solidFill>
                  <a:schemeClr val="bg1"/>
                </a:solidFill>
                <a:highlight>
                  <a:srgbClr val="0000FF"/>
                </a:highlight>
                <a:latin typeface="Calibri" panose="020F0502020204030204" pitchFamily="34" charset="0"/>
                <a:cs typeface="Calibri" panose="020F0502020204030204" pitchFamily="34" charset="0"/>
              </a:rPr>
              <a:t>Venue: Neue Aula – Room name: ‘</a:t>
            </a:r>
            <a:r>
              <a:rPr lang="en-US" sz="1800" dirty="0" err="1">
                <a:solidFill>
                  <a:schemeClr val="bg1"/>
                </a:solidFill>
                <a:highlight>
                  <a:srgbClr val="0000FF"/>
                </a:highlight>
                <a:latin typeface="Calibri" panose="020F0502020204030204" pitchFamily="34" charset="0"/>
                <a:cs typeface="Calibri" panose="020F0502020204030204" pitchFamily="34" charset="0"/>
              </a:rPr>
              <a:t>Großer</a:t>
            </a:r>
            <a:r>
              <a:rPr lang="en-US" sz="1800" dirty="0">
                <a:solidFill>
                  <a:schemeClr val="bg1"/>
                </a:solidFill>
                <a:highlight>
                  <a:srgbClr val="0000FF"/>
                </a:highlight>
                <a:latin typeface="Calibri" panose="020F0502020204030204" pitchFamily="34" charset="0"/>
                <a:cs typeface="Calibri" panose="020F0502020204030204" pitchFamily="34" charset="0"/>
              </a:rPr>
              <a:t> </a:t>
            </a:r>
            <a:r>
              <a:rPr lang="en-US" sz="1800" dirty="0" err="1">
                <a:solidFill>
                  <a:schemeClr val="bg1"/>
                </a:solidFill>
                <a:highlight>
                  <a:srgbClr val="0000FF"/>
                </a:highlight>
                <a:latin typeface="Calibri" panose="020F0502020204030204" pitchFamily="34" charset="0"/>
                <a:cs typeface="Calibri" panose="020F0502020204030204" pitchFamily="34" charset="0"/>
              </a:rPr>
              <a:t>Senat</a:t>
            </a:r>
            <a:r>
              <a:rPr lang="en-US" sz="1800" dirty="0">
                <a:solidFill>
                  <a:schemeClr val="bg1"/>
                </a:solidFill>
                <a:highlight>
                  <a:srgbClr val="0000FF"/>
                </a:highlight>
                <a:latin typeface="Calibri" panose="020F0502020204030204" pitchFamily="34" charset="0"/>
                <a:cs typeface="Calibri" panose="020F0502020204030204" pitchFamily="34" charset="0"/>
              </a:rPr>
              <a:t>’</a:t>
            </a:r>
          </a:p>
        </p:txBody>
      </p:sp>
      <p:cxnSp>
        <p:nvCxnSpPr>
          <p:cNvPr id="5" name="Straight Arrow Connector 4">
            <a:extLst>
              <a:ext uri="{FF2B5EF4-FFF2-40B4-BE49-F238E27FC236}">
                <a16:creationId xmlns:a16="http://schemas.microsoft.com/office/drawing/2014/main" id="{6A6D9707-6564-C484-D90F-63353285902E}"/>
              </a:ext>
            </a:extLst>
          </p:cNvPr>
          <p:cNvCxnSpPr>
            <a:cxnSpLocks/>
          </p:cNvCxnSpPr>
          <p:nvPr/>
        </p:nvCxnSpPr>
        <p:spPr>
          <a:xfrm flipH="1" flipV="1">
            <a:off x="5649891" y="1176533"/>
            <a:ext cx="111760" cy="56821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0028B7-91BE-78A8-437F-AA7A91B8D24F}"/>
              </a:ext>
            </a:extLst>
          </p:cNvPr>
          <p:cNvSpPr txBox="1"/>
          <p:nvPr/>
        </p:nvSpPr>
        <p:spPr>
          <a:xfrm>
            <a:off x="3548543" y="4355194"/>
            <a:ext cx="2646073" cy="307777"/>
          </a:xfrm>
          <a:prstGeom prst="rect">
            <a:avLst/>
          </a:prstGeom>
          <a:noFill/>
        </p:spPr>
        <p:txBody>
          <a:bodyPr wrap="square">
            <a:spAutoFit/>
          </a:bodyPr>
          <a:lstStyle/>
          <a:p>
            <a:r>
              <a:rPr lang="en-US" sz="1400" dirty="0">
                <a:solidFill>
                  <a:schemeClr val="bg1"/>
                </a:solidFill>
                <a:highlight>
                  <a:srgbClr val="0000FF"/>
                </a:highlight>
                <a:latin typeface="Calibri" panose="020F0502020204030204" pitchFamily="34" charset="0"/>
                <a:cs typeface="Calibri" panose="020F0502020204030204" pitchFamily="34" charset="0"/>
              </a:rPr>
              <a:t>Main Station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4"/>
          <p:cNvPicPr preferRelativeResize="0"/>
          <p:nvPr/>
        </p:nvPicPr>
        <p:blipFill rotWithShape="1">
          <a:blip r:embed="rId3">
            <a:alphaModFix/>
          </a:blip>
          <a:srcRect t="18904" b="38906"/>
          <a:stretch/>
        </p:blipFill>
        <p:spPr>
          <a:xfrm>
            <a:off x="0" y="0"/>
            <a:ext cx="9144000" cy="5143501"/>
          </a:xfrm>
          <a:prstGeom prst="rect">
            <a:avLst/>
          </a:prstGeom>
          <a:noFill/>
          <a:ln>
            <a:noFill/>
          </a:ln>
        </p:spPr>
      </p:pic>
      <p:sp>
        <p:nvSpPr>
          <p:cNvPr id="266" name="Google Shape;266;p4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highlight>
                  <a:schemeClr val="dk1"/>
                </a:highlight>
              </a:rPr>
              <a:t>Tübingen</a:t>
            </a:r>
            <a:r>
              <a:rPr lang="en" sz="2400">
                <a:solidFill>
                  <a:schemeClr val="lt1"/>
                </a:solidFill>
                <a:highlight>
                  <a:schemeClr val="dk1"/>
                </a:highlight>
              </a:rPr>
              <a:t> - Town Hall</a:t>
            </a:r>
            <a:r>
              <a:rPr lang="en" sz="3600">
                <a:solidFill>
                  <a:schemeClr val="lt1"/>
                </a:solidFill>
                <a:highlight>
                  <a:schemeClr val="dk1"/>
                </a:highlight>
              </a:rPr>
              <a:t> </a:t>
            </a:r>
            <a:endParaRPr sz="3600">
              <a:solidFill>
                <a:schemeClr val="lt1"/>
              </a:solidFill>
              <a:highlight>
                <a:schemeClr val="dk1"/>
              </a:highlight>
            </a:endParaRPr>
          </a:p>
          <a:p>
            <a:pPr marL="0" lvl="0" indent="0" algn="l" rtl="0">
              <a:spcBef>
                <a:spcPts val="0"/>
              </a:spcBef>
              <a:spcAft>
                <a:spcPts val="0"/>
              </a:spcAft>
              <a:buNone/>
            </a:pP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dirty="0"/>
              <a:t>European Higher Education initiative, founded in 2019 </a:t>
            </a:r>
            <a:endParaRPr dirty="0"/>
          </a:p>
          <a:p>
            <a:pPr marL="457200" lvl="0" indent="-342900" algn="l" rtl="0">
              <a:spcBef>
                <a:spcPts val="0"/>
              </a:spcBef>
              <a:spcAft>
                <a:spcPts val="0"/>
              </a:spcAft>
              <a:buSzPts val="1800"/>
              <a:buChar char="●"/>
            </a:pPr>
            <a:r>
              <a:rPr lang="en" dirty="0"/>
              <a:t>Supported and funded by the European Commission under the Erasmus+ programme. </a:t>
            </a:r>
            <a:endParaRPr dirty="0"/>
          </a:p>
          <a:p>
            <a:pPr marL="457200" lvl="0" indent="-342900" algn="l" rtl="0">
              <a:spcBef>
                <a:spcPts val="0"/>
              </a:spcBef>
              <a:spcAft>
                <a:spcPts val="0"/>
              </a:spcAft>
              <a:buSzPts val="1800"/>
              <a:buChar char="●"/>
            </a:pPr>
            <a:r>
              <a:rPr lang="en" dirty="0"/>
              <a:t>Network of 11 European and 6 African universities </a:t>
            </a:r>
            <a:r>
              <a:rPr lang="en" sz="1400" dirty="0"/>
              <a:t>(next slide)</a:t>
            </a:r>
            <a:endParaRPr sz="1400" dirty="0"/>
          </a:p>
          <a:p>
            <a:pPr marL="457200" lvl="0" indent="-342900" algn="l" rtl="0">
              <a:spcBef>
                <a:spcPts val="0"/>
              </a:spcBef>
              <a:spcAft>
                <a:spcPts val="0"/>
              </a:spcAft>
              <a:buSzPts val="1800"/>
              <a:buChar char="●"/>
            </a:pPr>
            <a:r>
              <a:rPr lang="en" dirty="0"/>
              <a:t>5 ‘hubs’, we are in: “Society, culture, heritage”</a:t>
            </a:r>
            <a:endParaRPr dirty="0"/>
          </a:p>
          <a:p>
            <a:pPr marL="457200" lvl="0" indent="-342900" algn="l" rtl="0">
              <a:spcBef>
                <a:spcPts val="0"/>
              </a:spcBef>
              <a:spcAft>
                <a:spcPts val="0"/>
              </a:spcAft>
              <a:buSzPts val="1800"/>
              <a:buChar char="●"/>
            </a:pPr>
            <a:r>
              <a:rPr lang="en" dirty="0"/>
              <a:t>Aim: support joint study programmes at Bachelor’s, Master’s and PhD levels at the CIVIS member universities and foster multidisciplinary research projects through innovative pedagogies.</a:t>
            </a:r>
            <a:endParaRPr dirty="0"/>
          </a:p>
          <a:p>
            <a:pPr marL="457200" lvl="0" indent="-342900" algn="l" rtl="0">
              <a:spcBef>
                <a:spcPts val="0"/>
              </a:spcBef>
              <a:spcAft>
                <a:spcPts val="0"/>
              </a:spcAft>
              <a:buSzPts val="1800"/>
              <a:buChar char="●"/>
            </a:pPr>
            <a:r>
              <a:rPr lang="en" dirty="0"/>
              <a:t>Mission: create a truly unique European inter-university campus where students, academics, researchers and staff will move and collaborate as freely as within their institution of origin!</a:t>
            </a:r>
            <a:endParaRPr dirty="0"/>
          </a:p>
        </p:txBody>
      </p:sp>
      <p:sp>
        <p:nvSpPr>
          <p:cNvPr id="76" name="Google Shape;76;p16"/>
          <p:cNvSpPr txBox="1"/>
          <p:nvPr/>
        </p:nvSpPr>
        <p:spPr>
          <a:xfrm>
            <a:off x="311700" y="4568875"/>
            <a:ext cx="847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dirty="0">
                <a:solidFill>
                  <a:schemeClr val="hlink"/>
                </a:solidFill>
                <a:latin typeface="Calibri"/>
                <a:ea typeface="Calibri"/>
                <a:cs typeface="Calibri"/>
                <a:sym typeface="Calibri"/>
                <a:hlinkClick r:id="rId3"/>
              </a:rPr>
              <a:t>https://civis.eu/en/about-civis/who-is-civis</a:t>
            </a:r>
            <a:r>
              <a:rPr lang="en" sz="1200" dirty="0">
                <a:latin typeface="Calibri"/>
                <a:ea typeface="Calibri"/>
                <a:cs typeface="Calibri"/>
                <a:sym typeface="Calibri"/>
              </a:rPr>
              <a:t> ; </a:t>
            </a:r>
            <a:r>
              <a:rPr lang="en" sz="1200" u="sng" dirty="0">
                <a:solidFill>
                  <a:schemeClr val="hlink"/>
                </a:solidFill>
                <a:latin typeface="Calibri"/>
                <a:ea typeface="Calibri"/>
                <a:cs typeface="Calibri"/>
                <a:sym typeface="Calibri"/>
                <a:hlinkClick r:id="rId4"/>
              </a:rPr>
              <a:t>https://civis.eu/en/about-civis/our-mission-and-vision</a:t>
            </a:r>
            <a:r>
              <a:rPr lang="en" sz="1200" dirty="0">
                <a:latin typeface="Calibri"/>
                <a:ea typeface="Calibri"/>
                <a:cs typeface="Calibri"/>
                <a:sym typeface="Calibri"/>
              </a:rPr>
              <a:t> </a:t>
            </a:r>
            <a:endParaRPr sz="1200" dirty="0">
              <a:latin typeface="Calibri"/>
              <a:ea typeface="Calibri"/>
              <a:cs typeface="Calibri"/>
              <a:sym typeface="Calibri"/>
            </a:endParaRPr>
          </a:p>
        </p:txBody>
      </p:sp>
      <p:sp>
        <p:nvSpPr>
          <p:cNvPr id="77" name="Google Shape;77;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0"/>
              <a:t>What is the </a:t>
            </a:r>
            <a:r>
              <a:rPr lang="en" sz="3600" b="0">
                <a:solidFill>
                  <a:schemeClr val="dk1"/>
                </a:solidFill>
              </a:rPr>
              <a:t>CIVIS Network</a:t>
            </a:r>
            <a:r>
              <a:rPr lang="en" sz="3600" b="0"/>
              <a:t>?</a:t>
            </a:r>
            <a:endParaRPr sz="3600" b="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5"/>
          <p:cNvPicPr preferRelativeResize="0"/>
          <p:nvPr/>
        </p:nvPicPr>
        <p:blipFill rotWithShape="1">
          <a:blip r:embed="rId3">
            <a:alphaModFix/>
          </a:blip>
          <a:srcRect t="13627" b="11370"/>
          <a:stretch/>
        </p:blipFill>
        <p:spPr>
          <a:xfrm>
            <a:off x="0" y="-52214"/>
            <a:ext cx="9236826" cy="5195714"/>
          </a:xfrm>
          <a:prstGeom prst="rect">
            <a:avLst/>
          </a:prstGeom>
          <a:noFill/>
          <a:ln>
            <a:noFill/>
          </a:ln>
        </p:spPr>
      </p:pic>
      <p:sp>
        <p:nvSpPr>
          <p:cNvPr id="272" name="Google Shape;272;p4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highlight>
                  <a:schemeClr val="dk1"/>
                </a:highlight>
              </a:rPr>
              <a:t>Tübingen </a:t>
            </a:r>
            <a:r>
              <a:rPr lang="en" sz="2400">
                <a:solidFill>
                  <a:schemeClr val="lt1"/>
                </a:solidFill>
                <a:highlight>
                  <a:schemeClr val="dk1"/>
                </a:highlight>
              </a:rPr>
              <a:t>- River</a:t>
            </a:r>
            <a:endParaRPr sz="2400">
              <a:solidFill>
                <a:schemeClr val="lt1"/>
              </a:solidFill>
              <a:highlight>
                <a:schemeClr val="dk1"/>
              </a:highlight>
            </a:endParaRPr>
          </a:p>
          <a:p>
            <a:pPr marL="0" lvl="0" indent="0" algn="l" rtl="0">
              <a:spcBef>
                <a:spcPts val="0"/>
              </a:spcBef>
              <a:spcAft>
                <a:spcPts val="0"/>
              </a:spcAft>
              <a:buNone/>
            </a:pPr>
            <a:endParaRPr sz="36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9" name="Google Shape;279;p46"/>
          <p:cNvSpPr txBox="1">
            <a:spLocks noGrp="1"/>
          </p:cNvSpPr>
          <p:nvPr>
            <p:ph type="title"/>
          </p:nvPr>
        </p:nvSpPr>
        <p:spPr>
          <a:xfrm>
            <a:off x="113016" y="606173"/>
            <a:ext cx="2034283" cy="27329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Tübingen – Neue Aula, </a:t>
            </a:r>
            <a:r>
              <a:rPr lang="en" sz="2000" dirty="0" err="1"/>
              <a:t>Wilhelmstrasse</a:t>
            </a:r>
            <a:r>
              <a:rPr lang="en" sz="2000" dirty="0"/>
              <a:t> 7-9</a:t>
            </a:r>
            <a:br>
              <a:rPr lang="en" sz="2000" dirty="0"/>
            </a:br>
            <a:br>
              <a:rPr lang="en" sz="2000" dirty="0"/>
            </a:br>
            <a:r>
              <a:rPr lang="en" sz="2000" dirty="0"/>
              <a:t>Room : </a:t>
            </a:r>
            <a:r>
              <a:rPr lang="en" sz="2000" dirty="0" err="1"/>
              <a:t>Großer</a:t>
            </a:r>
            <a:r>
              <a:rPr lang="en" sz="2000" dirty="0"/>
              <a:t> </a:t>
            </a:r>
            <a:r>
              <a:rPr lang="en" sz="2000" dirty="0" err="1"/>
              <a:t>Senat</a:t>
            </a:r>
            <a:endParaRPr sz="2000" dirty="0"/>
          </a:p>
        </p:txBody>
      </p:sp>
      <p:pic>
        <p:nvPicPr>
          <p:cNvPr id="1026" name="Picture 2">
            <a:extLst>
              <a:ext uri="{FF2B5EF4-FFF2-40B4-BE49-F238E27FC236}">
                <a16:creationId xmlns:a16="http://schemas.microsoft.com/office/drawing/2014/main" id="{1FD22E2E-99D3-CB34-9FB6-FCC8C322B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056" y="-53940"/>
            <a:ext cx="6780944" cy="5085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5B7C00-7A69-97BA-0291-9E996A43B0D2}"/>
              </a:ext>
            </a:extLst>
          </p:cNvPr>
          <p:cNvSpPr>
            <a:spLocks noGrp="1"/>
          </p:cNvSpPr>
          <p:nvPr>
            <p:ph type="body" idx="1"/>
          </p:nvPr>
        </p:nvSpPr>
        <p:spPr>
          <a:xfrm>
            <a:off x="71919" y="1228675"/>
            <a:ext cx="1592493" cy="3340200"/>
          </a:xfrm>
        </p:spPr>
        <p:txBody>
          <a:bodyPr>
            <a:normAutofit/>
          </a:bodyPr>
          <a:lstStyle/>
          <a:p>
            <a:pPr marL="114300" indent="0">
              <a:buNone/>
            </a:pPr>
            <a:br>
              <a:rPr lang="en" sz="1800" dirty="0"/>
            </a:br>
            <a:br>
              <a:rPr lang="en" sz="1800" dirty="0"/>
            </a:br>
            <a:r>
              <a:rPr lang="en" sz="2000" b="1" dirty="0"/>
              <a:t>Room : </a:t>
            </a:r>
            <a:r>
              <a:rPr lang="en" sz="2000" b="1" dirty="0" err="1"/>
              <a:t>Großer</a:t>
            </a:r>
            <a:r>
              <a:rPr lang="en" sz="2000" b="1" dirty="0"/>
              <a:t> </a:t>
            </a:r>
            <a:r>
              <a:rPr lang="en" sz="2000" b="1" dirty="0" err="1"/>
              <a:t>Senat</a:t>
            </a:r>
            <a:endParaRPr lang="en-DE" sz="2000" b="1" dirty="0"/>
          </a:p>
        </p:txBody>
      </p:sp>
      <p:pic>
        <p:nvPicPr>
          <p:cNvPr id="4" name="Picture 3">
            <a:extLst>
              <a:ext uri="{FF2B5EF4-FFF2-40B4-BE49-F238E27FC236}">
                <a16:creationId xmlns:a16="http://schemas.microsoft.com/office/drawing/2014/main" id="{2DC7CB5E-0004-A149-F62B-EBCD90B45679}"/>
              </a:ext>
            </a:extLst>
          </p:cNvPr>
          <p:cNvPicPr>
            <a:picLocks noChangeAspect="1"/>
          </p:cNvPicPr>
          <p:nvPr/>
        </p:nvPicPr>
        <p:blipFill>
          <a:blip r:embed="rId2"/>
          <a:stretch>
            <a:fillRect/>
          </a:stretch>
        </p:blipFill>
        <p:spPr>
          <a:xfrm>
            <a:off x="1767187" y="0"/>
            <a:ext cx="7726101" cy="5143500"/>
          </a:xfrm>
          <a:prstGeom prst="rect">
            <a:avLst/>
          </a:prstGeom>
        </p:spPr>
      </p:pic>
    </p:spTree>
    <p:extLst>
      <p:ext uri="{BB962C8B-B14F-4D97-AF65-F5344CB8AC3E}">
        <p14:creationId xmlns:p14="http://schemas.microsoft.com/office/powerpoint/2010/main" val="584613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7"/>
          <p:cNvPicPr preferRelativeResize="0"/>
          <p:nvPr/>
        </p:nvPicPr>
        <p:blipFill rotWithShape="1">
          <a:blip r:embed="rId3">
            <a:alphaModFix/>
          </a:blip>
          <a:srcRect b="25110"/>
          <a:stretch/>
        </p:blipFill>
        <p:spPr>
          <a:xfrm>
            <a:off x="-25900" y="-2"/>
            <a:ext cx="9195802" cy="5143500"/>
          </a:xfrm>
          <a:prstGeom prst="rect">
            <a:avLst/>
          </a:prstGeom>
          <a:noFill/>
          <a:ln>
            <a:noFill/>
          </a:ln>
        </p:spPr>
      </p:pic>
      <p:sp>
        <p:nvSpPr>
          <p:cNvPr id="285" name="Google Shape;285;p4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dirty="0">
                <a:solidFill>
                  <a:schemeClr val="lt1"/>
                </a:solidFill>
                <a:highlight>
                  <a:schemeClr val="dk1"/>
                </a:highlight>
              </a:rPr>
              <a:t>Tübingen </a:t>
            </a:r>
            <a:r>
              <a:rPr lang="en" sz="2400" dirty="0">
                <a:solidFill>
                  <a:schemeClr val="lt1"/>
                </a:solidFill>
                <a:highlight>
                  <a:schemeClr val="dk1"/>
                </a:highlight>
              </a:rPr>
              <a:t>- University  – Dep. of Social and Cultural Anthropology</a:t>
            </a:r>
            <a:endParaRPr sz="2400" dirty="0">
              <a:solidFill>
                <a:schemeClr val="lt1"/>
              </a:solidFill>
              <a:highlight>
                <a:schemeClr val="dk1"/>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4787125" y="953375"/>
            <a:ext cx="4045200" cy="1710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rPr>
              <a:t>Questions?</a:t>
            </a:r>
            <a:endParaRPr>
              <a:solidFill>
                <a:schemeClr val="lt1"/>
              </a:solidFill>
            </a:endParaRPr>
          </a:p>
        </p:txBody>
      </p:sp>
      <p:pic>
        <p:nvPicPr>
          <p:cNvPr id="292" name="Google Shape;292;p48"/>
          <p:cNvPicPr preferRelativeResize="0"/>
          <p:nvPr/>
        </p:nvPicPr>
        <p:blipFill rotWithShape="1">
          <a:blip r:embed="rId3">
            <a:alphaModFix/>
          </a:blip>
          <a:srcRect t="-8541" b="-11592"/>
          <a:stretch/>
        </p:blipFill>
        <p:spPr>
          <a:xfrm>
            <a:off x="327213" y="328250"/>
            <a:ext cx="1825331" cy="563125"/>
          </a:xfrm>
          <a:prstGeom prst="rect">
            <a:avLst/>
          </a:prstGeom>
          <a:noFill/>
          <a:ln>
            <a:noFill/>
          </a:ln>
        </p:spPr>
      </p:pic>
      <p:pic>
        <p:nvPicPr>
          <p:cNvPr id="294" name="Google Shape;294;p48"/>
          <p:cNvPicPr preferRelativeResize="0"/>
          <p:nvPr/>
        </p:nvPicPr>
        <p:blipFill rotWithShape="1">
          <a:blip r:embed="rId4">
            <a:alphaModFix/>
          </a:blip>
          <a:srcRect r="7002"/>
          <a:stretch/>
        </p:blipFill>
        <p:spPr>
          <a:xfrm>
            <a:off x="265500" y="1135845"/>
            <a:ext cx="1999950" cy="522730"/>
          </a:xfrm>
          <a:prstGeom prst="rect">
            <a:avLst/>
          </a:prstGeom>
          <a:noFill/>
          <a:ln>
            <a:noFill/>
          </a:ln>
        </p:spPr>
      </p:pic>
      <p:pic>
        <p:nvPicPr>
          <p:cNvPr id="295" name="Google Shape;295;p48"/>
          <p:cNvPicPr preferRelativeResize="0"/>
          <p:nvPr/>
        </p:nvPicPr>
        <p:blipFill>
          <a:blip r:embed="rId5">
            <a:alphaModFix/>
          </a:blip>
          <a:stretch>
            <a:fillRect/>
          </a:stretch>
        </p:blipFill>
        <p:spPr>
          <a:xfrm>
            <a:off x="181134" y="1903045"/>
            <a:ext cx="1971410" cy="563125"/>
          </a:xfrm>
          <a:prstGeom prst="rect">
            <a:avLst/>
          </a:prstGeom>
          <a:noFill/>
          <a:ln>
            <a:noFill/>
          </a:ln>
        </p:spPr>
      </p:pic>
      <p:pic>
        <p:nvPicPr>
          <p:cNvPr id="2" name="Picture 1">
            <a:extLst>
              <a:ext uri="{FF2B5EF4-FFF2-40B4-BE49-F238E27FC236}">
                <a16:creationId xmlns:a16="http://schemas.microsoft.com/office/drawing/2014/main" id="{906931C3-AF9C-D2C1-BAA5-06E0C5F28892}"/>
              </a:ext>
            </a:extLst>
          </p:cNvPr>
          <p:cNvPicPr>
            <a:picLocks noChangeAspect="1"/>
          </p:cNvPicPr>
          <p:nvPr/>
        </p:nvPicPr>
        <p:blipFill>
          <a:blip r:embed="rId6"/>
          <a:stretch>
            <a:fillRect/>
          </a:stretch>
        </p:blipFill>
        <p:spPr>
          <a:xfrm>
            <a:off x="1083994" y="2750354"/>
            <a:ext cx="2337299" cy="18219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B254-624C-F133-9A5E-068A24AA3394}"/>
              </a:ext>
            </a:extLst>
          </p:cNvPr>
          <p:cNvSpPr>
            <a:spLocks noGrp="1"/>
          </p:cNvSpPr>
          <p:nvPr>
            <p:ph type="title"/>
          </p:nvPr>
        </p:nvSpPr>
        <p:spPr/>
        <p:txBody>
          <a:bodyPr>
            <a:normAutofit fontScale="90000"/>
          </a:bodyPr>
          <a:lstStyle/>
          <a:p>
            <a:r>
              <a:rPr lang="en-GB" sz="2700" b="0" dirty="0">
                <a:solidFill>
                  <a:srgbClr val="2F7D92"/>
                </a:solidFill>
                <a:latin typeface="rockwell" panose="02060603020205020403" pitchFamily="18" charset="77"/>
              </a:rPr>
              <a:t>CIVIS – An alliance of 11 universities, founded 2019</a:t>
            </a:r>
            <a:br>
              <a:rPr lang="en-GB" b="0" dirty="0">
                <a:solidFill>
                  <a:srgbClr val="2F7D92"/>
                </a:solidFill>
                <a:latin typeface="rockwell" panose="02060603020205020403" pitchFamily="18" charset="77"/>
              </a:rPr>
            </a:br>
            <a:endParaRPr lang="en-DE" dirty="0"/>
          </a:p>
        </p:txBody>
      </p:sp>
      <p:sp>
        <p:nvSpPr>
          <p:cNvPr id="3" name="Text Placeholder 2">
            <a:extLst>
              <a:ext uri="{FF2B5EF4-FFF2-40B4-BE49-F238E27FC236}">
                <a16:creationId xmlns:a16="http://schemas.microsoft.com/office/drawing/2014/main" id="{9D7EAD31-D580-0BDB-0D04-B014DBD64F7F}"/>
              </a:ext>
            </a:extLst>
          </p:cNvPr>
          <p:cNvSpPr>
            <a:spLocks noGrp="1"/>
          </p:cNvSpPr>
          <p:nvPr>
            <p:ph type="body" idx="1"/>
          </p:nvPr>
        </p:nvSpPr>
        <p:spPr/>
        <p:txBody>
          <a:bodyPr/>
          <a:lstStyle/>
          <a:p>
            <a:pPr algn="just"/>
            <a:r>
              <a:rPr lang="en-GB" b="0" i="0" u="none" strike="noStrike" dirty="0">
                <a:solidFill>
                  <a:srgbClr val="212529"/>
                </a:solidFill>
                <a:effectLst/>
                <a:latin typeface="+mn-lt"/>
              </a:rPr>
              <a:t>CIVIS is Europe's Civic University Alliance, formed by 11 leading research higher education institutions across Europe: Aix-Marseille Université, National and </a:t>
            </a:r>
            <a:r>
              <a:rPr lang="en-GB" b="0" i="0" u="none" strike="noStrike" dirty="0" err="1">
                <a:solidFill>
                  <a:srgbClr val="212529"/>
                </a:solidFill>
                <a:effectLst/>
                <a:latin typeface="+mn-lt"/>
              </a:rPr>
              <a:t>Kapodistrian</a:t>
            </a:r>
            <a:r>
              <a:rPr lang="en-GB" b="0" i="0" u="none" strike="noStrike" dirty="0">
                <a:solidFill>
                  <a:srgbClr val="212529"/>
                </a:solidFill>
                <a:effectLst/>
                <a:latin typeface="+mn-lt"/>
              </a:rPr>
              <a:t> University of Athens, University of Bucharest, Université libre de </a:t>
            </a:r>
            <a:r>
              <a:rPr lang="en-GB" b="0" i="0" u="none" strike="noStrike" dirty="0" err="1">
                <a:solidFill>
                  <a:srgbClr val="212529"/>
                </a:solidFill>
                <a:effectLst/>
                <a:latin typeface="+mn-lt"/>
              </a:rPr>
              <a:t>Bruxelles</a:t>
            </a:r>
            <a:r>
              <a:rPr lang="en-GB" b="0" i="0" u="none" strike="noStrike" dirty="0">
                <a:solidFill>
                  <a:srgbClr val="212529"/>
                </a:solidFill>
                <a:effectLst/>
                <a:latin typeface="+mn-lt"/>
              </a:rPr>
              <a:t>, Universidad </a:t>
            </a:r>
            <a:r>
              <a:rPr lang="en-GB" b="0" i="0" u="none" strike="noStrike" dirty="0" err="1">
                <a:solidFill>
                  <a:srgbClr val="212529"/>
                </a:solidFill>
                <a:effectLst/>
                <a:latin typeface="+mn-lt"/>
              </a:rPr>
              <a:t>Autónoma</a:t>
            </a:r>
            <a:r>
              <a:rPr lang="en-GB" b="0" i="0" u="none" strike="noStrike" dirty="0">
                <a:solidFill>
                  <a:srgbClr val="212529"/>
                </a:solidFill>
                <a:effectLst/>
                <a:latin typeface="+mn-lt"/>
              </a:rPr>
              <a:t> de Madrid, Sapienza </a:t>
            </a:r>
            <a:r>
              <a:rPr lang="en-GB" b="0" i="0" u="none" strike="noStrike" dirty="0" err="1">
                <a:solidFill>
                  <a:srgbClr val="212529"/>
                </a:solidFill>
                <a:effectLst/>
                <a:latin typeface="+mn-lt"/>
              </a:rPr>
              <a:t>Università</a:t>
            </a:r>
            <a:r>
              <a:rPr lang="en-GB" b="0" i="0" u="none" strike="noStrike" dirty="0">
                <a:solidFill>
                  <a:srgbClr val="212529"/>
                </a:solidFill>
                <a:effectLst/>
                <a:latin typeface="+mn-lt"/>
              </a:rPr>
              <a:t> di Roma, Stockholm University, Eberhard </a:t>
            </a:r>
            <a:r>
              <a:rPr lang="en-GB" b="0" i="0" u="none" strike="noStrike" dirty="0" err="1">
                <a:solidFill>
                  <a:srgbClr val="212529"/>
                </a:solidFill>
                <a:effectLst/>
                <a:latin typeface="+mn-lt"/>
              </a:rPr>
              <a:t>Karls</a:t>
            </a:r>
            <a:r>
              <a:rPr lang="en-GB" b="0" i="0" u="none" strike="noStrike" dirty="0">
                <a:solidFill>
                  <a:srgbClr val="212529"/>
                </a:solidFill>
                <a:effectLst/>
                <a:latin typeface="+mn-lt"/>
              </a:rPr>
              <a:t> Universität Tübingen, University of Glasgow, Paris </a:t>
            </a:r>
            <a:r>
              <a:rPr lang="en-GB" b="0" i="0" u="none" strike="noStrike" dirty="0" err="1">
                <a:solidFill>
                  <a:srgbClr val="212529"/>
                </a:solidFill>
                <a:effectLst/>
                <a:latin typeface="+mn-lt"/>
              </a:rPr>
              <a:t>Lodron</a:t>
            </a:r>
            <a:r>
              <a:rPr lang="en-GB" b="0" i="0" u="none" strike="noStrike" dirty="0">
                <a:solidFill>
                  <a:srgbClr val="212529"/>
                </a:solidFill>
                <a:effectLst/>
                <a:latin typeface="+mn-lt"/>
              </a:rPr>
              <a:t> University of Salzburg and University of Lausanne.</a:t>
            </a:r>
          </a:p>
          <a:p>
            <a:pPr algn="just"/>
            <a:r>
              <a:rPr lang="en-GB" b="0" i="0" u="none" strike="noStrike" dirty="0">
                <a:solidFill>
                  <a:srgbClr val="212529"/>
                </a:solidFill>
                <a:effectLst/>
                <a:latin typeface="+mn-lt"/>
              </a:rPr>
              <a:t>It brings together a community of more than 470,000 students and 58,000 staff members including 35,000 academics and researchers.</a:t>
            </a:r>
          </a:p>
          <a:p>
            <a:endParaRPr lang="en-DE" dirty="0">
              <a:latin typeface="+mn-lt"/>
            </a:endParaRPr>
          </a:p>
        </p:txBody>
      </p:sp>
    </p:spTree>
    <p:extLst>
      <p:ext uri="{BB962C8B-B14F-4D97-AF65-F5344CB8AC3E}">
        <p14:creationId xmlns:p14="http://schemas.microsoft.com/office/powerpoint/2010/main" val="167743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mt="20000"/>
          </a:blip>
          <a:srcRect t="33894" b="10026"/>
          <a:stretch/>
        </p:blipFill>
        <p:spPr>
          <a:xfrm>
            <a:off x="0" y="0"/>
            <a:ext cx="9143999" cy="5143501"/>
          </a:xfrm>
          <a:prstGeom prst="rect">
            <a:avLst/>
          </a:prstGeom>
          <a:noFill/>
          <a:ln>
            <a:noFill/>
          </a:ln>
        </p:spPr>
      </p:pic>
      <p:sp>
        <p:nvSpPr>
          <p:cNvPr id="83" name="Google Shape;83;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0"/>
              <a:t>Member Universities</a:t>
            </a:r>
            <a:endParaRPr sz="3600" b="0"/>
          </a:p>
        </p:txBody>
      </p:sp>
      <p:sp>
        <p:nvSpPr>
          <p:cNvPr id="84" name="Google Shape;84;p17"/>
          <p:cNvSpPr txBox="1">
            <a:spLocks noGrp="1"/>
          </p:cNvSpPr>
          <p:nvPr>
            <p:ph type="body" idx="1"/>
          </p:nvPr>
        </p:nvSpPr>
        <p:spPr>
          <a:xfrm>
            <a:off x="311700" y="1228674"/>
            <a:ext cx="3999900" cy="3476889"/>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mj-lt"/>
              <a:buAutoNum type="arabicPeriod"/>
            </a:pPr>
            <a:r>
              <a:rPr lang="en" sz="1800" dirty="0"/>
              <a:t>Aix-Marseille Université</a:t>
            </a:r>
            <a:endParaRPr sz="1800" dirty="0"/>
          </a:p>
          <a:p>
            <a:pPr marL="457200" lvl="0" indent="-342900" algn="l" rtl="0">
              <a:lnSpc>
                <a:spcPct val="100000"/>
              </a:lnSpc>
              <a:spcBef>
                <a:spcPts val="0"/>
              </a:spcBef>
              <a:spcAft>
                <a:spcPts val="0"/>
              </a:spcAft>
              <a:buSzPts val="1800"/>
              <a:buFont typeface="+mj-lt"/>
              <a:buAutoNum type="arabicPeriod"/>
            </a:pPr>
            <a:r>
              <a:rPr lang="en" sz="1800" dirty="0"/>
              <a:t>National and </a:t>
            </a:r>
            <a:r>
              <a:rPr lang="en" sz="1800" dirty="0" err="1"/>
              <a:t>Kapodistrian</a:t>
            </a:r>
            <a:r>
              <a:rPr lang="en" sz="1800" dirty="0"/>
              <a:t> University of Athens</a:t>
            </a:r>
            <a:endParaRPr sz="1800" dirty="0"/>
          </a:p>
          <a:p>
            <a:pPr marL="457200" lvl="0" indent="-342900" algn="l" rtl="0">
              <a:lnSpc>
                <a:spcPct val="100000"/>
              </a:lnSpc>
              <a:spcBef>
                <a:spcPts val="0"/>
              </a:spcBef>
              <a:spcAft>
                <a:spcPts val="0"/>
              </a:spcAft>
              <a:buSzPts val="1800"/>
              <a:buFont typeface="+mj-lt"/>
              <a:buAutoNum type="arabicPeriod"/>
            </a:pPr>
            <a:r>
              <a:rPr lang="en" sz="1800" dirty="0"/>
              <a:t>University of Bucharest</a:t>
            </a:r>
            <a:endParaRPr sz="1800" dirty="0"/>
          </a:p>
          <a:p>
            <a:pPr marL="457200" lvl="0" indent="-342900" algn="l" rtl="0">
              <a:lnSpc>
                <a:spcPct val="100000"/>
              </a:lnSpc>
              <a:spcBef>
                <a:spcPts val="0"/>
              </a:spcBef>
              <a:spcAft>
                <a:spcPts val="0"/>
              </a:spcAft>
              <a:buSzPts val="1800"/>
              <a:buFont typeface="+mj-lt"/>
              <a:buAutoNum type="arabicPeriod"/>
            </a:pPr>
            <a:r>
              <a:rPr lang="en" sz="1800" dirty="0"/>
              <a:t>Université libre de </a:t>
            </a:r>
            <a:r>
              <a:rPr lang="en" sz="1800" dirty="0" err="1"/>
              <a:t>Bruxelles</a:t>
            </a:r>
            <a:endParaRPr sz="1800" dirty="0"/>
          </a:p>
          <a:p>
            <a:pPr marL="457200" lvl="0" indent="-342900" algn="l" rtl="0">
              <a:lnSpc>
                <a:spcPct val="100000"/>
              </a:lnSpc>
              <a:spcBef>
                <a:spcPts val="0"/>
              </a:spcBef>
              <a:spcAft>
                <a:spcPts val="0"/>
              </a:spcAft>
              <a:buSzPts val="1800"/>
              <a:buFont typeface="+mj-lt"/>
              <a:buAutoNum type="arabicPeriod"/>
            </a:pPr>
            <a:r>
              <a:rPr lang="en" sz="1800" dirty="0"/>
              <a:t>Universidad </a:t>
            </a:r>
            <a:r>
              <a:rPr lang="en" sz="1800" dirty="0" err="1"/>
              <a:t>Autónoma</a:t>
            </a:r>
            <a:r>
              <a:rPr lang="en" sz="1800" dirty="0"/>
              <a:t> de Madrid </a:t>
            </a:r>
            <a:endParaRPr sz="1800" dirty="0"/>
          </a:p>
          <a:p>
            <a:pPr marL="457200" lvl="0" indent="-342900" algn="l" rtl="0">
              <a:lnSpc>
                <a:spcPct val="100000"/>
              </a:lnSpc>
              <a:spcBef>
                <a:spcPts val="0"/>
              </a:spcBef>
              <a:spcAft>
                <a:spcPts val="0"/>
              </a:spcAft>
              <a:buSzPts val="1800"/>
              <a:buFont typeface="+mj-lt"/>
              <a:buAutoNum type="arabicPeriod"/>
            </a:pPr>
            <a:r>
              <a:rPr lang="en" sz="1800" dirty="0"/>
              <a:t>Sapienza </a:t>
            </a:r>
            <a:r>
              <a:rPr lang="en" sz="1800" dirty="0" err="1"/>
              <a:t>Università</a:t>
            </a:r>
            <a:r>
              <a:rPr lang="en" sz="1800" dirty="0"/>
              <a:t> di Roma</a:t>
            </a:r>
            <a:endParaRPr sz="1800" dirty="0"/>
          </a:p>
          <a:p>
            <a:pPr marL="457200" lvl="0" indent="-342900" algn="l" rtl="0">
              <a:lnSpc>
                <a:spcPct val="100000"/>
              </a:lnSpc>
              <a:spcBef>
                <a:spcPts val="0"/>
              </a:spcBef>
              <a:spcAft>
                <a:spcPts val="0"/>
              </a:spcAft>
              <a:buSzPts val="1800"/>
              <a:buFont typeface="+mj-lt"/>
              <a:buAutoNum type="arabicPeriod"/>
            </a:pPr>
            <a:r>
              <a:rPr lang="en" sz="1800" dirty="0"/>
              <a:t>Stockholm University</a:t>
            </a:r>
            <a:endParaRPr sz="1800" dirty="0"/>
          </a:p>
          <a:p>
            <a:pPr marL="457200" lvl="0" indent="-342900" algn="l" rtl="0">
              <a:lnSpc>
                <a:spcPct val="100000"/>
              </a:lnSpc>
              <a:spcBef>
                <a:spcPts val="0"/>
              </a:spcBef>
              <a:spcAft>
                <a:spcPts val="0"/>
              </a:spcAft>
              <a:buSzPts val="1800"/>
              <a:buFont typeface="+mj-lt"/>
              <a:buAutoNum type="arabicPeriod"/>
            </a:pPr>
            <a:r>
              <a:rPr lang="en" sz="1800" dirty="0"/>
              <a:t>Eberhard </a:t>
            </a:r>
            <a:r>
              <a:rPr lang="en" sz="1800" dirty="0" err="1"/>
              <a:t>Karls</a:t>
            </a:r>
            <a:r>
              <a:rPr lang="en" sz="1800" dirty="0"/>
              <a:t> Universität Tübingen</a:t>
            </a:r>
            <a:endParaRPr sz="1800" dirty="0"/>
          </a:p>
          <a:p>
            <a:pPr marL="457200" lvl="0" indent="-342900" algn="l" rtl="0">
              <a:lnSpc>
                <a:spcPct val="100000"/>
              </a:lnSpc>
              <a:spcBef>
                <a:spcPts val="0"/>
              </a:spcBef>
              <a:spcAft>
                <a:spcPts val="0"/>
              </a:spcAft>
              <a:buSzPts val="1800"/>
              <a:buFont typeface="+mj-lt"/>
              <a:buAutoNum type="arabicPeriod"/>
            </a:pPr>
            <a:r>
              <a:rPr lang="en" sz="1800" dirty="0"/>
              <a:t>University of Glasgow</a:t>
            </a:r>
            <a:endParaRPr sz="1800" dirty="0"/>
          </a:p>
          <a:p>
            <a:pPr marL="457200" lvl="0" indent="-342900" algn="l" rtl="0">
              <a:lnSpc>
                <a:spcPct val="100000"/>
              </a:lnSpc>
              <a:spcBef>
                <a:spcPts val="0"/>
              </a:spcBef>
              <a:spcAft>
                <a:spcPts val="0"/>
              </a:spcAft>
              <a:buSzPts val="1800"/>
              <a:buFont typeface="+mj-lt"/>
              <a:buAutoNum type="arabicPeriod"/>
            </a:pPr>
            <a:r>
              <a:rPr lang="en" sz="1800" dirty="0"/>
              <a:t>Paris </a:t>
            </a:r>
            <a:r>
              <a:rPr lang="en" sz="1800" dirty="0" err="1"/>
              <a:t>Lodron</a:t>
            </a:r>
            <a:r>
              <a:rPr lang="en" sz="1800" dirty="0"/>
              <a:t> University of Salzburg</a:t>
            </a:r>
          </a:p>
          <a:p>
            <a:pPr indent="-342900">
              <a:lnSpc>
                <a:spcPct val="100000"/>
              </a:lnSpc>
              <a:buSzPts val="1800"/>
              <a:buFont typeface="+mj-lt"/>
              <a:buAutoNum type="arabicPeriod"/>
            </a:pPr>
            <a:r>
              <a:rPr lang="en-GB" sz="1800" dirty="0"/>
              <a:t>University of Lausanne</a:t>
            </a:r>
          </a:p>
          <a:p>
            <a:pPr marL="457200" lvl="0" indent="-342900" algn="l" rtl="0">
              <a:lnSpc>
                <a:spcPct val="100000"/>
              </a:lnSpc>
              <a:spcBef>
                <a:spcPts val="0"/>
              </a:spcBef>
              <a:spcAft>
                <a:spcPts val="0"/>
              </a:spcAft>
              <a:buSzPts val="1800"/>
              <a:buFont typeface="+mj-lt"/>
              <a:buAutoNum type="arabicPeriod"/>
            </a:pPr>
            <a:endParaRPr lang="en" sz="1800" dirty="0"/>
          </a:p>
          <a:p>
            <a:pPr marL="457200" lvl="0" indent="-342900" algn="l" rtl="0">
              <a:lnSpc>
                <a:spcPct val="100000"/>
              </a:lnSpc>
              <a:spcBef>
                <a:spcPts val="0"/>
              </a:spcBef>
              <a:spcAft>
                <a:spcPts val="0"/>
              </a:spcAft>
              <a:buSzPts val="1800"/>
              <a:buFont typeface="+mj-lt"/>
              <a:buAutoNum type="arabicPeriod"/>
            </a:pPr>
            <a:endParaRPr sz="1800" dirty="0"/>
          </a:p>
        </p:txBody>
      </p:sp>
      <p:sp>
        <p:nvSpPr>
          <p:cNvPr id="85" name="Google Shape;85;p17"/>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800" b="1"/>
              <a:t>African Partner Universities</a:t>
            </a:r>
            <a:endParaRPr sz="1800" b="1"/>
          </a:p>
          <a:p>
            <a:pPr marL="457200" lvl="0" indent="-342900" algn="l" rtl="0">
              <a:lnSpc>
                <a:spcPct val="100000"/>
              </a:lnSpc>
              <a:spcBef>
                <a:spcPts val="1200"/>
              </a:spcBef>
              <a:spcAft>
                <a:spcPts val="0"/>
              </a:spcAft>
              <a:buSzPts val="1800"/>
              <a:buChar char="●"/>
            </a:pPr>
            <a:r>
              <a:rPr lang="en" sz="1800"/>
              <a:t>Makarere University Uganda</a:t>
            </a:r>
            <a:endParaRPr sz="1800"/>
          </a:p>
          <a:p>
            <a:pPr marL="457200" lvl="0" indent="-342900" algn="l" rtl="0">
              <a:lnSpc>
                <a:spcPct val="100000"/>
              </a:lnSpc>
              <a:spcBef>
                <a:spcPts val="0"/>
              </a:spcBef>
              <a:spcAft>
                <a:spcPts val="0"/>
              </a:spcAft>
              <a:buSzPts val="1800"/>
              <a:buChar char="●"/>
            </a:pPr>
            <a:r>
              <a:rPr lang="en" sz="1800"/>
              <a:t>Universidade Eduardo Mondlane Mozambique</a:t>
            </a:r>
            <a:endParaRPr sz="1800"/>
          </a:p>
          <a:p>
            <a:pPr marL="457200" lvl="0" indent="-342900" algn="l" rtl="0">
              <a:lnSpc>
                <a:spcPct val="100000"/>
              </a:lnSpc>
              <a:spcBef>
                <a:spcPts val="0"/>
              </a:spcBef>
              <a:spcAft>
                <a:spcPts val="0"/>
              </a:spcAft>
              <a:buSzPts val="1800"/>
              <a:buChar char="●"/>
            </a:pPr>
            <a:r>
              <a:rPr lang="en" sz="1800"/>
              <a:t>Université Hassan II de Casablanca Marocco</a:t>
            </a:r>
            <a:endParaRPr sz="1800"/>
          </a:p>
          <a:p>
            <a:pPr marL="457200" lvl="0" indent="-342900" algn="l" rtl="0">
              <a:lnSpc>
                <a:spcPct val="100000"/>
              </a:lnSpc>
              <a:spcBef>
                <a:spcPts val="0"/>
              </a:spcBef>
              <a:spcAft>
                <a:spcPts val="0"/>
              </a:spcAft>
              <a:buSzPts val="1800"/>
              <a:buChar char="●"/>
            </a:pPr>
            <a:r>
              <a:rPr lang="en" sz="1800"/>
              <a:t>University of Sfax, Tunisia</a:t>
            </a:r>
            <a:endParaRPr sz="1800"/>
          </a:p>
          <a:p>
            <a:pPr marL="457200" lvl="0" indent="-342900" algn="l" rtl="0">
              <a:lnSpc>
                <a:spcPct val="100000"/>
              </a:lnSpc>
              <a:spcBef>
                <a:spcPts val="0"/>
              </a:spcBef>
              <a:spcAft>
                <a:spcPts val="0"/>
              </a:spcAft>
              <a:buSzPts val="1800"/>
              <a:buChar char="●"/>
            </a:pPr>
            <a:r>
              <a:rPr lang="en" sz="1800"/>
              <a:t>Université Cheikh Anta Diop de Dakar, Senegal</a:t>
            </a:r>
            <a:endParaRPr sz="1800"/>
          </a:p>
          <a:p>
            <a:pPr marL="457200" lvl="0" indent="-342900" algn="l" rtl="0">
              <a:lnSpc>
                <a:spcPct val="100000"/>
              </a:lnSpc>
              <a:spcBef>
                <a:spcPts val="0"/>
              </a:spcBef>
              <a:spcAft>
                <a:spcPts val="0"/>
              </a:spcAft>
              <a:buSzPts val="1800"/>
              <a:buChar char="●"/>
            </a:pPr>
            <a:r>
              <a:rPr lang="en" sz="1800"/>
              <a:t>University of the Witwatersrand Johannesburg, South Africa</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3CCA-2841-7831-5261-CF0B1DDD5E31}"/>
              </a:ext>
            </a:extLst>
          </p:cNvPr>
          <p:cNvSpPr>
            <a:spLocks noGrp="1"/>
          </p:cNvSpPr>
          <p:nvPr>
            <p:ph type="title"/>
          </p:nvPr>
        </p:nvSpPr>
        <p:spPr/>
        <p:txBody>
          <a:bodyPr>
            <a:normAutofit fontScale="90000"/>
          </a:bodyPr>
          <a:lstStyle/>
          <a:p>
            <a:r>
              <a:rPr lang="en-DE" dirty="0"/>
              <a:t>Our HUB </a:t>
            </a:r>
            <a:r>
              <a:rPr lang="en-GB" sz="3100" dirty="0"/>
              <a:t>2 - Society, Culture, and Heritage (SCH) </a:t>
            </a:r>
            <a:endParaRPr lang="en-DE" sz="3100" dirty="0"/>
          </a:p>
        </p:txBody>
      </p:sp>
      <p:sp>
        <p:nvSpPr>
          <p:cNvPr id="3" name="Text Placeholder 2">
            <a:extLst>
              <a:ext uri="{FF2B5EF4-FFF2-40B4-BE49-F238E27FC236}">
                <a16:creationId xmlns:a16="http://schemas.microsoft.com/office/drawing/2014/main" id="{B69E952E-6469-B016-E6C1-9B4C1F5154DF}"/>
              </a:ext>
            </a:extLst>
          </p:cNvPr>
          <p:cNvSpPr>
            <a:spLocks noGrp="1"/>
          </p:cNvSpPr>
          <p:nvPr>
            <p:ph type="body" idx="1"/>
          </p:nvPr>
        </p:nvSpPr>
        <p:spPr>
          <a:xfrm>
            <a:off x="311699" y="1228675"/>
            <a:ext cx="8380237" cy="3340200"/>
          </a:xfrm>
        </p:spPr>
        <p:txBody>
          <a:bodyPr>
            <a:normAutofit fontScale="92500" lnSpcReduction="10000"/>
          </a:bodyPr>
          <a:lstStyle/>
          <a:p>
            <a:pPr algn="l"/>
            <a:r>
              <a:rPr lang="en-GB" sz="1800" dirty="0">
                <a:solidFill>
                  <a:srgbClr val="212529"/>
                </a:solidFill>
                <a:latin typeface="+mn-lt"/>
              </a:rPr>
              <a:t>- aims to act as a space for academic collaboration in research-oriented teaching activities. It creates a network of collaborations and seeks to develop joint educational offers, especially at MA and PhD level. We also aim to foster multidisciplinary research projects as, well as public and private partnerships with, for example, museums.</a:t>
            </a:r>
          </a:p>
          <a:p>
            <a:pPr algn="l"/>
            <a:r>
              <a:rPr lang="en-GB" sz="1800" dirty="0">
                <a:solidFill>
                  <a:srgbClr val="212529"/>
                </a:solidFill>
                <a:latin typeface="+mn-lt"/>
              </a:rPr>
              <a:t>The Hub 2 addresses a broad interdisciplinary field of research and teaching in the areas of “Society, Culture, and Heritage”. As societies face constant change and multiple crises, the Hub strives to promote critical reflection on the historical and theoretical basis of different forms of living together. We explore migration, cultural diversity and identity, community building, multilingualism, cultural participation, and forms of heritage, as well as responsibility in and to the world.</a:t>
            </a:r>
          </a:p>
          <a:p>
            <a:endParaRPr lang="en-DE" dirty="0"/>
          </a:p>
        </p:txBody>
      </p:sp>
    </p:spTree>
    <p:extLst>
      <p:ext uri="{BB962C8B-B14F-4D97-AF65-F5344CB8AC3E}">
        <p14:creationId xmlns:p14="http://schemas.microsoft.com/office/powerpoint/2010/main" val="157110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E140-9B5A-76EC-D8D2-D33A94ADB486}"/>
              </a:ext>
            </a:extLst>
          </p:cNvPr>
          <p:cNvSpPr>
            <a:spLocks noGrp="1"/>
          </p:cNvSpPr>
          <p:nvPr>
            <p:ph type="title"/>
          </p:nvPr>
        </p:nvSpPr>
        <p:spPr/>
        <p:txBody>
          <a:bodyPr>
            <a:normAutofit fontScale="90000"/>
          </a:bodyPr>
          <a:lstStyle/>
          <a:p>
            <a:r>
              <a:rPr lang="en-DE" dirty="0"/>
              <a:t>Our HUB </a:t>
            </a:r>
            <a:r>
              <a:rPr lang="en-GB" sz="4400" dirty="0"/>
              <a:t>2 </a:t>
            </a:r>
            <a:r>
              <a:rPr lang="en-GB" sz="2200" dirty="0"/>
              <a:t>- Society, Culture, and Heritage (SCH) </a:t>
            </a:r>
            <a:endParaRPr lang="en-DE" sz="2200" dirty="0"/>
          </a:p>
        </p:txBody>
      </p:sp>
      <p:sp>
        <p:nvSpPr>
          <p:cNvPr id="3" name="Text Placeholder 2">
            <a:extLst>
              <a:ext uri="{FF2B5EF4-FFF2-40B4-BE49-F238E27FC236}">
                <a16:creationId xmlns:a16="http://schemas.microsoft.com/office/drawing/2014/main" id="{6945C402-1C86-66E3-9075-C477F2E283A9}"/>
              </a:ext>
            </a:extLst>
          </p:cNvPr>
          <p:cNvSpPr>
            <a:spLocks noGrp="1"/>
          </p:cNvSpPr>
          <p:nvPr>
            <p:ph type="body" idx="1"/>
          </p:nvPr>
        </p:nvSpPr>
        <p:spPr/>
        <p:txBody>
          <a:bodyPr/>
          <a:lstStyle/>
          <a:p>
            <a:pPr algn="l">
              <a:buFont typeface="+mj-lt"/>
              <a:buAutoNum type="arabicPeriod"/>
            </a:pPr>
            <a:r>
              <a:rPr lang="en-GB" sz="1800" b="0" i="0" u="none" strike="noStrike" dirty="0">
                <a:solidFill>
                  <a:srgbClr val="212529"/>
                </a:solidFill>
                <a:effectLst/>
                <a:latin typeface="Calibri" panose="020F0502020204030204" pitchFamily="34" charset="0"/>
                <a:cs typeface="Calibri" panose="020F0502020204030204" pitchFamily="34" charset="0"/>
              </a:rPr>
              <a:t>Mediterranean Studies: Diachronic and Intercultural Perspectives</a:t>
            </a:r>
          </a:p>
          <a:p>
            <a:pPr algn="l">
              <a:buFont typeface="+mj-lt"/>
              <a:buAutoNum type="arabicPeriod"/>
            </a:pPr>
            <a:r>
              <a:rPr lang="en-GB" sz="1800" b="0" i="0" u="none" strike="noStrike" dirty="0">
                <a:solidFill>
                  <a:srgbClr val="212529"/>
                </a:solidFill>
                <a:effectLst/>
                <a:latin typeface="Calibri" panose="020F0502020204030204" pitchFamily="34" charset="0"/>
                <a:cs typeface="Calibri" panose="020F0502020204030204" pitchFamily="34" charset="0"/>
              </a:rPr>
              <a:t>Heritage and Global Epistemologies</a:t>
            </a:r>
          </a:p>
          <a:p>
            <a:pPr algn="l">
              <a:buFont typeface="+mj-lt"/>
              <a:buAutoNum type="arabicPeriod"/>
            </a:pPr>
            <a:r>
              <a:rPr lang="en-GB" sz="1800" b="0" i="0" u="none" strike="noStrike" dirty="0">
                <a:solidFill>
                  <a:srgbClr val="212529"/>
                </a:solidFill>
                <a:effectLst/>
                <a:latin typeface="Calibri" panose="020F0502020204030204" pitchFamily="34" charset="0"/>
                <a:cs typeface="Calibri" panose="020F0502020204030204" pitchFamily="34" charset="0"/>
              </a:rPr>
              <a:t>Diverse Societies, Inequality and Social Change</a:t>
            </a:r>
          </a:p>
          <a:p>
            <a:pPr algn="l">
              <a:buFont typeface="+mj-lt"/>
              <a:buAutoNum type="arabicPeriod"/>
            </a:pPr>
            <a:r>
              <a:rPr lang="en-GB" sz="1800" b="0" i="0" u="none" strike="noStrike" dirty="0">
                <a:solidFill>
                  <a:srgbClr val="212529"/>
                </a:solidFill>
                <a:effectLst/>
                <a:latin typeface="Calibri" panose="020F0502020204030204" pitchFamily="34" charset="0"/>
                <a:cs typeface="Calibri" panose="020F0502020204030204" pitchFamily="34" charset="0"/>
              </a:rPr>
              <a:t>Multicultural and Multilingual Communication and Education</a:t>
            </a:r>
          </a:p>
          <a:p>
            <a:pPr algn="l">
              <a:buFont typeface="+mj-lt"/>
              <a:buAutoNum type="arabicPeriod"/>
            </a:pPr>
            <a:r>
              <a:rPr lang="en-GB" sz="1800" b="0" i="0" u="none" strike="noStrike" dirty="0">
                <a:solidFill>
                  <a:srgbClr val="212529"/>
                </a:solidFill>
                <a:effectLst/>
                <a:latin typeface="Calibri" panose="020F0502020204030204" pitchFamily="34" charset="0"/>
                <a:cs typeface="Calibri" panose="020F0502020204030204" pitchFamily="34" charset="0"/>
              </a:rPr>
              <a:t>Law, Norms, Ethics and Political Institutions</a:t>
            </a:r>
          </a:p>
          <a:p>
            <a:endParaRPr lang="en-DE" dirty="0"/>
          </a:p>
        </p:txBody>
      </p:sp>
      <p:sp>
        <p:nvSpPr>
          <p:cNvPr id="4" name="Text Placeholder 3">
            <a:extLst>
              <a:ext uri="{FF2B5EF4-FFF2-40B4-BE49-F238E27FC236}">
                <a16:creationId xmlns:a16="http://schemas.microsoft.com/office/drawing/2014/main" id="{17F87F1A-0A60-D167-B933-976C22F5C576}"/>
              </a:ext>
            </a:extLst>
          </p:cNvPr>
          <p:cNvSpPr>
            <a:spLocks noGrp="1"/>
          </p:cNvSpPr>
          <p:nvPr>
            <p:ph type="body" idx="2"/>
          </p:nvPr>
        </p:nvSpPr>
        <p:spPr/>
        <p:txBody>
          <a:bodyPr/>
          <a:lstStyle/>
          <a:p>
            <a:pPr marL="139700" indent="0">
              <a:buNone/>
            </a:pPr>
            <a:r>
              <a:rPr lang="en-GB" sz="1800" b="1" dirty="0">
                <a:solidFill>
                  <a:srgbClr val="212529"/>
                </a:solidFill>
                <a:highlight>
                  <a:srgbClr val="FFFFFF"/>
                </a:highlight>
                <a:latin typeface="Calibri" panose="020F0502020204030204" pitchFamily="34" charset="0"/>
                <a:cs typeface="Calibri" panose="020F0502020204030204" pitchFamily="34" charset="0"/>
              </a:rPr>
              <a:t>Th</a:t>
            </a:r>
            <a:r>
              <a:rPr lang="en-GB" sz="1800" b="1" dirty="0">
                <a:solidFill>
                  <a:srgbClr val="212529"/>
                </a:solidFill>
                <a:latin typeface="Calibri" panose="020F0502020204030204" pitchFamily="34" charset="0"/>
                <a:cs typeface="Calibri" panose="020F0502020204030204" pitchFamily="34" charset="0"/>
              </a:rPr>
              <a:t>e Hub is currently co-chaired by </a:t>
            </a:r>
          </a:p>
          <a:p>
            <a:pPr marL="139700" indent="0">
              <a:buNone/>
            </a:pPr>
            <a:endParaRPr lang="en-GB" sz="1800" dirty="0">
              <a:solidFill>
                <a:srgbClr val="212529"/>
              </a:solidFill>
              <a:latin typeface="Calibri" panose="020F0502020204030204" pitchFamily="34" charset="0"/>
              <a:cs typeface="Calibri" panose="020F0502020204030204" pitchFamily="34" charset="0"/>
            </a:endParaRPr>
          </a:p>
          <a:p>
            <a:r>
              <a:rPr lang="en-GB" sz="1800" dirty="0">
                <a:solidFill>
                  <a:srgbClr val="212529"/>
                </a:solidFill>
                <a:latin typeface="Calibri" panose="020F0502020204030204" pitchFamily="34" charset="0"/>
                <a:cs typeface="Calibri" panose="020F0502020204030204" pitchFamily="34" charset="0"/>
              </a:rPr>
              <a:t>Prof. </a:t>
            </a:r>
            <a:r>
              <a:rPr lang="en-GB" sz="1800" dirty="0" err="1">
                <a:solidFill>
                  <a:srgbClr val="212529"/>
                </a:solidFill>
                <a:latin typeface="Calibri" panose="020F0502020204030204" pitchFamily="34" charset="0"/>
                <a:cs typeface="Calibri" panose="020F0502020204030204" pitchFamily="34" charset="0"/>
              </a:rPr>
              <a:t>Dr.</a:t>
            </a:r>
            <a:r>
              <a:rPr lang="en-GB" sz="1800" dirty="0">
                <a:solidFill>
                  <a:srgbClr val="212529"/>
                </a:solidFill>
                <a:latin typeface="Calibri" panose="020F0502020204030204" pitchFamily="34" charset="0"/>
                <a:cs typeface="Calibri" panose="020F0502020204030204" pitchFamily="34" charset="0"/>
              </a:rPr>
              <a:t> </a:t>
            </a:r>
            <a:r>
              <a:rPr lang="en-GB" sz="1800" dirty="0" err="1">
                <a:solidFill>
                  <a:srgbClr val="212529"/>
                </a:solidFill>
                <a:latin typeface="Calibri" panose="020F0502020204030204" pitchFamily="34" charset="0"/>
                <a:cs typeface="Calibri" panose="020F0502020204030204" pitchFamily="34" charset="0"/>
              </a:rPr>
              <a:t>Dorothee</a:t>
            </a:r>
            <a:r>
              <a:rPr lang="en-GB" sz="1800" dirty="0">
                <a:solidFill>
                  <a:srgbClr val="212529"/>
                </a:solidFill>
                <a:latin typeface="Calibri" panose="020F0502020204030204" pitchFamily="34" charset="0"/>
                <a:cs typeface="Calibri" panose="020F0502020204030204" pitchFamily="34" charset="0"/>
              </a:rPr>
              <a:t> Kimmich </a:t>
            </a:r>
          </a:p>
          <a:p>
            <a:pPr marL="139700" indent="0">
              <a:buNone/>
            </a:pPr>
            <a:endParaRPr lang="en-GB" sz="1800" dirty="0">
              <a:solidFill>
                <a:srgbClr val="212529"/>
              </a:solidFill>
              <a:latin typeface="Calibri" panose="020F0502020204030204" pitchFamily="34" charset="0"/>
              <a:cs typeface="Calibri" panose="020F0502020204030204" pitchFamily="34" charset="0"/>
            </a:endParaRPr>
          </a:p>
          <a:p>
            <a:r>
              <a:rPr lang="en-GB" sz="1800" dirty="0">
                <a:solidFill>
                  <a:srgbClr val="212529"/>
                </a:solidFill>
                <a:latin typeface="Calibri" panose="020F0502020204030204" pitchFamily="34" charset="0"/>
                <a:cs typeface="Calibri" panose="020F0502020204030204" pitchFamily="34" charset="0"/>
              </a:rPr>
              <a:t>Prof. </a:t>
            </a:r>
            <a:r>
              <a:rPr lang="en-GB" sz="1800" dirty="0" err="1">
                <a:solidFill>
                  <a:srgbClr val="212529"/>
                </a:solidFill>
                <a:latin typeface="Calibri" panose="020F0502020204030204" pitchFamily="34" charset="0"/>
                <a:cs typeface="Calibri" panose="020F0502020204030204" pitchFamily="34" charset="0"/>
              </a:rPr>
              <a:t>Dr.</a:t>
            </a:r>
            <a:r>
              <a:rPr lang="en-GB" sz="1800" dirty="0">
                <a:solidFill>
                  <a:srgbClr val="212529"/>
                </a:solidFill>
                <a:latin typeface="Calibri" panose="020F0502020204030204" pitchFamily="34" charset="0"/>
                <a:cs typeface="Calibri" panose="020F0502020204030204" pitchFamily="34" charset="0"/>
              </a:rPr>
              <a:t> </a:t>
            </a:r>
            <a:r>
              <a:rPr lang="en-GB" sz="1800" dirty="0" err="1">
                <a:solidFill>
                  <a:srgbClr val="212529"/>
                </a:solidFill>
                <a:latin typeface="Calibri" panose="020F0502020204030204" pitchFamily="34" charset="0"/>
                <a:cs typeface="Calibri" panose="020F0502020204030204" pitchFamily="34" charset="0"/>
              </a:rPr>
              <a:t>Vassiliki</a:t>
            </a:r>
            <a:r>
              <a:rPr lang="en-GB" sz="1800" dirty="0">
                <a:solidFill>
                  <a:srgbClr val="212529"/>
                </a:solidFill>
                <a:latin typeface="Calibri" panose="020F0502020204030204" pitchFamily="34" charset="0"/>
                <a:cs typeface="Calibri" panose="020F0502020204030204" pitchFamily="34" charset="0"/>
              </a:rPr>
              <a:t> </a:t>
            </a:r>
            <a:r>
              <a:rPr lang="en-GB" sz="1800" dirty="0" err="1">
                <a:solidFill>
                  <a:srgbClr val="212529"/>
                </a:solidFill>
                <a:latin typeface="Calibri" panose="020F0502020204030204" pitchFamily="34" charset="0"/>
                <a:cs typeface="Calibri" panose="020F0502020204030204" pitchFamily="34" charset="0"/>
              </a:rPr>
              <a:t>Chryssanthopoulou</a:t>
            </a:r>
            <a:r>
              <a:rPr lang="en-GB" sz="1800" dirty="0">
                <a:solidFill>
                  <a:srgbClr val="212529"/>
                </a:solidFill>
                <a:latin typeface="Calibri" panose="020F0502020204030204" pitchFamily="34" charset="0"/>
                <a:cs typeface="Calibri" panose="020F0502020204030204" pitchFamily="34" charset="0"/>
              </a:rPr>
              <a:t> (NKUA).</a:t>
            </a:r>
            <a:endParaRPr lang="en-DE" sz="1800" dirty="0">
              <a:solidFill>
                <a:srgbClr val="21252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58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4AEB-AB85-C836-4277-6B2D1F784EC8}"/>
              </a:ext>
            </a:extLst>
          </p:cNvPr>
          <p:cNvSpPr>
            <a:spLocks noGrp="1"/>
          </p:cNvSpPr>
          <p:nvPr>
            <p:ph type="title"/>
          </p:nvPr>
        </p:nvSpPr>
        <p:spPr>
          <a:xfrm>
            <a:off x="311700" y="292849"/>
            <a:ext cx="8520600" cy="970871"/>
          </a:xfrm>
        </p:spPr>
        <p:txBody>
          <a:bodyPr>
            <a:normAutofit fontScale="90000"/>
          </a:bodyPr>
          <a:lstStyle/>
          <a:p>
            <a:r>
              <a:rPr lang="en-DE" dirty="0"/>
              <a:t>Our BIP* – </a:t>
            </a:r>
            <a:r>
              <a:rPr lang="en-DE" sz="2700" dirty="0"/>
              <a:t>Social Sciences GOING PUBLIC, Research and Practice for, in and with the Society </a:t>
            </a:r>
            <a:endParaRPr lang="en-DE" sz="2700" b="0" dirty="0"/>
          </a:p>
        </p:txBody>
      </p:sp>
      <p:sp>
        <p:nvSpPr>
          <p:cNvPr id="3" name="Text Placeholder 2">
            <a:extLst>
              <a:ext uri="{FF2B5EF4-FFF2-40B4-BE49-F238E27FC236}">
                <a16:creationId xmlns:a16="http://schemas.microsoft.com/office/drawing/2014/main" id="{9F306BA5-0140-AF67-587B-2264D7EABCE6}"/>
              </a:ext>
            </a:extLst>
          </p:cNvPr>
          <p:cNvSpPr>
            <a:spLocks noGrp="1"/>
          </p:cNvSpPr>
          <p:nvPr>
            <p:ph type="body" idx="1"/>
          </p:nvPr>
        </p:nvSpPr>
        <p:spPr>
          <a:xfrm>
            <a:off x="311699" y="1458930"/>
            <a:ext cx="8256947" cy="3684570"/>
          </a:xfrm>
        </p:spPr>
        <p:txBody>
          <a:bodyPr>
            <a:normAutofit/>
          </a:bodyPr>
          <a:lstStyle/>
          <a:p>
            <a:pPr>
              <a:lnSpc>
                <a:spcPct val="125000"/>
              </a:lnSpc>
            </a:pPr>
            <a:r>
              <a:rPr lang="en-DE" sz="1800" dirty="0"/>
              <a:t>This BIP continues with the BIP activities of 2022 and 2023 with its inter-disciplinary approach that brings together the disciplines of </a:t>
            </a:r>
            <a:r>
              <a:rPr lang="en-DE" sz="1800" b="1" dirty="0"/>
              <a:t>Anthropology, Ethnology, Literature and Folklore Studies</a:t>
            </a:r>
            <a:r>
              <a:rPr lang="en-DE" sz="1800" dirty="0"/>
              <a:t> (AELF). </a:t>
            </a:r>
          </a:p>
          <a:p>
            <a:pPr>
              <a:lnSpc>
                <a:spcPct val="125000"/>
              </a:lnSpc>
            </a:pPr>
            <a:r>
              <a:rPr lang="en-DE" sz="1800" dirty="0"/>
              <a:t>The </a:t>
            </a:r>
            <a:r>
              <a:rPr lang="en-DE" sz="1800" b="1" dirty="0"/>
              <a:t>guiding question </a:t>
            </a:r>
            <a:r>
              <a:rPr lang="en-DE" sz="1800" dirty="0"/>
              <a:t>is how teaching and research at the university can take up </a:t>
            </a:r>
            <a:r>
              <a:rPr lang="en-DE" sz="1800" b="1" dirty="0"/>
              <a:t>applied and public aspects </a:t>
            </a:r>
            <a:r>
              <a:rPr lang="en-DE" sz="1800" dirty="0"/>
              <a:t>in order to provide solutions to the challenges of modern Europe’s civil societies. </a:t>
            </a:r>
          </a:p>
          <a:p>
            <a:pPr>
              <a:lnSpc>
                <a:spcPct val="125000"/>
              </a:lnSpc>
            </a:pPr>
            <a:r>
              <a:rPr lang="en-DE" sz="1800" dirty="0"/>
              <a:t>We are especially interested in </a:t>
            </a:r>
            <a:r>
              <a:rPr lang="en-DE" sz="1800" b="1" dirty="0"/>
              <a:t>how civic societies across Europe are responding to and transformed by the larger social, political and ecological issues </a:t>
            </a:r>
            <a:r>
              <a:rPr lang="en-DE" sz="1800" dirty="0"/>
              <a:t>facing societies and collectives in the diversified Europe of the 21st century  </a:t>
            </a:r>
          </a:p>
          <a:p>
            <a:pPr marL="139700" indent="0">
              <a:lnSpc>
                <a:spcPct val="125000"/>
              </a:lnSpc>
              <a:buNone/>
            </a:pPr>
            <a:r>
              <a:rPr lang="en-DE" dirty="0"/>
              <a:t>*(Blended intensive programme)</a:t>
            </a:r>
          </a:p>
        </p:txBody>
      </p:sp>
    </p:spTree>
    <p:extLst>
      <p:ext uri="{BB962C8B-B14F-4D97-AF65-F5344CB8AC3E}">
        <p14:creationId xmlns:p14="http://schemas.microsoft.com/office/powerpoint/2010/main" val="656402817"/>
      </p:ext>
    </p:extLst>
  </p:cSld>
  <p:clrMapOvr>
    <a:masterClrMapping/>
  </p:clrMapOvr>
</p:sld>
</file>

<file path=ppt/theme/theme1.xml><?xml version="1.0" encoding="utf-8"?>
<a:theme xmlns:a="http://schemas.openxmlformats.org/drawingml/2006/main" name="Beach Day">
  <a:themeElements>
    <a:clrScheme name="Beach Day">
      <a:dk1>
        <a:srgbClr val="1155CC"/>
      </a:dk1>
      <a:lt1>
        <a:srgbClr val="FFFFFF"/>
      </a:lt1>
      <a:dk2>
        <a:srgbClr val="666666"/>
      </a:dk2>
      <a:lt2>
        <a:srgbClr val="EEEEEE"/>
      </a:lt2>
      <a:accent1>
        <a:srgbClr val="212121"/>
      </a:accent1>
      <a:accent2>
        <a:srgbClr val="455A64"/>
      </a:accent2>
      <a:accent3>
        <a:srgbClr val="78909C"/>
      </a:accent3>
      <a:accent4>
        <a:srgbClr val="3C78D8"/>
      </a:accent4>
      <a:accent5>
        <a:srgbClr val="6AA84F"/>
      </a:accent5>
      <a:accent6>
        <a:srgbClr val="F6CD4C"/>
      </a:accent6>
      <a:hlink>
        <a:srgbClr val="F6CD4C"/>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26998</TotalTime>
  <Words>3200</Words>
  <Application>Microsoft Macintosh PowerPoint</Application>
  <PresentationFormat>On-screen Show (16:9)</PresentationFormat>
  <Paragraphs>285</Paragraphs>
  <Slides>44</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rockwell</vt:lpstr>
      <vt:lpstr>Calibri</vt:lpstr>
      <vt:lpstr>Wingdings</vt:lpstr>
      <vt:lpstr>Tahoma</vt:lpstr>
      <vt:lpstr>futura-pt</vt:lpstr>
      <vt:lpstr>Amatic SC</vt:lpstr>
      <vt:lpstr>Arial</vt:lpstr>
      <vt:lpstr>Source Code Pro</vt:lpstr>
      <vt:lpstr>Beach Day</vt:lpstr>
      <vt:lpstr>BIP and Summer School 2024  – 4.4.- 31.5. 2024 Social Sciences Going Public - Research and Practice with, in and for the Society Study local urban culture and museums in multi-ethnic and multicultural settings </vt:lpstr>
      <vt:lpstr>A Warm Welcome To You!</vt:lpstr>
      <vt:lpstr>Kick-Off Meeting of Summer School</vt:lpstr>
      <vt:lpstr>What is the CIVIS Network?</vt:lpstr>
      <vt:lpstr>CIVIS – An alliance of 11 universities, founded 2019 </vt:lpstr>
      <vt:lpstr>Member Universities</vt:lpstr>
      <vt:lpstr>Our HUB 2 - Society, Culture, and Heritage (SCH) </vt:lpstr>
      <vt:lpstr>Our HUB 2 - Society, Culture, and Heritage (SCH) </vt:lpstr>
      <vt:lpstr>Our BIP* – Social Sciences GOING PUBLIC, Research and Practice for, in and with the Society </vt:lpstr>
      <vt:lpstr>Our BIP – (Blended intensive programme)</vt:lpstr>
      <vt:lpstr>Dates and Meetings (Fridays – 3-5/4-6 p.m.)</vt:lpstr>
      <vt:lpstr>12.4. 2024 10/11 am Lecture via Zoom</vt:lpstr>
      <vt:lpstr>Introduction of Teachers &amp; Staff</vt:lpstr>
      <vt:lpstr>Vassiliki Chryssanthopoulou, University of Athens Associate Professor of Folklore &amp; Social Life</vt:lpstr>
      <vt:lpstr>Adrian Stoicescu, University of Bucharest Associate Professor of Ethnology</vt:lpstr>
      <vt:lpstr>Georgios Kouzas, University of Athens Assistant Professor of Urban Folklore</vt:lpstr>
      <vt:lpstr>Ioana Fruntelată, University of Bucharest Professor of Ethnology and Folklore</vt:lpstr>
      <vt:lpstr>Heidrun Eichner,  University of Tübingen Professor of Islamic Studies</vt:lpstr>
      <vt:lpstr>Gabriel Tamas, University of Bucharest Associate Professor </vt:lpstr>
      <vt:lpstr>Julia Faulhaber, University Tübingen Junior Lecturer in Social and Cultural Anthropology</vt:lpstr>
      <vt:lpstr>Gabriele Alex, University Tübingen Professor of Social and Cultural Anthropology</vt:lpstr>
      <vt:lpstr>Student Assistents </vt:lpstr>
      <vt:lpstr>Student Assistents</vt:lpstr>
      <vt:lpstr>What do we mean with “Going Public”</vt:lpstr>
      <vt:lpstr>PowerPoint Presentation</vt:lpstr>
      <vt:lpstr>PowerPoint Presentation</vt:lpstr>
      <vt:lpstr>  STREAM 2: Narratives and Oral Traditions: Georgios Kouzas (Athens), Gabriel Tamas, (Bukarest), Julia Faulhaber (Tübingen)  Main axes:</vt:lpstr>
      <vt:lpstr>Narratives and Oral Traditions</vt:lpstr>
      <vt:lpstr> Renewal of orality in urban spaces</vt:lpstr>
      <vt:lpstr>Learning outcome </vt:lpstr>
      <vt:lpstr>PowerPoint Presentation</vt:lpstr>
      <vt:lpstr>PowerPoint Presentation</vt:lpstr>
      <vt:lpstr>PowerPoint Presentation</vt:lpstr>
      <vt:lpstr>Organisational Matters</vt:lpstr>
      <vt:lpstr>Important -  Please inform us:</vt:lpstr>
      <vt:lpstr>Where is Tuebingen?</vt:lpstr>
      <vt:lpstr>Tuebingen along the Neckar River</vt:lpstr>
      <vt:lpstr>Tuebingen Upclose</vt:lpstr>
      <vt:lpstr>Tübingen - Town Hall  </vt:lpstr>
      <vt:lpstr>Tübingen - River </vt:lpstr>
      <vt:lpstr>Tübingen – Neue Aula, Wilhelmstrasse 7-9  Room : Großer Senat</vt:lpstr>
      <vt:lpstr>PowerPoint Presentation</vt:lpstr>
      <vt:lpstr>Tübingen - University  – Dep. of Social and Cultural Anthropology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School Going public: Social Sciences and Humanities in the 21st century in Europe</dc:title>
  <cp:lastModifiedBy>Gabriele Alex</cp:lastModifiedBy>
  <cp:revision>18</cp:revision>
  <dcterms:modified xsi:type="dcterms:W3CDTF">2024-04-06T06:29:10Z</dcterms:modified>
</cp:coreProperties>
</file>