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handoutMasterIdLst>
    <p:handoutMasterId r:id="rId18"/>
  </p:handoutMasterIdLst>
  <p:sldIdLst>
    <p:sldId id="257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199" autoAdjust="0"/>
  </p:normalViewPr>
  <p:slideViewPr>
    <p:cSldViewPr snapToGrid="0" snapToObjects="1">
      <p:cViewPr varScale="1">
        <p:scale>
          <a:sx n="65" d="100"/>
          <a:sy n="65" d="100"/>
        </p:scale>
        <p:origin x="195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63BE65-9D20-4C9D-BAF9-56D48AEB24BD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491F84C-82BD-42BE-B992-2073BC0E8F95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1F84C-82BD-42BE-B992-2073BC0E8F95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676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</p:spTree>
    <p:extLst>
      <p:ext uri="{BB962C8B-B14F-4D97-AF65-F5344CB8AC3E}">
        <p14:creationId xmlns:p14="http://schemas.microsoft.com/office/powerpoint/2010/main" val="158800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</p:spTree>
    <p:extLst>
      <p:ext uri="{BB962C8B-B14F-4D97-AF65-F5344CB8AC3E}">
        <p14:creationId xmlns:p14="http://schemas.microsoft.com/office/powerpoint/2010/main" val="378015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632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70AEB-546F-40B1-8486-2245B193776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57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072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510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1C78C-DF60-43AA-9025-896AF7F51202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ESIT-Methodenkurs "Grounded Theory und Situationsanalyse"</a:t>
            </a:r>
          </a:p>
        </p:txBody>
      </p:sp>
    </p:spTree>
    <p:extLst>
      <p:ext uri="{BB962C8B-B14F-4D97-AF65-F5344CB8AC3E}">
        <p14:creationId xmlns:p14="http://schemas.microsoft.com/office/powerpoint/2010/main" val="312017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138" y="6172200"/>
            <a:ext cx="7700962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/>
            </a:lvl1pPr>
          </a:lstStyle>
          <a:p>
            <a:r>
              <a:rPr lang="de-DE" altLang="de-DE" dirty="0"/>
              <a:t>März 2020</a:t>
            </a:r>
          </a:p>
        </p:txBody>
      </p:sp>
      <p:pic>
        <p:nvPicPr>
          <p:cNvPr id="4108" name="Picture 12" descr="xEKUT_WortBildMarke_W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58775"/>
            <a:ext cx="28067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719138" y="1258888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19138" y="5194300"/>
            <a:ext cx="7700962" cy="780983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de-DE" dirty="0"/>
              <a:t>Einführungsveranstaltung</a:t>
            </a:r>
          </a:p>
          <a:p>
            <a:r>
              <a:rPr lang="de-DE" dirty="0"/>
              <a:t>Jun.-Prof. mit Schwerpunkt Lehre Dr. Ursula Offenberger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19138" y="4237276"/>
            <a:ext cx="7700962" cy="861774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Grundlagen qualitativer Sozialforschung und Entwicklung von Forschungsdesigns</a:t>
            </a:r>
            <a:endParaRPr lang="de-DE" altLang="de-DE" noProof="0" dirty="0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14775" y="927100"/>
            <a:ext cx="4505325" cy="1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de-DE" altLang="de-DE" dirty="0"/>
              <a:t>Methodenzentrum</a:t>
            </a:r>
          </a:p>
        </p:txBody>
      </p:sp>
      <p:pic>
        <p:nvPicPr>
          <p:cNvPr id="4142" name="Picture 46" descr="5wis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71475"/>
            <a:ext cx="417988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22095B-CC2E-44CE-9C6C-A190B887F317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208999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99225" y="1292225"/>
            <a:ext cx="1925638" cy="48339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1292225"/>
            <a:ext cx="5627687" cy="48339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0CD2EE-7392-4463-ACAA-017CD0888A3E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397204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38B801-E869-4B04-9C20-9B703F8B2299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61324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9D9B41-F6ED-4CCA-99DC-70AEC51C022C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4202626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773238"/>
            <a:ext cx="3776662" cy="43529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3776663" cy="43529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3780DC-CC6A-430C-BE29-758A752F82D3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403393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151071-33FA-4E0C-A737-15CEDC9F5DC8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377076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E9A4A3-3A56-421B-8CC1-9626E1CBB269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182538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4AC043-A6F4-4B39-8366-8AD798AB970D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281254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6D13D5-8A36-43D2-B0E8-3FF82E349929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87368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3A05D5-7036-4A4E-B27A-C071E89CFBBA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</p:spTree>
    <p:extLst>
      <p:ext uri="{BB962C8B-B14F-4D97-AF65-F5344CB8AC3E}">
        <p14:creationId xmlns:p14="http://schemas.microsoft.com/office/powerpoint/2010/main" val="417554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19138" y="809625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292225"/>
            <a:ext cx="77009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19138" y="6315075"/>
            <a:ext cx="77057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519863"/>
            <a:ext cx="770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000"/>
            </a:lvl1pPr>
          </a:lstStyle>
          <a:p>
            <a:fld id="{2EF62511-250A-46B1-81D2-BDB74BA0B65F}" type="slidenum">
              <a:rPr lang="de-DE" altLang="de-DE"/>
              <a:pPr/>
              <a:t>‹Nr.›</a:t>
            </a:fld>
            <a:r>
              <a:rPr lang="de-DE" altLang="de-DE"/>
              <a:t> | Autor/Verfasser/Thema/Rubrik/Titel etc.	© 2010 Universität Tübingen</a:t>
            </a:r>
          </a:p>
        </p:txBody>
      </p:sp>
      <p:pic>
        <p:nvPicPr>
          <p:cNvPr id="3094" name="Picture 22" descr="xEKUT_WortBildMarke_W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79388"/>
            <a:ext cx="176371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73238"/>
            <a:ext cx="77057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180975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462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85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4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hyperlink" Target="https://doi.org/10.1007/978-3-531-94265-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altLang="de-DE" dirty="0"/>
              <a:t>Frühjahr 2020</a:t>
            </a:r>
          </a:p>
        </p:txBody>
      </p:sp>
      <p:sp>
        <p:nvSpPr>
          <p:cNvPr id="9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altLang="de-DE" dirty="0"/>
              <a:t>Methodenzentrum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19138" y="3656960"/>
            <a:ext cx="7700962" cy="861774"/>
          </a:xfrm>
        </p:spPr>
        <p:txBody>
          <a:bodyPr/>
          <a:lstStyle/>
          <a:p>
            <a:r>
              <a:rPr lang="de-DE" dirty="0"/>
              <a:t>Zentrale Verfahrensschritte der </a:t>
            </a:r>
            <a:r>
              <a:rPr lang="de-DE" dirty="0" err="1"/>
              <a:t>Grounded</a:t>
            </a:r>
            <a:r>
              <a:rPr lang="de-DE" dirty="0"/>
              <a:t> </a:t>
            </a:r>
            <a:r>
              <a:rPr lang="de-DE"/>
              <a:t>Theory</a:t>
            </a:r>
            <a:endParaRPr lang="de-DE" altLang="de-DE" dirty="0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719138" y="5006941"/>
            <a:ext cx="7700962" cy="374718"/>
          </a:xfrm>
        </p:spPr>
        <p:txBody>
          <a:bodyPr/>
          <a:lstStyle/>
          <a:p>
            <a:r>
              <a:rPr lang="de-DE" dirty="0"/>
              <a:t>Jun.-Prof. mit Schwerpunkt Lehre Dr. Ursula Offenberger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719138" y="2802523"/>
            <a:ext cx="7700962" cy="1793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4553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77"/>
    </mc:Choice>
    <mc:Fallback xmlns="">
      <p:transition spd="slow" advTm="32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CH" dirty="0"/>
              <a:t>Offenes Kodieren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/>
            <a:r>
              <a:rPr lang="de-CH" dirty="0"/>
              <a:t>Sich gedanklich in die Situation hineinversetzen</a:t>
            </a:r>
          </a:p>
          <a:p>
            <a:pPr marL="257175" indent="-257175"/>
            <a:r>
              <a:rPr lang="de-CH" dirty="0"/>
              <a:t>Laut denken</a:t>
            </a:r>
          </a:p>
          <a:p>
            <a:pPr marL="257175" indent="-257175"/>
            <a:r>
              <a:rPr lang="de-CH" dirty="0"/>
              <a:t>Assoziieren</a:t>
            </a:r>
          </a:p>
          <a:p>
            <a:pPr marL="257175" indent="-257175"/>
            <a:r>
              <a:rPr lang="de-CH" dirty="0"/>
              <a:t>Wie sind mögliche alternative Formulierungen?</a:t>
            </a:r>
          </a:p>
          <a:p>
            <a:pPr marL="257175" indent="-257175"/>
            <a:r>
              <a:rPr lang="de-CH" dirty="0"/>
              <a:t>Gibt es auffällige Formulierungen?</a:t>
            </a:r>
          </a:p>
          <a:p>
            <a:pPr marL="257175" indent="-257175"/>
            <a:r>
              <a:rPr lang="de-CH" dirty="0"/>
              <a:t>Weit hergeholte Vergleiche anstellen</a:t>
            </a:r>
          </a:p>
          <a:p>
            <a:pPr marL="214313" lvl="1" indent="0">
              <a:buNone/>
            </a:pPr>
            <a:r>
              <a:rPr lang="de-CH" dirty="0"/>
              <a:t>(«</a:t>
            </a:r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 priest like a </a:t>
            </a:r>
            <a:r>
              <a:rPr lang="de-CH" dirty="0" err="1"/>
              <a:t>prostitute</a:t>
            </a:r>
            <a:r>
              <a:rPr lang="de-CH" dirty="0"/>
              <a:t>?», Everett C. Hughes)</a:t>
            </a:r>
          </a:p>
          <a:p>
            <a:pPr marL="257175" indent="-257175"/>
            <a:r>
              <a:rPr lang="de-CH" dirty="0"/>
              <a:t>Was steht unausgesprochen zwischen den Zeilen?</a:t>
            </a:r>
          </a:p>
          <a:p>
            <a:pPr marL="257175" indent="-257175"/>
            <a:endParaRPr lang="de-CH" dirty="0"/>
          </a:p>
          <a:p>
            <a:pPr marL="0" indent="0">
              <a:buNone/>
            </a:pPr>
            <a:r>
              <a:rPr lang="de-CH" dirty="0"/>
              <a:t>Tiefer liegende Bedeutungsstrukturen erschliessen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07"/>
    </mc:Choice>
    <mc:Fallback xmlns="">
      <p:transition spd="slow" advTm="10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918686"/>
            <a:ext cx="7700962" cy="738664"/>
          </a:xfrm>
        </p:spPr>
        <p:txBody>
          <a:bodyPr/>
          <a:lstStyle/>
          <a:p>
            <a:r>
              <a:rPr lang="de-DE" dirty="0"/>
              <a:t>Memoschreiben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3000" y="1883250"/>
            <a:ext cx="5940000" cy="39220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Schreiben als „</a:t>
            </a:r>
            <a:r>
              <a:rPr lang="de-DE" dirty="0" err="1"/>
              <a:t>Denkzeug</a:t>
            </a:r>
            <a:r>
              <a:rPr lang="de-DE" dirty="0"/>
              <a:t>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 allen Stadien des Forschungsprozesses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Memos als</a:t>
            </a:r>
          </a:p>
          <a:p>
            <a:pPr marL="257175" indent="-257175"/>
            <a:r>
              <a:rPr lang="de-DE" dirty="0"/>
              <a:t>Gedankensortierung</a:t>
            </a:r>
          </a:p>
          <a:p>
            <a:pPr marL="257175" indent="-257175"/>
            <a:r>
              <a:rPr lang="de-DE" dirty="0"/>
              <a:t>Reflexion von Felderfahrungen und -eindrücken</a:t>
            </a:r>
          </a:p>
          <a:p>
            <a:pPr marL="257175" indent="-257175"/>
            <a:r>
              <a:rPr lang="de-DE" dirty="0"/>
              <a:t>Unterfütterung von Kodes</a:t>
            </a:r>
          </a:p>
          <a:p>
            <a:pPr marL="257175" indent="-257175"/>
            <a:r>
              <a:rPr lang="de-DE" dirty="0"/>
              <a:t>Theoretische Überlegungen</a:t>
            </a:r>
          </a:p>
          <a:p>
            <a:pPr marL="257175" indent="-257175"/>
            <a:r>
              <a:rPr lang="de-DE" dirty="0"/>
              <a:t>Kommunikationshilfe</a:t>
            </a:r>
          </a:p>
          <a:p>
            <a:pPr marL="257175" indent="-257175"/>
            <a:r>
              <a:rPr lang="de-DE" dirty="0"/>
              <a:t>Bausteine für Forschungsberichte</a:t>
            </a:r>
          </a:p>
          <a:p>
            <a:pPr marL="0" indent="0">
              <a:buNone/>
            </a:pPr>
            <a:r>
              <a:rPr lang="de-DE" dirty="0"/>
              <a:t>			s.a. </a:t>
            </a:r>
            <a:r>
              <a:rPr lang="de-DE" dirty="0" err="1"/>
              <a:t>Strauss</a:t>
            </a:r>
            <a:r>
              <a:rPr lang="de-DE" dirty="0"/>
              <a:t> (1994: 153ff)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2"/>
    </mc:Choice>
    <mc:Fallback xmlns="">
      <p:transition spd="slow" advTm="5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918686"/>
            <a:ext cx="7700962" cy="738664"/>
          </a:xfrm>
        </p:spPr>
        <p:txBody>
          <a:bodyPr/>
          <a:lstStyle/>
          <a:p>
            <a:r>
              <a:rPr lang="de-DE" dirty="0"/>
              <a:t>Theoretische Sättigung</a:t>
            </a:r>
            <a:br>
              <a:rPr lang="de-DE" dirty="0"/>
            </a:br>
            <a:r>
              <a:rPr lang="de-DE" dirty="0"/>
              <a:t>Glaser und </a:t>
            </a:r>
            <a:r>
              <a:rPr lang="de-DE" dirty="0" err="1"/>
              <a:t>Strauss</a:t>
            </a:r>
            <a:r>
              <a:rPr lang="de-DE" dirty="0"/>
              <a:t> 1967: 61f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i="1" dirty="0"/>
              <a:t>The </a:t>
            </a:r>
            <a:r>
              <a:rPr lang="de-DE" i="1" dirty="0" err="1"/>
              <a:t>criterion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judging</a:t>
            </a:r>
            <a:r>
              <a:rPr lang="de-DE" i="1" dirty="0"/>
              <a:t> </a:t>
            </a:r>
            <a:r>
              <a:rPr lang="de-DE" i="1" dirty="0" err="1"/>
              <a:t>when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stop</a:t>
            </a:r>
            <a:r>
              <a:rPr lang="de-DE" i="1" dirty="0"/>
              <a:t> </a:t>
            </a:r>
            <a:r>
              <a:rPr lang="de-DE" i="1" dirty="0" err="1"/>
              <a:t>sampling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different </a:t>
            </a:r>
            <a:r>
              <a:rPr lang="de-DE" i="1" dirty="0" err="1"/>
              <a:t>groups</a:t>
            </a:r>
            <a:r>
              <a:rPr lang="de-DE" i="1" dirty="0"/>
              <a:t> </a:t>
            </a:r>
            <a:r>
              <a:rPr lang="de-DE" i="1" dirty="0" err="1"/>
              <a:t>pertinent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a </a:t>
            </a:r>
            <a:r>
              <a:rPr lang="de-DE" i="1" dirty="0" err="1"/>
              <a:t>category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category´s</a:t>
            </a:r>
            <a:r>
              <a:rPr lang="de-DE" i="1" dirty="0"/>
              <a:t>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saturation</a:t>
            </a:r>
            <a:r>
              <a:rPr lang="de-DE" dirty="0"/>
              <a:t>. Saturation</a:t>
            </a:r>
            <a:r>
              <a:rPr lang="de-DE" i="1" dirty="0"/>
              <a:t> </a:t>
            </a:r>
            <a:r>
              <a:rPr lang="de-DE" i="1" dirty="0" err="1"/>
              <a:t>means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</a:t>
            </a:r>
            <a:r>
              <a:rPr lang="de-DE" i="1" dirty="0" err="1"/>
              <a:t>no</a:t>
            </a:r>
            <a:r>
              <a:rPr lang="de-DE" i="1" dirty="0"/>
              <a:t> additional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are</a:t>
            </a:r>
            <a:r>
              <a:rPr lang="de-DE" i="1" dirty="0"/>
              <a:t> </a:t>
            </a:r>
            <a:r>
              <a:rPr lang="de-DE" i="1" dirty="0" err="1"/>
              <a:t>being</a:t>
            </a:r>
            <a:r>
              <a:rPr lang="de-DE" i="1" dirty="0"/>
              <a:t> </a:t>
            </a:r>
            <a:r>
              <a:rPr lang="de-DE" i="1" dirty="0" err="1"/>
              <a:t>found</a:t>
            </a:r>
            <a:r>
              <a:rPr lang="de-DE" i="1" dirty="0"/>
              <a:t> </a:t>
            </a:r>
            <a:r>
              <a:rPr lang="de-DE" i="1" dirty="0" err="1"/>
              <a:t>whereby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sociologist</a:t>
            </a:r>
            <a:r>
              <a:rPr lang="de-DE" i="1" dirty="0"/>
              <a:t> </a:t>
            </a:r>
            <a:r>
              <a:rPr lang="de-DE" i="1" dirty="0" err="1"/>
              <a:t>can</a:t>
            </a:r>
            <a:r>
              <a:rPr lang="de-DE" i="1" dirty="0"/>
              <a:t> </a:t>
            </a:r>
            <a:r>
              <a:rPr lang="de-DE" i="1" dirty="0" err="1"/>
              <a:t>develop</a:t>
            </a:r>
            <a:r>
              <a:rPr lang="de-DE" i="1" dirty="0"/>
              <a:t> </a:t>
            </a:r>
            <a:r>
              <a:rPr lang="de-DE" i="1" dirty="0" err="1"/>
              <a:t>properties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category</a:t>
            </a:r>
            <a:r>
              <a:rPr lang="de-DE" i="1" dirty="0"/>
              <a:t>. As he </a:t>
            </a:r>
            <a:r>
              <a:rPr lang="de-DE" i="1" dirty="0" err="1"/>
              <a:t>sees</a:t>
            </a:r>
            <a:r>
              <a:rPr lang="de-DE" i="1" dirty="0"/>
              <a:t> </a:t>
            </a:r>
            <a:r>
              <a:rPr lang="de-DE" i="1" dirty="0" err="1"/>
              <a:t>similar</a:t>
            </a:r>
            <a:r>
              <a:rPr lang="de-DE" i="1" dirty="0"/>
              <a:t> </a:t>
            </a:r>
            <a:r>
              <a:rPr lang="de-DE" i="1" dirty="0" err="1"/>
              <a:t>instances</a:t>
            </a:r>
            <a:r>
              <a:rPr lang="de-DE" i="1" dirty="0"/>
              <a:t> </a:t>
            </a:r>
            <a:r>
              <a:rPr lang="de-DE" i="1" dirty="0" err="1"/>
              <a:t>over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over</a:t>
            </a:r>
            <a:r>
              <a:rPr lang="de-DE" i="1" dirty="0"/>
              <a:t> </a:t>
            </a:r>
            <a:r>
              <a:rPr lang="de-DE" i="1" dirty="0" err="1"/>
              <a:t>again</a:t>
            </a:r>
            <a:r>
              <a:rPr lang="de-DE" i="1" dirty="0"/>
              <a:t>,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researcher</a:t>
            </a:r>
            <a:r>
              <a:rPr lang="de-DE" i="1" dirty="0"/>
              <a:t> </a:t>
            </a:r>
            <a:r>
              <a:rPr lang="de-DE" i="1" dirty="0" err="1"/>
              <a:t>becomes</a:t>
            </a:r>
            <a:r>
              <a:rPr lang="de-DE" i="1" dirty="0"/>
              <a:t> </a:t>
            </a:r>
            <a:r>
              <a:rPr lang="de-DE" i="1" dirty="0" err="1"/>
              <a:t>empirically</a:t>
            </a:r>
            <a:r>
              <a:rPr lang="de-DE" i="1" dirty="0"/>
              <a:t> </a:t>
            </a:r>
            <a:r>
              <a:rPr lang="de-DE" i="1" dirty="0" err="1"/>
              <a:t>confident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a </a:t>
            </a:r>
            <a:r>
              <a:rPr lang="de-DE" i="1" dirty="0" err="1"/>
              <a:t>category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saturated</a:t>
            </a:r>
            <a:r>
              <a:rPr lang="de-DE" i="1" dirty="0"/>
              <a:t>.</a:t>
            </a:r>
          </a:p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dirty="0"/>
              <a:t>Zwischen Forschungspragmatik und Theorieentwicklung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Hinarbeiten auf konzeptuelle Repräsentativität (s. Strübing 2014)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84"/>
    </mc:Choice>
    <mc:Fallback xmlns="">
      <p:transition spd="slow" advTm="15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8562" y="1179828"/>
            <a:ext cx="7886700" cy="369332"/>
          </a:xfrm>
        </p:spPr>
        <p:txBody>
          <a:bodyPr/>
          <a:lstStyle/>
          <a:p>
            <a:r>
              <a:rPr lang="de-CH" dirty="0"/>
              <a:t>Iterativ-zyklischer Forschungsprozess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/>
          </p:nvPr>
        </p:nvGraphicFramePr>
        <p:xfrm>
          <a:off x="1952626" y="1711178"/>
          <a:ext cx="5940030" cy="3682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7331">
                <a:tc>
                  <a:txBody>
                    <a:bodyPr/>
                    <a:lstStyle/>
                    <a:p>
                      <a:r>
                        <a:rPr lang="de-CH" sz="1400" dirty="0"/>
                        <a:t>Datenerhebung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Datenanalyse</a:t>
                      </a:r>
                    </a:p>
                    <a:p>
                      <a:r>
                        <a:rPr lang="de-CH" sz="1400" dirty="0"/>
                        <a:t>(Kodieren)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CH" sz="1400" dirty="0"/>
                        <a:t>Theoriebildung</a:t>
                      </a:r>
                    </a:p>
                    <a:p>
                      <a:r>
                        <a:rPr lang="de-CH" sz="1400" dirty="0"/>
                        <a:t>(Memo schreiben)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709">
                <a:tc>
                  <a:txBody>
                    <a:bodyPr/>
                    <a:lstStyle/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pPr algn="ctr"/>
                      <a:r>
                        <a:rPr lang="de-CH" sz="1400" dirty="0"/>
                        <a:t>usw.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pPr algn="ctr"/>
                      <a:r>
                        <a:rPr lang="de-CH" sz="1400" dirty="0"/>
                        <a:t>usw.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endParaRPr lang="de-CH" sz="1400" dirty="0"/>
                    </a:p>
                    <a:p>
                      <a:pPr algn="ctr"/>
                      <a:r>
                        <a:rPr lang="de-CH" sz="1400" dirty="0"/>
                        <a:t>usw.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" name="Gerade Verbindung mit Pfeil 5"/>
          <p:cNvCxnSpPr/>
          <p:nvPr/>
        </p:nvCxnSpPr>
        <p:spPr>
          <a:xfrm>
            <a:off x="2627784" y="2834934"/>
            <a:ext cx="19982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328084" y="2834934"/>
            <a:ext cx="11881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2951820" y="2996952"/>
            <a:ext cx="1674186" cy="324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3707904" y="3320988"/>
            <a:ext cx="702078" cy="1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3599892" y="3158970"/>
            <a:ext cx="2700300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3599892" y="3483006"/>
            <a:ext cx="2700300" cy="486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5706126" y="3374995"/>
            <a:ext cx="594066" cy="108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5760132" y="3699030"/>
            <a:ext cx="540060" cy="10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3599892" y="3591018"/>
            <a:ext cx="1728192" cy="702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3707904" y="3969059"/>
            <a:ext cx="918102" cy="1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3113838" y="4779150"/>
            <a:ext cx="1404156" cy="1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3661999" y="5082446"/>
            <a:ext cx="1009913" cy="182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5490102" y="4185395"/>
            <a:ext cx="1026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>
            <a:off x="5490102" y="4347104"/>
            <a:ext cx="918102" cy="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V="1">
            <a:off x="5598114" y="4239714"/>
            <a:ext cx="594066" cy="431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flipH="1">
            <a:off x="3829148" y="4185396"/>
            <a:ext cx="2484276" cy="972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5598114" y="4995485"/>
            <a:ext cx="594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5598114" y="5265204"/>
            <a:ext cx="5868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V="1">
            <a:off x="3491880" y="4239712"/>
            <a:ext cx="1728192" cy="269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flipH="1" flipV="1">
            <a:off x="3788913" y="4640341"/>
            <a:ext cx="1674186" cy="550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H="1" flipV="1">
            <a:off x="3599893" y="4591517"/>
            <a:ext cx="931246" cy="25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flipV="1">
            <a:off x="4922640" y="4596391"/>
            <a:ext cx="1107523" cy="20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1980028" y="5406480"/>
            <a:ext cx="5940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nach Przyborski/ Wohlrab-Sahr 2014: </a:t>
            </a:r>
          </a:p>
          <a:p>
            <a:pPr algn="r"/>
            <a:r>
              <a:rPr lang="de-CH" i="1" dirty="0"/>
              <a:t>Qualitative Sozialforschung. Ein Arbeitsbuch</a:t>
            </a:r>
            <a:r>
              <a:rPr lang="de-CH" dirty="0"/>
              <a:t>, S. 2</a:t>
            </a:r>
          </a:p>
          <a:p>
            <a:endParaRPr lang="de-CH" dirty="0"/>
          </a:p>
        </p:txBody>
      </p:sp>
      <p:sp>
        <p:nvSpPr>
          <p:cNvPr id="51" name="Textfeld 50"/>
          <p:cNvSpPr txBox="1"/>
          <p:nvPr/>
        </p:nvSpPr>
        <p:spPr>
          <a:xfrm rot="20566655">
            <a:off x="1980027" y="2464733"/>
            <a:ext cx="197161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 Sensibilität</a:t>
            </a:r>
          </a:p>
          <a:p>
            <a:endParaRPr lang="de-CH" dirty="0"/>
          </a:p>
        </p:txBody>
      </p:sp>
      <p:sp>
        <p:nvSpPr>
          <p:cNvPr id="52" name="Textfeld 51"/>
          <p:cNvSpPr txBox="1"/>
          <p:nvPr/>
        </p:nvSpPr>
        <p:spPr>
          <a:xfrm rot="227955">
            <a:off x="6999408" y="4707650"/>
            <a:ext cx="1269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 Sättigung</a:t>
            </a:r>
          </a:p>
        </p:txBody>
      </p:sp>
      <p:sp>
        <p:nvSpPr>
          <p:cNvPr id="53" name="Textfeld 52"/>
          <p:cNvSpPr txBox="1"/>
          <p:nvPr/>
        </p:nvSpPr>
        <p:spPr>
          <a:xfrm rot="753910">
            <a:off x="2751671" y="3471048"/>
            <a:ext cx="11338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Theoretisches Sampling</a:t>
            </a:r>
          </a:p>
        </p:txBody>
      </p:sp>
      <p:sp>
        <p:nvSpPr>
          <p:cNvPr id="57" name="Textfeld 56"/>
          <p:cNvSpPr txBox="1"/>
          <p:nvPr/>
        </p:nvSpPr>
        <p:spPr>
          <a:xfrm rot="20307222">
            <a:off x="4595104" y="2899341"/>
            <a:ext cx="11338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Theoretisches Sampling</a:t>
            </a:r>
          </a:p>
        </p:txBody>
      </p:sp>
      <p:sp>
        <p:nvSpPr>
          <p:cNvPr id="58" name="Textfeld 57"/>
          <p:cNvSpPr txBox="1"/>
          <p:nvPr/>
        </p:nvSpPr>
        <p:spPr>
          <a:xfrm rot="20886132">
            <a:off x="4952816" y="4615712"/>
            <a:ext cx="1187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Minimaler Vergleich</a:t>
            </a:r>
          </a:p>
        </p:txBody>
      </p:sp>
      <p:sp>
        <p:nvSpPr>
          <p:cNvPr id="59" name="Textfeld 58"/>
          <p:cNvSpPr txBox="1"/>
          <p:nvPr/>
        </p:nvSpPr>
        <p:spPr>
          <a:xfrm rot="809773">
            <a:off x="4827047" y="3898935"/>
            <a:ext cx="1187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Maximaler Vergleich</a:t>
            </a:r>
          </a:p>
        </p:txBody>
      </p:sp>
      <p:sp>
        <p:nvSpPr>
          <p:cNvPr id="60" name="Textfeld 59"/>
          <p:cNvSpPr txBox="1"/>
          <p:nvPr/>
        </p:nvSpPr>
        <p:spPr>
          <a:xfrm rot="20084434">
            <a:off x="2381109" y="4300815"/>
            <a:ext cx="1187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Maximaler Vergleich</a:t>
            </a:r>
          </a:p>
        </p:txBody>
      </p:sp>
      <p:sp>
        <p:nvSpPr>
          <p:cNvPr id="61" name="Textfeld 60"/>
          <p:cNvSpPr txBox="1"/>
          <p:nvPr/>
        </p:nvSpPr>
        <p:spPr>
          <a:xfrm rot="1751064">
            <a:off x="6624677" y="2755939"/>
            <a:ext cx="1187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Minimaler Vergleich</a:t>
            </a:r>
          </a:p>
        </p:txBody>
      </p:sp>
      <p:sp>
        <p:nvSpPr>
          <p:cNvPr id="62" name="Textfeld 61"/>
          <p:cNvSpPr txBox="1"/>
          <p:nvPr/>
        </p:nvSpPr>
        <p:spPr>
          <a:xfrm rot="595239">
            <a:off x="6740366" y="3683906"/>
            <a:ext cx="1269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50" dirty="0"/>
              <a:t>Theoretische Sensibilität</a:t>
            </a:r>
          </a:p>
        </p:txBody>
      </p:sp>
      <p:cxnSp>
        <p:nvCxnSpPr>
          <p:cNvPr id="64" name="Gerade Verbindung mit Pfeil 63"/>
          <p:cNvCxnSpPr/>
          <p:nvPr/>
        </p:nvCxnSpPr>
        <p:spPr>
          <a:xfrm>
            <a:off x="6437777" y="4551348"/>
            <a:ext cx="1394451" cy="161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8"/>
    </mc:Choice>
    <mc:Fallback xmlns="">
      <p:transition spd="slow" advTm="4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473">
            <a:off x="1105878" y="1229293"/>
            <a:ext cx="1830903" cy="2453410"/>
          </a:xfrm>
        </p:spPr>
      </p:pic>
      <p:pic>
        <p:nvPicPr>
          <p:cNvPr id="12" name="Inhaltsplatzhalter 11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739">
            <a:off x="5922499" y="1448641"/>
            <a:ext cx="2057400" cy="2228850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70" y="3563574"/>
            <a:ext cx="2143125" cy="214312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20969919">
            <a:off x="1489700" y="3646780"/>
            <a:ext cx="185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Anselm </a:t>
            </a:r>
            <a:r>
              <a:rPr lang="de-DE" dirty="0" err="1"/>
              <a:t>Strauss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 rot="608539">
            <a:off x="5657459" y="3700879"/>
            <a:ext cx="195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Barney Glaser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261848" y="5709684"/>
            <a:ext cx="217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Adele Clarke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0"/>
    </mc:Choice>
    <mc:Fallback xmlns="">
      <p:transition spd="slow" advTm="61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813" y="830818"/>
            <a:ext cx="7700962" cy="369332"/>
          </a:xfrm>
        </p:spPr>
        <p:txBody>
          <a:bodyPr/>
          <a:lstStyle/>
          <a:p>
            <a:r>
              <a:rPr lang="de-DE" dirty="0"/>
              <a:t>Verwendete und weiterführende Literatur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813" y="1200150"/>
            <a:ext cx="7705725" cy="5200649"/>
          </a:xfrm>
        </p:spPr>
        <p:txBody>
          <a:bodyPr/>
          <a:lstStyle/>
          <a:p>
            <a:r>
              <a:rPr lang="de-DE" sz="1100" dirty="0" err="1"/>
              <a:t>Breidenstein</a:t>
            </a:r>
            <a:r>
              <a:rPr lang="de-DE" sz="1100" dirty="0"/>
              <a:t>, Georg, Stefan </a:t>
            </a:r>
            <a:r>
              <a:rPr lang="de-DE" sz="1100" dirty="0" err="1"/>
              <a:t>Hirschauer</a:t>
            </a:r>
            <a:r>
              <a:rPr lang="de-DE" sz="1100" dirty="0"/>
              <a:t>, Herbert </a:t>
            </a:r>
            <a:r>
              <a:rPr lang="de-DE" sz="1100" dirty="0" err="1"/>
              <a:t>Blumer</a:t>
            </a:r>
            <a:r>
              <a:rPr lang="de-DE" sz="1100" dirty="0"/>
              <a:t>, und Boris </a:t>
            </a:r>
            <a:r>
              <a:rPr lang="de-DE" sz="1100" dirty="0" err="1"/>
              <a:t>Nieswand</a:t>
            </a:r>
            <a:r>
              <a:rPr lang="de-DE" sz="1100" dirty="0"/>
              <a:t>. 2013. </a:t>
            </a:r>
            <a:r>
              <a:rPr lang="de-DE" sz="1100" i="1" dirty="0"/>
              <a:t>Ethnografie. Die Praxis der Feldforschung</a:t>
            </a:r>
            <a:r>
              <a:rPr lang="de-DE" sz="1100" dirty="0"/>
              <a:t>. Konstanz u.a.: UVK.</a:t>
            </a:r>
          </a:p>
          <a:p>
            <a:r>
              <a:rPr lang="de-DE" sz="1100" dirty="0"/>
              <a:t>Breuer, Franz. </a:t>
            </a:r>
            <a:r>
              <a:rPr lang="de-DE" sz="1100" i="1" dirty="0"/>
              <a:t>Reflexive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 Eine Einführung für die Forschungspraxis</a:t>
            </a:r>
            <a:r>
              <a:rPr lang="de-DE" sz="1100" dirty="0"/>
              <a:t>. 2. Aufl. </a:t>
            </a:r>
            <a:r>
              <a:rPr lang="de-DE" sz="1100" dirty="0" err="1"/>
              <a:t>SpringerLink</a:t>
            </a:r>
            <a:r>
              <a:rPr lang="de-DE" sz="1100" dirty="0"/>
              <a:t> : Bücher. Wiesbaden: VS Verlag für Sozialwissenschaften, 2010.</a:t>
            </a:r>
          </a:p>
          <a:p>
            <a:r>
              <a:rPr lang="de-DE" sz="1100" dirty="0"/>
              <a:t>Clarke, Adele E. 2012. </a:t>
            </a:r>
            <a:r>
              <a:rPr lang="de-DE" sz="1100" i="1" dirty="0"/>
              <a:t>Situationsanalyse: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 nach dem Postmodern Turn</a:t>
            </a:r>
            <a:r>
              <a:rPr lang="de-DE" sz="1100" dirty="0"/>
              <a:t>. Interdisziplinäre Diskursforschung. Wiesbaden: Springer VS.</a:t>
            </a:r>
          </a:p>
          <a:p>
            <a:r>
              <a:rPr lang="de-DE" sz="1100" dirty="0" err="1"/>
              <a:t>Dellwing</a:t>
            </a:r>
            <a:r>
              <a:rPr lang="de-DE" sz="1100" dirty="0"/>
              <a:t>, Michael, und Robert </a:t>
            </a:r>
            <a:r>
              <a:rPr lang="de-DE" sz="1100" dirty="0" err="1"/>
              <a:t>Prus</a:t>
            </a:r>
            <a:r>
              <a:rPr lang="de-DE" sz="1100" dirty="0"/>
              <a:t>. 2012. </a:t>
            </a:r>
            <a:r>
              <a:rPr lang="de-DE" sz="1100" i="1" dirty="0"/>
              <a:t>Einführung in die interaktionistische Ethnografie</a:t>
            </a:r>
            <a:r>
              <a:rPr lang="de-DE" sz="1100" dirty="0"/>
              <a:t>. Wiesbaden: VS Verlag für Sozialwissenschaften. </a:t>
            </a:r>
            <a:r>
              <a:rPr lang="de-DE" sz="1100" dirty="0">
                <a:hlinkClick r:id="rId4"/>
              </a:rPr>
              <a:t>https://doi.org/10.1007/978-3-531-94265-0</a:t>
            </a:r>
            <a:r>
              <a:rPr lang="de-DE" sz="1100" dirty="0"/>
              <a:t>.</a:t>
            </a:r>
          </a:p>
          <a:p>
            <a:r>
              <a:rPr lang="de-DE" sz="1100" dirty="0" err="1"/>
              <a:t>Equit</a:t>
            </a:r>
            <a:r>
              <a:rPr lang="de-DE" sz="1100" dirty="0"/>
              <a:t>, Claudia &amp; Christoph </a:t>
            </a:r>
            <a:r>
              <a:rPr lang="de-DE" sz="1100" dirty="0" err="1"/>
              <a:t>Hohage</a:t>
            </a:r>
            <a:r>
              <a:rPr lang="de-DE" sz="1100" dirty="0"/>
              <a:t> (Hrsg.), </a:t>
            </a:r>
            <a:r>
              <a:rPr lang="de-DE" sz="1100" i="1" dirty="0"/>
              <a:t>Handbuch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. Von der Methodologie zur Forschungspraxis</a:t>
            </a:r>
            <a:r>
              <a:rPr lang="de-DE" sz="1100" dirty="0"/>
              <a:t>. Weinheim ; Basel: Beltz </a:t>
            </a:r>
            <a:r>
              <a:rPr lang="de-DE" sz="1100" dirty="0" err="1"/>
              <a:t>Juventa</a:t>
            </a:r>
            <a:r>
              <a:rPr lang="de-DE" sz="1100" dirty="0"/>
              <a:t>.</a:t>
            </a:r>
          </a:p>
          <a:p>
            <a:r>
              <a:rPr lang="de-DE" sz="1100" dirty="0"/>
              <a:t>Glaser, Barney G. </a:t>
            </a:r>
            <a:r>
              <a:rPr lang="de-DE" sz="1100" i="1" dirty="0" err="1"/>
              <a:t>Theoretical</a:t>
            </a:r>
            <a:r>
              <a:rPr lang="de-DE" sz="1100" i="1" dirty="0"/>
              <a:t> </a:t>
            </a:r>
            <a:r>
              <a:rPr lang="de-DE" sz="1100" i="1" dirty="0" err="1"/>
              <a:t>Sensitivity</a:t>
            </a:r>
            <a:r>
              <a:rPr lang="de-DE" sz="1100" i="1" dirty="0"/>
              <a:t> : </a:t>
            </a:r>
            <a:r>
              <a:rPr lang="de-DE" sz="1100" i="1" dirty="0" err="1"/>
              <a:t>Advances</a:t>
            </a:r>
            <a:r>
              <a:rPr lang="de-DE" sz="1100" i="1" dirty="0"/>
              <a:t> in </a:t>
            </a:r>
            <a:r>
              <a:rPr lang="de-DE" sz="1100" i="1" dirty="0" err="1"/>
              <a:t>the</a:t>
            </a:r>
            <a:r>
              <a:rPr lang="de-DE" sz="1100" i="1" dirty="0"/>
              <a:t> </a:t>
            </a:r>
            <a:r>
              <a:rPr lang="de-DE" sz="1100" i="1" dirty="0" err="1"/>
              <a:t>Methodology</a:t>
            </a:r>
            <a:r>
              <a:rPr lang="de-DE" sz="1100" i="1" dirty="0"/>
              <a:t> </a:t>
            </a:r>
            <a:r>
              <a:rPr lang="de-DE" sz="1100" i="1" dirty="0" err="1"/>
              <a:t>of</a:t>
            </a:r>
            <a:r>
              <a:rPr lang="de-DE" sz="1100" i="1" dirty="0"/>
              <a:t>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dirty="0"/>
              <a:t>. 3. </a:t>
            </a:r>
            <a:r>
              <a:rPr lang="de-DE" sz="1100" dirty="0" err="1"/>
              <a:t>print</a:t>
            </a:r>
            <a:r>
              <a:rPr lang="de-DE" sz="1100" dirty="0"/>
              <a:t>. Mill Valley, </a:t>
            </a:r>
            <a:r>
              <a:rPr lang="de-DE" sz="1100" dirty="0" err="1"/>
              <a:t>Calif</a:t>
            </a:r>
            <a:r>
              <a:rPr lang="de-DE" sz="1100" dirty="0"/>
              <a:t>.: </a:t>
            </a:r>
            <a:r>
              <a:rPr lang="de-DE" sz="1100" dirty="0" err="1"/>
              <a:t>Sociology</a:t>
            </a:r>
            <a:r>
              <a:rPr lang="de-DE" sz="1100" dirty="0"/>
              <a:t> Press [u.a.], 1978.</a:t>
            </a:r>
          </a:p>
          <a:p>
            <a:r>
              <a:rPr lang="de-DE" sz="1100" dirty="0"/>
              <a:t>Glaser, Barney G., und Anselm L. </a:t>
            </a:r>
            <a:r>
              <a:rPr lang="de-DE" sz="1100" dirty="0" err="1"/>
              <a:t>Strauss</a:t>
            </a:r>
            <a:r>
              <a:rPr lang="de-DE" sz="1100" dirty="0"/>
              <a:t>. </a:t>
            </a:r>
            <a:r>
              <a:rPr lang="de-DE" sz="1100" i="1" dirty="0"/>
              <a:t>The Discovery </a:t>
            </a:r>
            <a:r>
              <a:rPr lang="de-DE" sz="1100" i="1" dirty="0" err="1"/>
              <a:t>of</a:t>
            </a:r>
            <a:r>
              <a:rPr lang="de-DE" sz="1100" i="1" dirty="0"/>
              <a:t>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 : </a:t>
            </a:r>
            <a:r>
              <a:rPr lang="de-DE" sz="1100" i="1" dirty="0" err="1"/>
              <a:t>Strategies</a:t>
            </a:r>
            <a:r>
              <a:rPr lang="de-DE" sz="1100" i="1" dirty="0"/>
              <a:t> </a:t>
            </a:r>
            <a:r>
              <a:rPr lang="de-DE" sz="1100" i="1" dirty="0" err="1"/>
              <a:t>for</a:t>
            </a:r>
            <a:r>
              <a:rPr lang="de-DE" sz="1100" i="1" dirty="0"/>
              <a:t> Qualitative Research</a:t>
            </a:r>
            <a:r>
              <a:rPr lang="de-DE" sz="1100" dirty="0"/>
              <a:t>. London: Weidenfeld </a:t>
            </a:r>
            <a:r>
              <a:rPr lang="de-DE" sz="1100" dirty="0" err="1"/>
              <a:t>and</a:t>
            </a:r>
            <a:r>
              <a:rPr lang="de-DE" sz="1100" dirty="0"/>
              <a:t> Nicolson, 1967.</a:t>
            </a:r>
          </a:p>
          <a:p>
            <a:r>
              <a:rPr lang="de-DE" sz="1100" dirty="0"/>
              <a:t>———. </a:t>
            </a:r>
            <a:r>
              <a:rPr lang="de-DE" sz="1100" i="1" dirty="0"/>
              <a:t>Time </a:t>
            </a:r>
            <a:r>
              <a:rPr lang="de-DE" sz="1100" i="1" dirty="0" err="1"/>
              <a:t>for</a:t>
            </a:r>
            <a:r>
              <a:rPr lang="de-DE" sz="1100" i="1" dirty="0"/>
              <a:t> </a:t>
            </a:r>
            <a:r>
              <a:rPr lang="de-DE" sz="1100" i="1" dirty="0" err="1"/>
              <a:t>Dying</a:t>
            </a:r>
            <a:r>
              <a:rPr lang="de-DE" sz="1100" dirty="0"/>
              <a:t>. </a:t>
            </a:r>
            <a:r>
              <a:rPr lang="de-DE" sz="1100" dirty="0" err="1"/>
              <a:t>Observations</a:t>
            </a:r>
            <a:r>
              <a:rPr lang="de-DE" sz="1100" dirty="0"/>
              <a:t>. Chicago: Aldine, 1968. </a:t>
            </a:r>
          </a:p>
          <a:p>
            <a:r>
              <a:rPr lang="de-DE" sz="1100" dirty="0"/>
              <a:t>Mey, Günter, und Katja </a:t>
            </a:r>
            <a:r>
              <a:rPr lang="de-DE" sz="1100" dirty="0" err="1"/>
              <a:t>Mruck</a:t>
            </a:r>
            <a:r>
              <a:rPr lang="de-DE" sz="1100" dirty="0"/>
              <a:t>, Hrsg. 2011.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 </a:t>
            </a:r>
            <a:r>
              <a:rPr lang="de-DE" sz="1100" i="1" dirty="0" err="1"/>
              <a:t>reader</a:t>
            </a:r>
            <a:r>
              <a:rPr lang="de-DE" sz="1100" dirty="0"/>
              <a:t>. 2., aktualisierte und erweiterte Auflage. Wiesbaden: VS Verlag.</a:t>
            </a:r>
          </a:p>
          <a:p>
            <a:r>
              <a:rPr lang="de-DE" sz="1100" dirty="0"/>
              <a:t>Offenberger, Ursula. 2016. </a:t>
            </a:r>
            <a:r>
              <a:rPr lang="de-DE" sz="1100" i="1" dirty="0"/>
              <a:t>Geschlecht und Gemütlichkeit. Paarentscheidungen über das beheizte Zuhause</a:t>
            </a:r>
            <a:r>
              <a:rPr lang="de-DE" sz="1100" dirty="0"/>
              <a:t>. Qualitative Soziologie. München: De </a:t>
            </a:r>
            <a:r>
              <a:rPr lang="de-DE" sz="1100" dirty="0" err="1"/>
              <a:t>Gruyter</a:t>
            </a:r>
            <a:r>
              <a:rPr lang="de-DE" sz="1100" dirty="0"/>
              <a:t>.</a:t>
            </a:r>
          </a:p>
          <a:p>
            <a:r>
              <a:rPr lang="de-DE" sz="1100" dirty="0" err="1"/>
              <a:t>Przyborski</a:t>
            </a:r>
            <a:r>
              <a:rPr lang="de-DE" sz="1100" dirty="0"/>
              <a:t>, </a:t>
            </a:r>
            <a:r>
              <a:rPr lang="de-DE" sz="1100" dirty="0" err="1"/>
              <a:t>Aglaja</a:t>
            </a:r>
            <a:r>
              <a:rPr lang="de-DE" sz="1100" dirty="0"/>
              <a:t>, und Monika Wohlrab-</a:t>
            </a:r>
            <a:r>
              <a:rPr lang="de-DE" sz="1100" dirty="0" err="1"/>
              <a:t>Sahr</a:t>
            </a:r>
            <a:r>
              <a:rPr lang="de-DE" sz="1100" dirty="0"/>
              <a:t>. </a:t>
            </a:r>
            <a:r>
              <a:rPr lang="de-DE" sz="1100" i="1" dirty="0"/>
              <a:t>Qualitative Sozialforschung ein Arbeitsbuch</a:t>
            </a:r>
            <a:r>
              <a:rPr lang="de-DE" sz="1100" dirty="0"/>
              <a:t>. 4., Erweiterte Auflage. Lehr- und Handbücher der Soziologie. München: </a:t>
            </a:r>
            <a:r>
              <a:rPr lang="de-DE" sz="1100" dirty="0" err="1"/>
              <a:t>Oldenbourg</a:t>
            </a:r>
            <a:r>
              <a:rPr lang="de-DE" sz="1100" dirty="0"/>
              <a:t>, 2014.</a:t>
            </a:r>
          </a:p>
          <a:p>
            <a:r>
              <a:rPr lang="de-DE" sz="1100" dirty="0" err="1"/>
              <a:t>Strauss</a:t>
            </a:r>
            <a:r>
              <a:rPr lang="de-DE" sz="1100" dirty="0"/>
              <a:t>, Anselm L. </a:t>
            </a:r>
            <a:r>
              <a:rPr lang="de-DE" sz="1100" i="1" dirty="0"/>
              <a:t>Grundlagen qualitativer Sozialforschung : Datenanalyse und Theoriebildung in der empirischen soziologischen Forschung</a:t>
            </a:r>
            <a:r>
              <a:rPr lang="de-DE" sz="1100" dirty="0"/>
              <a:t>. Bd. 10. Übergänge. München: Fink, 1991.</a:t>
            </a:r>
          </a:p>
          <a:p>
            <a:r>
              <a:rPr lang="de-DE" sz="1100" dirty="0"/>
              <a:t>Strübing, Jörg. </a:t>
            </a:r>
            <a:r>
              <a:rPr lang="de-DE" sz="1100" i="1" dirty="0"/>
              <a:t>Qualitative Sozialforschung eine komprimierte Einführung für Studierende</a:t>
            </a:r>
            <a:r>
              <a:rPr lang="de-DE" sz="1100" dirty="0"/>
              <a:t>. Soziologie kompakt, Sozialwissenschaften 10-2012. München: De </a:t>
            </a:r>
            <a:r>
              <a:rPr lang="de-DE" sz="1100" dirty="0" err="1"/>
              <a:t>Gruyter</a:t>
            </a:r>
            <a:r>
              <a:rPr lang="de-DE" sz="1100" dirty="0"/>
              <a:t>, 2013.</a:t>
            </a:r>
          </a:p>
          <a:p>
            <a:r>
              <a:rPr lang="de-DE" sz="1100" dirty="0"/>
              <a:t>Strübing, Jörg. 2014. </a:t>
            </a:r>
            <a:r>
              <a:rPr lang="de-DE" sz="1100" i="1" dirty="0" err="1"/>
              <a:t>Grounded</a:t>
            </a:r>
            <a:r>
              <a:rPr lang="de-DE" sz="1100" i="1" dirty="0"/>
              <a:t> </a:t>
            </a:r>
            <a:r>
              <a:rPr lang="de-DE" sz="1100" i="1" dirty="0" err="1"/>
              <a:t>Theory</a:t>
            </a:r>
            <a:r>
              <a:rPr lang="de-DE" sz="1100" i="1" dirty="0"/>
              <a:t>. Zur sozialtheoretischen und epistemologischen Fundierung eines </a:t>
            </a:r>
            <a:r>
              <a:rPr lang="de-DE" sz="1100" i="1" dirty="0" err="1"/>
              <a:t>pragmatistischen</a:t>
            </a:r>
            <a:r>
              <a:rPr lang="de-DE" sz="1100" i="1" dirty="0"/>
              <a:t> Forschungsstils</a:t>
            </a:r>
            <a:r>
              <a:rPr lang="de-DE" sz="1100" dirty="0"/>
              <a:t>. 3. Auflage. Wiesbaden: Springer VS.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8"/>
    </mc:Choice>
    <mc:Fallback xmlns="">
      <p:transition spd="slow" advTm="5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Grounded Theory (GT)…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1982804"/>
            <a:ext cx="3776662" cy="4143359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bedeutet gegenstandsbezogene, in empirischen Daten gegründete, Theoriebildung («</a:t>
            </a:r>
            <a:r>
              <a:rPr lang="de-CH" dirty="0" err="1"/>
              <a:t>grounded</a:t>
            </a:r>
            <a:r>
              <a:rPr lang="de-CH" dirty="0"/>
              <a:t>»).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entwickelt dafür ein systematisches, intersubjektiv nachvollziehbares Verfahren.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ist ein Forschungsstil, der Leitlinien bereithält, die für die konkrete Forschung angepasst werden müssen.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wurde entwickelt in arbeits- und medizinsoziologischen Forschungsgruppen in den USA der 1960er Jahre.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begann mit </a:t>
            </a:r>
            <a:r>
              <a:rPr lang="de-CH" i="1" dirty="0"/>
              <a:t>Barney Glaser und Anselm Strauss 1967: The Discovery of Grounded Theory (dt. 1998).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ist mit der Theorietradition des symbolischen Interaktionismus und des Pragmatismus verbunden.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Ist für verschiedene Materialarten und deren Kombination geeignet.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03" y="1773238"/>
            <a:ext cx="2904857" cy="4352925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87"/>
    </mc:Choice>
    <mc:Fallback xmlns="">
      <p:transition spd="slow" advTm="14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CH" dirty="0"/>
              <a:t>Verfahrensgrundsätze der Grounded Theory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34370"/>
            <a:ext cx="7264350" cy="3662882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Theoretische Sensibilität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niemand ist eine </a:t>
            </a:r>
            <a:r>
              <a:rPr lang="de-CH" dirty="0" err="1"/>
              <a:t>tabula</a:t>
            </a:r>
            <a:r>
              <a:rPr lang="de-CH" dirty="0"/>
              <a:t> rasa, Bedeutung von Vorwissen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Theoretisches Sampling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erste Analysen steuern die weitere Datenauswahl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Kontrastives Vorgehen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maximaler und minimaler Vergleich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Kodieren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offen, axial und selektiv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Memoschreiben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von Anfang bis Ende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Theoretische Sättigung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Entscheidungsfindung über den Abschluss der Forschung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Zyklisches Vorgehen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CH" dirty="0"/>
              <a:t>Parallelität von Datenerhebung, -analyse und Theoriebildung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272"/>
    </mc:Choice>
    <mc:Fallback xmlns="">
      <p:transition spd="slow" advTm="27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53000" y="1127250"/>
            <a:ext cx="5940000" cy="756000"/>
          </a:xfrm>
        </p:spPr>
        <p:txBody>
          <a:bodyPr>
            <a:normAutofit/>
          </a:bodyPr>
          <a:lstStyle/>
          <a:p>
            <a:r>
              <a:rPr lang="de-DE" dirty="0"/>
              <a:t>Theoretische Sensibilität </a:t>
            </a:r>
            <a:br>
              <a:rPr lang="de-DE" dirty="0"/>
            </a:br>
            <a:r>
              <a:rPr lang="de-DE" dirty="0"/>
              <a:t>Glaser und </a:t>
            </a:r>
            <a:r>
              <a:rPr lang="de-DE" dirty="0" err="1"/>
              <a:t>Strauss</a:t>
            </a:r>
            <a:r>
              <a:rPr lang="de-DE" dirty="0"/>
              <a:t> (1967: 46 und 253)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2184935"/>
            <a:ext cx="7705725" cy="3941228"/>
          </a:xfrm>
        </p:spPr>
        <p:txBody>
          <a:bodyPr/>
          <a:lstStyle/>
          <a:p>
            <a:pPr marL="0" indent="0">
              <a:buNone/>
            </a:pPr>
            <a:r>
              <a:rPr lang="de-DE" sz="1500" i="1" dirty="0"/>
              <a:t>The </a:t>
            </a:r>
            <a:r>
              <a:rPr lang="de-DE" sz="1500" i="1" dirty="0" err="1"/>
              <a:t>sociologist</a:t>
            </a:r>
            <a:r>
              <a:rPr lang="de-DE" sz="1500" i="1" dirty="0"/>
              <a:t> </a:t>
            </a:r>
            <a:r>
              <a:rPr lang="de-DE" sz="1500" i="1" dirty="0" err="1"/>
              <a:t>should</a:t>
            </a:r>
            <a:r>
              <a:rPr lang="de-DE" sz="1500" i="1" dirty="0"/>
              <a:t> also </a:t>
            </a:r>
            <a:r>
              <a:rPr lang="de-DE" sz="1500" i="1" dirty="0" err="1"/>
              <a:t>be</a:t>
            </a:r>
            <a:r>
              <a:rPr lang="de-DE" sz="1500" i="1" dirty="0"/>
              <a:t> </a:t>
            </a:r>
            <a:r>
              <a:rPr lang="de-DE" sz="1500" i="1" dirty="0" err="1"/>
              <a:t>sufficiently</a:t>
            </a:r>
            <a:r>
              <a:rPr lang="de-DE" sz="1500" i="1" dirty="0"/>
              <a:t> </a:t>
            </a:r>
            <a:r>
              <a:rPr lang="de-DE" sz="1500" i="1" dirty="0" err="1"/>
              <a:t>theoretically</a:t>
            </a:r>
            <a:r>
              <a:rPr lang="de-DE" sz="1500" i="1" dirty="0"/>
              <a:t> sensitive so </a:t>
            </a:r>
            <a:r>
              <a:rPr lang="de-DE" sz="1500" i="1" dirty="0" err="1"/>
              <a:t>that</a:t>
            </a:r>
            <a:r>
              <a:rPr lang="de-DE" sz="1500" i="1" dirty="0"/>
              <a:t> he </a:t>
            </a:r>
            <a:r>
              <a:rPr lang="de-DE" sz="1500" i="1" dirty="0" err="1"/>
              <a:t>can</a:t>
            </a:r>
            <a:r>
              <a:rPr lang="de-DE" sz="1500" i="1" dirty="0"/>
              <a:t> </a:t>
            </a:r>
            <a:r>
              <a:rPr lang="de-DE" sz="1500" i="1" dirty="0" err="1"/>
              <a:t>conceptualize</a:t>
            </a:r>
            <a:r>
              <a:rPr lang="de-DE" sz="1500" i="1" dirty="0"/>
              <a:t> </a:t>
            </a:r>
            <a:r>
              <a:rPr lang="de-DE" sz="1500" i="1" dirty="0" err="1"/>
              <a:t>and</a:t>
            </a:r>
            <a:r>
              <a:rPr lang="de-DE" sz="1500" i="1" dirty="0"/>
              <a:t> </a:t>
            </a:r>
            <a:r>
              <a:rPr lang="de-DE" sz="1500" i="1" dirty="0" err="1"/>
              <a:t>formulate</a:t>
            </a:r>
            <a:r>
              <a:rPr lang="de-DE" sz="1500" i="1" dirty="0"/>
              <a:t> a </a:t>
            </a:r>
            <a:r>
              <a:rPr lang="de-DE" sz="1500" i="1" dirty="0" err="1"/>
              <a:t>theory</a:t>
            </a:r>
            <a:r>
              <a:rPr lang="de-DE" sz="1500" i="1" dirty="0"/>
              <a:t> </a:t>
            </a:r>
            <a:r>
              <a:rPr lang="de-DE" sz="1500" i="1" dirty="0" err="1"/>
              <a:t>as</a:t>
            </a:r>
            <a:r>
              <a:rPr lang="de-DE" sz="1500" i="1" dirty="0"/>
              <a:t>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emerges</a:t>
            </a:r>
            <a:r>
              <a:rPr lang="de-DE" sz="1500" i="1" dirty="0"/>
              <a:t> </a:t>
            </a:r>
            <a:r>
              <a:rPr lang="de-DE" sz="1500" i="1" dirty="0" err="1"/>
              <a:t>from</a:t>
            </a:r>
            <a:r>
              <a:rPr lang="de-DE" sz="1500" i="1" dirty="0"/>
              <a:t>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data</a:t>
            </a:r>
            <a:r>
              <a:rPr lang="de-DE" sz="1500" i="1" dirty="0"/>
              <a:t>. </a:t>
            </a:r>
            <a:r>
              <a:rPr lang="de-DE" sz="1500" i="1" dirty="0" err="1"/>
              <a:t>Once</a:t>
            </a:r>
            <a:r>
              <a:rPr lang="de-DE" sz="1500" i="1" dirty="0"/>
              <a:t> </a:t>
            </a:r>
            <a:r>
              <a:rPr lang="de-DE" sz="1500" i="1" dirty="0" err="1"/>
              <a:t>started</a:t>
            </a:r>
            <a:r>
              <a:rPr lang="de-DE" sz="1500" i="1" dirty="0"/>
              <a:t>, </a:t>
            </a:r>
            <a:r>
              <a:rPr lang="de-DE" sz="1500" i="1" dirty="0" err="1"/>
              <a:t>theoretical</a:t>
            </a:r>
            <a:r>
              <a:rPr lang="de-DE" sz="1500" i="1" dirty="0"/>
              <a:t> </a:t>
            </a:r>
            <a:r>
              <a:rPr lang="de-DE" sz="1500" i="1" dirty="0" err="1"/>
              <a:t>sensitivity</a:t>
            </a:r>
            <a:r>
              <a:rPr lang="de-DE" sz="1500" i="1" dirty="0"/>
              <a:t> </a:t>
            </a:r>
            <a:r>
              <a:rPr lang="de-DE" sz="1500" i="1" dirty="0" err="1"/>
              <a:t>is</a:t>
            </a:r>
            <a:r>
              <a:rPr lang="de-DE" sz="1500" i="1" dirty="0"/>
              <a:t> </a:t>
            </a:r>
            <a:r>
              <a:rPr lang="de-DE" sz="1500" i="1" dirty="0" err="1"/>
              <a:t>forever</a:t>
            </a:r>
            <a:r>
              <a:rPr lang="de-DE" sz="1500" i="1" dirty="0"/>
              <a:t> in </a:t>
            </a:r>
            <a:r>
              <a:rPr lang="de-DE" sz="1500" i="1" dirty="0" err="1"/>
              <a:t>continual</a:t>
            </a:r>
            <a:r>
              <a:rPr lang="de-DE" sz="1500" i="1" dirty="0"/>
              <a:t> </a:t>
            </a:r>
            <a:r>
              <a:rPr lang="de-DE" sz="1500" i="1" dirty="0" err="1"/>
              <a:t>development</a:t>
            </a:r>
            <a:r>
              <a:rPr lang="de-DE" sz="1500" i="1" dirty="0"/>
              <a:t>.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is</a:t>
            </a:r>
            <a:r>
              <a:rPr lang="de-DE" sz="1500" i="1" dirty="0"/>
              <a:t> </a:t>
            </a:r>
            <a:r>
              <a:rPr lang="de-DE" sz="1500" i="1" dirty="0" err="1"/>
              <a:t>developed</a:t>
            </a:r>
            <a:r>
              <a:rPr lang="de-DE" sz="1500" i="1" dirty="0"/>
              <a:t> </a:t>
            </a:r>
            <a:r>
              <a:rPr lang="de-DE" sz="1500" i="1" dirty="0" err="1"/>
              <a:t>as</a:t>
            </a:r>
            <a:r>
              <a:rPr lang="de-DE" sz="1500" i="1" dirty="0"/>
              <a:t> </a:t>
            </a:r>
            <a:r>
              <a:rPr lang="de-DE" sz="1500" i="1" dirty="0" err="1"/>
              <a:t>over</a:t>
            </a:r>
            <a:r>
              <a:rPr lang="de-DE" sz="1500" i="1" dirty="0"/>
              <a:t> </a:t>
            </a:r>
            <a:r>
              <a:rPr lang="de-DE" sz="1500" i="1" dirty="0" err="1"/>
              <a:t>many</a:t>
            </a:r>
            <a:r>
              <a:rPr lang="de-DE" sz="1500" i="1" dirty="0"/>
              <a:t> </a:t>
            </a:r>
            <a:r>
              <a:rPr lang="de-DE" sz="1500" i="1" dirty="0" err="1"/>
              <a:t>years</a:t>
            </a:r>
            <a:r>
              <a:rPr lang="de-DE" sz="1500" i="1" dirty="0"/>
              <a:t>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sociologist</a:t>
            </a:r>
            <a:r>
              <a:rPr lang="de-DE" sz="1500" i="1" dirty="0"/>
              <a:t> </a:t>
            </a:r>
            <a:r>
              <a:rPr lang="de-DE" sz="1500" i="1" dirty="0" err="1"/>
              <a:t>thinks</a:t>
            </a:r>
            <a:r>
              <a:rPr lang="de-DE" sz="1500" i="1" dirty="0"/>
              <a:t> in </a:t>
            </a:r>
            <a:r>
              <a:rPr lang="de-DE" sz="1500" i="1" dirty="0" err="1"/>
              <a:t>theoretical</a:t>
            </a:r>
            <a:r>
              <a:rPr lang="de-DE" sz="1500" i="1" dirty="0"/>
              <a:t> </a:t>
            </a:r>
            <a:r>
              <a:rPr lang="de-DE" sz="1500" i="1" dirty="0" err="1"/>
              <a:t>terms</a:t>
            </a:r>
            <a:r>
              <a:rPr lang="de-DE" sz="1500" i="1" dirty="0"/>
              <a:t> </a:t>
            </a:r>
            <a:r>
              <a:rPr lang="de-DE" sz="1500" i="1" dirty="0" err="1"/>
              <a:t>about</a:t>
            </a:r>
            <a:r>
              <a:rPr lang="de-DE" sz="1500" i="1" dirty="0"/>
              <a:t> </a:t>
            </a:r>
            <a:r>
              <a:rPr lang="de-DE" sz="1500" i="1" dirty="0" err="1"/>
              <a:t>what</a:t>
            </a:r>
            <a:r>
              <a:rPr lang="de-DE" sz="1500" i="1" dirty="0"/>
              <a:t> he </a:t>
            </a:r>
            <a:r>
              <a:rPr lang="de-DE" sz="1500" i="1" dirty="0" err="1"/>
              <a:t>knows</a:t>
            </a:r>
            <a:r>
              <a:rPr lang="de-DE" sz="1500" i="1" dirty="0"/>
              <a:t>, </a:t>
            </a:r>
            <a:r>
              <a:rPr lang="de-DE" sz="1500" i="1" dirty="0" err="1"/>
              <a:t>and</a:t>
            </a:r>
            <a:r>
              <a:rPr lang="de-DE" sz="1500" i="1" dirty="0"/>
              <a:t> </a:t>
            </a:r>
            <a:r>
              <a:rPr lang="de-DE" sz="1500" i="1" dirty="0" err="1"/>
              <a:t>as</a:t>
            </a:r>
            <a:r>
              <a:rPr lang="de-DE" sz="1500" i="1" dirty="0"/>
              <a:t> he </a:t>
            </a:r>
            <a:r>
              <a:rPr lang="de-DE" sz="1500" i="1" dirty="0" err="1"/>
              <a:t>queries</a:t>
            </a:r>
            <a:r>
              <a:rPr lang="de-DE" sz="1500" i="1" dirty="0"/>
              <a:t> </a:t>
            </a:r>
            <a:r>
              <a:rPr lang="de-DE" sz="1500" i="1" dirty="0" err="1"/>
              <a:t>many</a:t>
            </a:r>
            <a:r>
              <a:rPr lang="de-DE" sz="1500" i="1" dirty="0"/>
              <a:t> different </a:t>
            </a:r>
            <a:r>
              <a:rPr lang="de-DE" sz="1500" i="1" dirty="0" err="1"/>
              <a:t>theories</a:t>
            </a:r>
            <a:r>
              <a:rPr lang="de-DE" sz="1500" i="1" dirty="0"/>
              <a:t> on such </a:t>
            </a:r>
            <a:r>
              <a:rPr lang="de-DE" sz="1500" i="1" dirty="0" err="1"/>
              <a:t>questions</a:t>
            </a:r>
            <a:r>
              <a:rPr lang="de-DE" sz="1500" i="1" dirty="0"/>
              <a:t> </a:t>
            </a:r>
            <a:r>
              <a:rPr lang="de-DE" sz="1500" i="1" dirty="0" err="1"/>
              <a:t>as</a:t>
            </a:r>
            <a:r>
              <a:rPr lang="de-DE" sz="1500" i="1" dirty="0"/>
              <a:t> ‚</a:t>
            </a:r>
            <a:r>
              <a:rPr lang="de-DE" sz="1500" i="1" dirty="0" err="1"/>
              <a:t>What</a:t>
            </a:r>
            <a:r>
              <a:rPr lang="de-DE" sz="1500" i="1" dirty="0"/>
              <a:t> </a:t>
            </a:r>
            <a:r>
              <a:rPr lang="de-DE" sz="1500" i="1" dirty="0" err="1"/>
              <a:t>does</a:t>
            </a:r>
            <a:r>
              <a:rPr lang="de-DE" sz="1500" i="1" dirty="0"/>
              <a:t>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theory</a:t>
            </a:r>
            <a:r>
              <a:rPr lang="de-DE" sz="1500" i="1" dirty="0"/>
              <a:t> do? </a:t>
            </a:r>
            <a:r>
              <a:rPr lang="de-DE" sz="1500" i="1" dirty="0" err="1"/>
              <a:t>How</a:t>
            </a:r>
            <a:r>
              <a:rPr lang="de-DE" sz="1500" i="1" dirty="0"/>
              <a:t> </a:t>
            </a:r>
            <a:r>
              <a:rPr lang="de-DE" sz="1500" i="1" dirty="0" err="1"/>
              <a:t>is</a:t>
            </a:r>
            <a:r>
              <a:rPr lang="de-DE" sz="1500" i="1" dirty="0"/>
              <a:t>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conceived</a:t>
            </a:r>
            <a:r>
              <a:rPr lang="de-DE" sz="1500" i="1" dirty="0"/>
              <a:t>? </a:t>
            </a:r>
            <a:r>
              <a:rPr lang="de-DE" sz="1500" i="1" dirty="0" err="1"/>
              <a:t>What</a:t>
            </a:r>
            <a:r>
              <a:rPr lang="de-DE" sz="1500" i="1" dirty="0"/>
              <a:t> </a:t>
            </a:r>
            <a:r>
              <a:rPr lang="de-DE" sz="1500" i="1" dirty="0" err="1"/>
              <a:t>is</a:t>
            </a:r>
            <a:r>
              <a:rPr lang="de-DE" sz="1500" i="1" dirty="0"/>
              <a:t> </a:t>
            </a:r>
            <a:r>
              <a:rPr lang="de-DE" sz="1500" i="1" dirty="0" err="1"/>
              <a:t>its</a:t>
            </a:r>
            <a:r>
              <a:rPr lang="de-DE" sz="1500" i="1" dirty="0"/>
              <a:t> </a:t>
            </a:r>
            <a:r>
              <a:rPr lang="de-DE" sz="1500" i="1" dirty="0" err="1"/>
              <a:t>general</a:t>
            </a:r>
            <a:r>
              <a:rPr lang="de-DE" sz="1500" i="1" dirty="0"/>
              <a:t> </a:t>
            </a:r>
            <a:r>
              <a:rPr lang="de-DE" sz="1500" i="1" dirty="0" err="1"/>
              <a:t>position</a:t>
            </a:r>
            <a:r>
              <a:rPr lang="de-DE" sz="1500" i="1" dirty="0"/>
              <a:t>? </a:t>
            </a:r>
            <a:r>
              <a:rPr lang="de-DE" sz="1500" i="1" dirty="0" err="1"/>
              <a:t>What</a:t>
            </a:r>
            <a:r>
              <a:rPr lang="de-DE" sz="1500" i="1" dirty="0"/>
              <a:t> </a:t>
            </a:r>
            <a:r>
              <a:rPr lang="de-DE" sz="1500" i="1" dirty="0" err="1"/>
              <a:t>kinds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</a:t>
            </a:r>
            <a:r>
              <a:rPr lang="de-DE" sz="1500" i="1" dirty="0" err="1"/>
              <a:t>models</a:t>
            </a:r>
            <a:r>
              <a:rPr lang="de-DE" sz="1500" i="1" dirty="0"/>
              <a:t> </a:t>
            </a:r>
            <a:r>
              <a:rPr lang="de-DE" sz="1500" i="1" dirty="0" err="1"/>
              <a:t>does</a:t>
            </a:r>
            <a:r>
              <a:rPr lang="de-DE" sz="1500" i="1" dirty="0"/>
              <a:t>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use</a:t>
            </a:r>
            <a:r>
              <a:rPr lang="de-DE" sz="1500" i="1" dirty="0"/>
              <a:t>?‘ </a:t>
            </a:r>
          </a:p>
          <a:p>
            <a:pPr marL="0" indent="0">
              <a:buNone/>
            </a:pPr>
            <a:r>
              <a:rPr lang="de-DE" sz="1500" i="1" dirty="0" err="1"/>
              <a:t>Theoretical</a:t>
            </a:r>
            <a:r>
              <a:rPr lang="de-DE" sz="1500" i="1" dirty="0"/>
              <a:t> </a:t>
            </a:r>
            <a:r>
              <a:rPr lang="de-DE" sz="1500" i="1" dirty="0" err="1"/>
              <a:t>sensitivity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a </a:t>
            </a:r>
            <a:r>
              <a:rPr lang="de-DE" sz="1500" i="1" dirty="0" err="1"/>
              <a:t>sociologist</a:t>
            </a:r>
            <a:r>
              <a:rPr lang="de-DE" sz="1500" i="1" dirty="0"/>
              <a:t> </a:t>
            </a:r>
            <a:r>
              <a:rPr lang="de-DE" sz="1500" i="1" dirty="0" err="1"/>
              <a:t>has</a:t>
            </a:r>
            <a:r>
              <a:rPr lang="de-DE" sz="1500" i="1" dirty="0"/>
              <a:t> </a:t>
            </a:r>
            <a:r>
              <a:rPr lang="de-DE" sz="1500" i="1" dirty="0" err="1"/>
              <a:t>two</a:t>
            </a:r>
            <a:r>
              <a:rPr lang="de-DE" sz="1500" i="1" dirty="0"/>
              <a:t> </a:t>
            </a:r>
            <a:r>
              <a:rPr lang="de-DE" sz="1500" i="1" dirty="0" err="1"/>
              <a:t>other</a:t>
            </a:r>
            <a:r>
              <a:rPr lang="de-DE" sz="1500" i="1" dirty="0"/>
              <a:t> </a:t>
            </a:r>
            <a:r>
              <a:rPr lang="de-DE" sz="1500" i="1" dirty="0" err="1"/>
              <a:t>characteristics</a:t>
            </a:r>
            <a:r>
              <a:rPr lang="de-DE" sz="1500" i="1" dirty="0"/>
              <a:t>. First,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involves</a:t>
            </a:r>
            <a:r>
              <a:rPr lang="de-DE" sz="1500" i="1" dirty="0"/>
              <a:t> </a:t>
            </a:r>
            <a:r>
              <a:rPr lang="de-DE" sz="1500" i="1" dirty="0" err="1"/>
              <a:t>his</a:t>
            </a:r>
            <a:r>
              <a:rPr lang="de-DE" sz="1500" i="1" dirty="0"/>
              <a:t> personal </a:t>
            </a:r>
            <a:r>
              <a:rPr lang="de-DE" sz="1500" i="1" dirty="0" err="1"/>
              <a:t>and</a:t>
            </a:r>
            <a:r>
              <a:rPr lang="de-DE" sz="1500" i="1" dirty="0"/>
              <a:t> temperamental </a:t>
            </a:r>
            <a:r>
              <a:rPr lang="de-DE" sz="1500" i="1" dirty="0" err="1"/>
              <a:t>bent</a:t>
            </a:r>
            <a:r>
              <a:rPr lang="de-DE" sz="1500" i="1" dirty="0"/>
              <a:t>. Second, </a:t>
            </a:r>
            <a:r>
              <a:rPr lang="de-DE" sz="1500" i="1" dirty="0" err="1"/>
              <a:t>it</a:t>
            </a:r>
            <a:r>
              <a:rPr lang="de-DE" sz="1500" i="1" dirty="0"/>
              <a:t> </a:t>
            </a:r>
            <a:r>
              <a:rPr lang="de-DE" sz="1500" i="1" dirty="0" err="1"/>
              <a:t>involves</a:t>
            </a:r>
            <a:r>
              <a:rPr lang="de-DE" sz="1500" i="1" dirty="0"/>
              <a:t> </a:t>
            </a:r>
            <a:r>
              <a:rPr lang="de-DE" sz="1500" i="1" dirty="0" err="1"/>
              <a:t>the</a:t>
            </a:r>
            <a:r>
              <a:rPr lang="de-DE" sz="1500" i="1" dirty="0"/>
              <a:t> </a:t>
            </a:r>
            <a:r>
              <a:rPr lang="de-DE" sz="1500" i="1" dirty="0" err="1"/>
              <a:t>sociologist´s</a:t>
            </a:r>
            <a:r>
              <a:rPr lang="de-DE" sz="1500" i="1" dirty="0"/>
              <a:t> </a:t>
            </a:r>
            <a:r>
              <a:rPr lang="de-DE" sz="1500" i="1" dirty="0" err="1"/>
              <a:t>ability</a:t>
            </a:r>
            <a:r>
              <a:rPr lang="de-DE" sz="1500" i="1" dirty="0"/>
              <a:t> </a:t>
            </a:r>
            <a:r>
              <a:rPr lang="de-DE" sz="1500" i="1" dirty="0" err="1"/>
              <a:t>to</a:t>
            </a:r>
            <a:r>
              <a:rPr lang="de-DE" sz="1500" i="1" dirty="0"/>
              <a:t> </a:t>
            </a:r>
            <a:r>
              <a:rPr lang="de-DE" sz="1500" i="1" dirty="0" err="1"/>
              <a:t>have</a:t>
            </a:r>
            <a:r>
              <a:rPr lang="de-DE" sz="1500" i="1" dirty="0"/>
              <a:t> </a:t>
            </a:r>
            <a:r>
              <a:rPr lang="de-DE" sz="1500" i="1" dirty="0" err="1"/>
              <a:t>theoretical</a:t>
            </a:r>
            <a:r>
              <a:rPr lang="de-DE" sz="1500" i="1" dirty="0"/>
              <a:t> </a:t>
            </a:r>
            <a:r>
              <a:rPr lang="de-DE" sz="1500" i="1" dirty="0" err="1"/>
              <a:t>insight</a:t>
            </a:r>
            <a:r>
              <a:rPr lang="de-DE" sz="1500" i="1" dirty="0"/>
              <a:t> </a:t>
            </a:r>
            <a:r>
              <a:rPr lang="de-DE" sz="1500" i="1" dirty="0" err="1"/>
              <a:t>into</a:t>
            </a:r>
            <a:r>
              <a:rPr lang="de-DE" sz="1500" i="1" dirty="0"/>
              <a:t> </a:t>
            </a:r>
            <a:r>
              <a:rPr lang="de-DE" sz="1500" i="1" dirty="0" err="1"/>
              <a:t>his</a:t>
            </a:r>
            <a:r>
              <a:rPr lang="de-DE" sz="1500" i="1" dirty="0"/>
              <a:t> </a:t>
            </a:r>
            <a:r>
              <a:rPr lang="de-DE" sz="1500" i="1" dirty="0" err="1"/>
              <a:t>area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</a:t>
            </a:r>
            <a:r>
              <a:rPr lang="de-DE" sz="1500" i="1" dirty="0" err="1"/>
              <a:t>reserach</a:t>
            </a:r>
            <a:r>
              <a:rPr lang="de-DE" sz="1500" i="1" dirty="0"/>
              <a:t>, </a:t>
            </a:r>
            <a:r>
              <a:rPr lang="de-DE" sz="1500" i="1" dirty="0" err="1"/>
              <a:t>combined</a:t>
            </a:r>
            <a:r>
              <a:rPr lang="de-DE" sz="1500" i="1" dirty="0"/>
              <a:t> </a:t>
            </a:r>
            <a:r>
              <a:rPr lang="de-DE" sz="1500" i="1" dirty="0" err="1"/>
              <a:t>with</a:t>
            </a:r>
            <a:r>
              <a:rPr lang="de-DE" sz="1500" i="1" dirty="0"/>
              <a:t> an </a:t>
            </a:r>
            <a:r>
              <a:rPr lang="de-DE" sz="1500" i="1" dirty="0" err="1"/>
              <a:t>ability</a:t>
            </a:r>
            <a:r>
              <a:rPr lang="de-DE" sz="1500" i="1" dirty="0"/>
              <a:t> </a:t>
            </a:r>
            <a:r>
              <a:rPr lang="de-DE" sz="1500" i="1" dirty="0" err="1"/>
              <a:t>to</a:t>
            </a:r>
            <a:r>
              <a:rPr lang="de-DE" sz="1500" i="1" dirty="0"/>
              <a:t> </a:t>
            </a:r>
            <a:r>
              <a:rPr lang="de-DE" sz="1500" i="1" dirty="0" err="1"/>
              <a:t>make</a:t>
            </a:r>
            <a:r>
              <a:rPr lang="de-DE" sz="1500" i="1" dirty="0"/>
              <a:t> </a:t>
            </a:r>
            <a:r>
              <a:rPr lang="de-DE" sz="1500" i="1" dirty="0" err="1"/>
              <a:t>something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</a:t>
            </a:r>
            <a:r>
              <a:rPr lang="de-DE" sz="1500" i="1" dirty="0" err="1"/>
              <a:t>his</a:t>
            </a:r>
            <a:r>
              <a:rPr lang="de-DE" sz="1500" i="1" dirty="0"/>
              <a:t> </a:t>
            </a:r>
            <a:r>
              <a:rPr lang="de-DE" sz="1500" i="1" dirty="0" err="1"/>
              <a:t>insights</a:t>
            </a:r>
            <a:r>
              <a:rPr lang="de-DE" sz="1500" i="1" dirty="0"/>
              <a:t>. (…)</a:t>
            </a:r>
          </a:p>
          <a:p>
            <a:pPr marL="0" indent="0">
              <a:buNone/>
            </a:pPr>
            <a:r>
              <a:rPr lang="de-DE" sz="1500" i="1" dirty="0"/>
              <a:t>Researchers </a:t>
            </a:r>
            <a:r>
              <a:rPr lang="de-DE" sz="1500" i="1" dirty="0" err="1"/>
              <a:t>often</a:t>
            </a:r>
            <a:r>
              <a:rPr lang="de-DE" sz="1500" i="1" dirty="0"/>
              <a:t> </a:t>
            </a:r>
            <a:r>
              <a:rPr lang="de-DE" sz="1500" i="1" dirty="0" err="1"/>
              <a:t>stifle</a:t>
            </a:r>
            <a:r>
              <a:rPr lang="de-DE" sz="1500" i="1" dirty="0"/>
              <a:t> potential </a:t>
            </a:r>
            <a:r>
              <a:rPr lang="de-DE" sz="1500" i="1" dirty="0" err="1"/>
              <a:t>insights</a:t>
            </a:r>
            <a:r>
              <a:rPr lang="de-DE" sz="1500" i="1" dirty="0"/>
              <a:t> </a:t>
            </a:r>
            <a:r>
              <a:rPr lang="de-DE" sz="1500" i="1" dirty="0" err="1"/>
              <a:t>by</a:t>
            </a:r>
            <a:r>
              <a:rPr lang="de-DE" sz="1500" i="1" dirty="0"/>
              <a:t> </a:t>
            </a:r>
            <a:r>
              <a:rPr lang="de-DE" sz="1500" i="1" dirty="0" err="1"/>
              <a:t>virtue</a:t>
            </a:r>
            <a:r>
              <a:rPr lang="de-DE" sz="1500" i="1" dirty="0"/>
              <a:t> </a:t>
            </a:r>
            <a:r>
              <a:rPr lang="de-DE" sz="1500" i="1" dirty="0" err="1"/>
              <a:t>of</a:t>
            </a:r>
            <a:r>
              <a:rPr lang="de-DE" sz="1500" i="1" dirty="0"/>
              <a:t> </a:t>
            </a:r>
            <a:r>
              <a:rPr lang="de-DE" sz="1500" i="1" dirty="0" err="1"/>
              <a:t>too</a:t>
            </a:r>
            <a:r>
              <a:rPr lang="de-DE" sz="1500" i="1" dirty="0"/>
              <a:t> </a:t>
            </a:r>
            <a:r>
              <a:rPr lang="de-DE" sz="1500" i="1" dirty="0" err="1"/>
              <a:t>strict</a:t>
            </a:r>
            <a:r>
              <a:rPr lang="de-DE" sz="1500" i="1" dirty="0"/>
              <a:t> </a:t>
            </a:r>
            <a:r>
              <a:rPr lang="de-DE" sz="1500" i="1" dirty="0" err="1"/>
              <a:t>adherence</a:t>
            </a:r>
            <a:r>
              <a:rPr lang="de-DE" sz="1500" i="1" dirty="0"/>
              <a:t> </a:t>
            </a:r>
            <a:r>
              <a:rPr lang="de-DE" sz="1500" i="1" dirty="0" err="1"/>
              <a:t>to</a:t>
            </a:r>
            <a:r>
              <a:rPr lang="de-DE" sz="1500" i="1" dirty="0"/>
              <a:t> </a:t>
            </a:r>
            <a:r>
              <a:rPr lang="de-DE" sz="1500" i="1" dirty="0" err="1"/>
              <a:t>existing</a:t>
            </a:r>
            <a:r>
              <a:rPr lang="de-DE" sz="1500" i="1" dirty="0"/>
              <a:t> </a:t>
            </a:r>
            <a:r>
              <a:rPr lang="de-DE" sz="1500" i="1" dirty="0" err="1"/>
              <a:t>theory</a:t>
            </a:r>
            <a:r>
              <a:rPr lang="de-DE" sz="1500" i="1" dirty="0"/>
              <a:t>, </a:t>
            </a:r>
            <a:r>
              <a:rPr lang="de-DE" sz="1500" i="1" dirty="0" err="1"/>
              <a:t>particularly</a:t>
            </a:r>
            <a:r>
              <a:rPr lang="de-DE" sz="1500" i="1" dirty="0"/>
              <a:t> ‚</a:t>
            </a:r>
            <a:r>
              <a:rPr lang="de-DE" sz="1500" i="1" dirty="0" err="1"/>
              <a:t>grand</a:t>
            </a:r>
            <a:r>
              <a:rPr lang="de-DE" sz="1500" i="1" dirty="0"/>
              <a:t> </a:t>
            </a:r>
            <a:r>
              <a:rPr lang="de-DE" sz="1500" i="1" dirty="0" err="1"/>
              <a:t>theory</a:t>
            </a:r>
            <a:r>
              <a:rPr lang="de-DE" sz="1500" i="1" dirty="0"/>
              <a:t>‘.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65"/>
    </mc:Choice>
    <mc:Fallback xmlns="">
      <p:transition spd="slow" advTm="96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dirty="0"/>
              <a:t>Theoretische Sensibilität…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/>
            <a:r>
              <a:rPr lang="de-DE" dirty="0"/>
              <a:t>Schärft den Blick auf Phänomene, erzeugt „generative Fragen“</a:t>
            </a:r>
          </a:p>
          <a:p>
            <a:pPr marL="257175" indent="-257175"/>
            <a:endParaRPr lang="de-DE" dirty="0"/>
          </a:p>
          <a:p>
            <a:pPr marL="257175" indent="-257175"/>
            <a:r>
              <a:rPr lang="de-DE" dirty="0"/>
              <a:t>Unterschied zu </a:t>
            </a:r>
            <a:r>
              <a:rPr lang="de-DE" dirty="0" err="1"/>
              <a:t>hypothetiko</a:t>
            </a:r>
            <a:r>
              <a:rPr lang="de-DE" dirty="0"/>
              <a:t>-deduktivem Vorgehen</a:t>
            </a:r>
          </a:p>
          <a:p>
            <a:pPr marL="257175" indent="-257175"/>
            <a:endParaRPr lang="de-DE" dirty="0"/>
          </a:p>
          <a:p>
            <a:pPr marL="257175" indent="-257175"/>
            <a:r>
              <a:rPr lang="de-DE" dirty="0"/>
              <a:t>Sollte nicht dem „</a:t>
            </a:r>
            <a:r>
              <a:rPr lang="de-DE" dirty="0" err="1"/>
              <a:t>induktivistischen</a:t>
            </a:r>
            <a:r>
              <a:rPr lang="de-DE" dirty="0"/>
              <a:t> Selbstmissverständnis“ (Kelle 2011) der </a:t>
            </a:r>
            <a:r>
              <a:rPr lang="de-DE" dirty="0" err="1"/>
              <a:t>Grounded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Vorschub leisten</a:t>
            </a:r>
          </a:p>
          <a:p>
            <a:pPr marL="257175" indent="-257175"/>
            <a:endParaRPr lang="de-DE" dirty="0"/>
          </a:p>
          <a:p>
            <a:pPr marL="257175" indent="-257175"/>
            <a:r>
              <a:rPr lang="de-DE" dirty="0"/>
              <a:t>Voraussetzung für die Forschungspraxis einer „Theoretischen Empirie“ (</a:t>
            </a:r>
            <a:r>
              <a:rPr lang="de-DE" dirty="0" err="1"/>
              <a:t>Kalthoff</a:t>
            </a:r>
            <a:r>
              <a:rPr lang="de-DE" dirty="0"/>
              <a:t> et al. 2008)</a:t>
            </a:r>
          </a:p>
          <a:p>
            <a:pPr marL="257175" indent="-257175"/>
            <a:endParaRPr lang="de-DE" dirty="0"/>
          </a:p>
          <a:p>
            <a:pPr marL="257175" indent="-257175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85"/>
    </mc:Choice>
    <mc:Fallback xmlns="">
      <p:transition spd="slow" advTm="18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918686"/>
            <a:ext cx="7700962" cy="738664"/>
          </a:xfrm>
        </p:spPr>
        <p:txBody>
          <a:bodyPr/>
          <a:lstStyle/>
          <a:p>
            <a:r>
              <a:rPr lang="de-DE" dirty="0"/>
              <a:t>Theoretisches Sampling </a:t>
            </a:r>
            <a:br>
              <a:rPr lang="de-DE" dirty="0"/>
            </a:br>
            <a:r>
              <a:rPr lang="de-DE" dirty="0"/>
              <a:t>Glaser und </a:t>
            </a:r>
            <a:r>
              <a:rPr lang="de-DE" dirty="0" err="1"/>
              <a:t>Strauss</a:t>
            </a:r>
            <a:r>
              <a:rPr lang="de-DE" dirty="0"/>
              <a:t> (1967: 45)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i="1" dirty="0" err="1"/>
              <a:t>Theoretical</a:t>
            </a:r>
            <a:r>
              <a:rPr lang="de-DE" i="1" dirty="0"/>
              <a:t> </a:t>
            </a:r>
            <a:r>
              <a:rPr lang="de-DE" i="1" dirty="0" err="1"/>
              <a:t>sampling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process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collection</a:t>
            </a:r>
            <a:r>
              <a:rPr lang="de-DE" i="1" dirty="0"/>
              <a:t>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generating</a:t>
            </a:r>
            <a:r>
              <a:rPr lang="de-DE" i="1" dirty="0"/>
              <a:t> </a:t>
            </a:r>
            <a:r>
              <a:rPr lang="de-DE" i="1" dirty="0" err="1"/>
              <a:t>theory</a:t>
            </a:r>
            <a:r>
              <a:rPr lang="de-DE" i="1" dirty="0"/>
              <a:t> </a:t>
            </a:r>
            <a:r>
              <a:rPr lang="de-DE" i="1" dirty="0" err="1"/>
              <a:t>whereby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analyst</a:t>
            </a:r>
            <a:r>
              <a:rPr lang="de-DE" i="1" dirty="0"/>
              <a:t> </a:t>
            </a:r>
            <a:r>
              <a:rPr lang="de-DE" i="1" dirty="0" err="1"/>
              <a:t>jointly</a:t>
            </a:r>
            <a:r>
              <a:rPr lang="de-DE" i="1" dirty="0"/>
              <a:t> </a:t>
            </a:r>
            <a:r>
              <a:rPr lang="de-DE" i="1" dirty="0" err="1"/>
              <a:t>collects</a:t>
            </a:r>
            <a:r>
              <a:rPr lang="de-DE" i="1" dirty="0"/>
              <a:t>, </a:t>
            </a:r>
            <a:r>
              <a:rPr lang="de-DE" i="1" dirty="0" err="1"/>
              <a:t>codes</a:t>
            </a:r>
            <a:r>
              <a:rPr lang="de-DE" i="1" dirty="0"/>
              <a:t>,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analyzes</a:t>
            </a:r>
            <a:r>
              <a:rPr lang="de-DE" i="1" dirty="0"/>
              <a:t> </a:t>
            </a:r>
            <a:r>
              <a:rPr lang="de-DE" i="1" dirty="0" err="1"/>
              <a:t>his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decides</a:t>
            </a:r>
            <a:r>
              <a:rPr lang="de-DE" i="1" dirty="0"/>
              <a:t> </a:t>
            </a:r>
            <a:r>
              <a:rPr lang="de-DE" i="1" dirty="0" err="1"/>
              <a:t>what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collect</a:t>
            </a:r>
            <a:r>
              <a:rPr lang="de-DE" i="1" dirty="0"/>
              <a:t> </a:t>
            </a:r>
            <a:r>
              <a:rPr lang="de-DE" i="1" dirty="0" err="1"/>
              <a:t>next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where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find </a:t>
            </a:r>
            <a:r>
              <a:rPr lang="de-DE" i="1" dirty="0" err="1"/>
              <a:t>them</a:t>
            </a:r>
            <a:r>
              <a:rPr lang="de-DE" i="1" dirty="0"/>
              <a:t>, in </a:t>
            </a:r>
            <a:r>
              <a:rPr lang="de-DE" i="1" dirty="0" err="1"/>
              <a:t>order</a:t>
            </a:r>
            <a:r>
              <a:rPr lang="de-DE" i="1" dirty="0"/>
              <a:t> </a:t>
            </a:r>
            <a:r>
              <a:rPr lang="de-DE" i="1" dirty="0" err="1"/>
              <a:t>to</a:t>
            </a:r>
            <a:r>
              <a:rPr lang="de-DE" i="1" dirty="0"/>
              <a:t> </a:t>
            </a:r>
            <a:r>
              <a:rPr lang="de-DE" i="1" dirty="0" err="1"/>
              <a:t>develop</a:t>
            </a:r>
            <a:r>
              <a:rPr lang="de-DE" i="1" dirty="0"/>
              <a:t> </a:t>
            </a:r>
            <a:r>
              <a:rPr lang="de-DE" i="1" dirty="0" err="1"/>
              <a:t>his</a:t>
            </a:r>
            <a:r>
              <a:rPr lang="de-DE" i="1" dirty="0"/>
              <a:t> </a:t>
            </a:r>
            <a:r>
              <a:rPr lang="de-DE" i="1" dirty="0" err="1"/>
              <a:t>theory</a:t>
            </a:r>
            <a:r>
              <a:rPr lang="de-DE" i="1" dirty="0"/>
              <a:t> </a:t>
            </a:r>
            <a:r>
              <a:rPr lang="de-DE" i="1" dirty="0" err="1"/>
              <a:t>as</a:t>
            </a:r>
            <a:r>
              <a:rPr lang="de-DE" i="1" dirty="0"/>
              <a:t> </a:t>
            </a:r>
            <a:r>
              <a:rPr lang="de-DE" i="1" dirty="0" err="1"/>
              <a:t>it</a:t>
            </a:r>
            <a:r>
              <a:rPr lang="de-DE" i="1" dirty="0"/>
              <a:t> </a:t>
            </a:r>
            <a:r>
              <a:rPr lang="de-DE" i="1" dirty="0" err="1"/>
              <a:t>emerges</a:t>
            </a:r>
            <a:r>
              <a:rPr lang="de-DE" i="1" dirty="0"/>
              <a:t>. This </a:t>
            </a:r>
            <a:r>
              <a:rPr lang="de-DE" i="1" dirty="0" err="1"/>
              <a:t>process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collection</a:t>
            </a:r>
            <a:r>
              <a:rPr lang="de-DE" i="1" dirty="0"/>
              <a:t>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dirty="0" err="1"/>
              <a:t>controlled</a:t>
            </a:r>
            <a:r>
              <a:rPr lang="de-DE" i="1" dirty="0"/>
              <a:t> </a:t>
            </a:r>
            <a:r>
              <a:rPr lang="de-DE" i="1" dirty="0" err="1"/>
              <a:t>by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emerging</a:t>
            </a:r>
            <a:r>
              <a:rPr lang="de-DE" i="1" dirty="0"/>
              <a:t> </a:t>
            </a:r>
            <a:r>
              <a:rPr lang="de-DE" i="1" dirty="0" err="1"/>
              <a:t>theory</a:t>
            </a:r>
            <a:r>
              <a:rPr lang="de-DE" i="1" dirty="0"/>
              <a:t>, </a:t>
            </a:r>
            <a:r>
              <a:rPr lang="de-DE" i="1" dirty="0" err="1"/>
              <a:t>whether</a:t>
            </a:r>
            <a:r>
              <a:rPr lang="de-DE" i="1" dirty="0"/>
              <a:t> substantial </a:t>
            </a:r>
            <a:r>
              <a:rPr lang="de-DE" i="1" dirty="0" err="1"/>
              <a:t>or</a:t>
            </a:r>
            <a:r>
              <a:rPr lang="de-DE" i="1" dirty="0"/>
              <a:t> formal.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2"/>
    </mc:Choice>
    <mc:Fallback xmlns="">
      <p:transition spd="slow" advTm="5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dirty="0"/>
              <a:t>Theoretisches Sampling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3000" y="1700808"/>
            <a:ext cx="5940000" cy="372641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Steuerung der Fallauswahl/-konstruktion durch analytische Setzung relevanter Kriterien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Organisation von systematischen Vergleichen (minimal und maximal)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Theoretisches Sampling und kontrastives Vorgehen </a:t>
            </a:r>
          </a:p>
          <a:p>
            <a:pPr marL="0" indent="0">
              <a:buNone/>
            </a:pPr>
            <a:r>
              <a:rPr lang="de-DE" dirty="0"/>
              <a:t>„ex ante“ und „ex </a:t>
            </a:r>
            <a:r>
              <a:rPr lang="de-DE" dirty="0" err="1"/>
              <a:t>post</a:t>
            </a:r>
            <a:r>
              <a:rPr lang="de-DE" dirty="0"/>
              <a:t>“ (vgl. Offenberger 2016)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30"/>
    </mc:Choice>
    <mc:Fallback xmlns="">
      <p:transition spd="slow" advTm="9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2033" y="1255510"/>
            <a:ext cx="5915025" cy="276999"/>
          </a:xfrm>
        </p:spPr>
        <p:txBody>
          <a:bodyPr/>
          <a:lstStyle/>
          <a:p>
            <a:r>
              <a:rPr lang="de-CH" sz="1800" dirty="0"/>
              <a:t>Kodieren: Keine Geheimwissenschaft!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69581" y="2349794"/>
            <a:ext cx="7378996" cy="3965945"/>
          </a:xfrm>
        </p:spPr>
        <p:txBody>
          <a:bodyPr>
            <a:noAutofit/>
          </a:bodyPr>
          <a:lstStyle/>
          <a:p>
            <a:pPr marL="192881" indent="-192881"/>
            <a:r>
              <a:rPr lang="de-CH" sz="1400" dirty="0"/>
              <a:t>Offenes Kodieren: Sammeln möglicher Lesarten</a:t>
            </a:r>
          </a:p>
          <a:p>
            <a:pPr marL="353616" lvl="1" indent="-192881"/>
            <a:r>
              <a:rPr lang="de-CH" sz="1400" dirty="0"/>
              <a:t>Aufbrechen des Materials, um unter dessen «geschlossene Oberfläche» zu gelangen</a:t>
            </a:r>
          </a:p>
          <a:p>
            <a:pPr marL="353616" lvl="1" indent="-192881"/>
            <a:r>
              <a:rPr lang="de-CH" sz="1400" dirty="0"/>
              <a:t>Selbstverständlichkeiten von Aussagen in Frage stellen</a:t>
            </a:r>
          </a:p>
          <a:p>
            <a:pPr marL="353616" lvl="1" indent="-192881"/>
            <a:r>
              <a:rPr lang="de-CH" sz="1400" dirty="0"/>
              <a:t>Wort-für-Wort- und Zeile-für-Zeile-Analysen</a:t>
            </a:r>
          </a:p>
          <a:p>
            <a:pPr marL="192881" indent="-192881"/>
            <a:r>
              <a:rPr lang="de-CH" sz="1400" dirty="0"/>
              <a:t>Axiales Kodieren: Selektion und Ordnung von Lesarten</a:t>
            </a:r>
          </a:p>
          <a:p>
            <a:pPr marL="353616" lvl="1" indent="-192881"/>
            <a:r>
              <a:rPr lang="de-CH" sz="1400" dirty="0"/>
              <a:t>Zusammenhänge zwischen verschiedenen Kodes erarbeiten</a:t>
            </a:r>
          </a:p>
          <a:p>
            <a:pPr marL="353616" lvl="1" indent="-192881"/>
            <a:r>
              <a:rPr lang="de-CH" sz="1400" dirty="0"/>
              <a:t>Ursachen und Bedingungen für Phänomene erschliessen</a:t>
            </a:r>
          </a:p>
          <a:p>
            <a:pPr marL="353616" lvl="1" indent="-192881"/>
            <a:r>
              <a:rPr lang="de-CH" sz="1400" dirty="0"/>
              <a:t>Auswahlentscheidungen treffen</a:t>
            </a:r>
          </a:p>
          <a:p>
            <a:pPr marL="192881" indent="-192881"/>
            <a:r>
              <a:rPr lang="de-CH" sz="1400" dirty="0"/>
              <a:t>Selektives Kodieren: Verdichtung zu einer Story Line</a:t>
            </a:r>
          </a:p>
          <a:p>
            <a:pPr marL="353616" lvl="1" indent="-192881"/>
            <a:r>
              <a:rPr lang="de-CH" sz="1400" dirty="0"/>
              <a:t>Schlüssel- oder Kernkategorien identifizieren</a:t>
            </a:r>
          </a:p>
          <a:p>
            <a:pPr marL="353616" lvl="1" indent="-192881"/>
            <a:r>
              <a:rPr lang="de-CH" sz="1400" dirty="0"/>
              <a:t>Bezüge ausarbeiten</a:t>
            </a:r>
          </a:p>
          <a:p>
            <a:pPr marL="353616" lvl="1" indent="-192881"/>
            <a:r>
              <a:rPr lang="de-CH" sz="1400" dirty="0"/>
              <a:t>Forschungsfrage beantworten</a:t>
            </a:r>
          </a:p>
          <a:p>
            <a:pPr marL="160735" lvl="1" indent="0" algn="r">
              <a:buNone/>
            </a:pPr>
            <a:r>
              <a:rPr lang="de-CH" sz="1400" dirty="0"/>
              <a:t>						vgl. Strauss 1994</a:t>
            </a:r>
          </a:p>
          <a:p>
            <a:pPr marL="160735" lvl="1" indent="0" algn="r">
              <a:buNone/>
            </a:pPr>
            <a:r>
              <a:rPr lang="de-CH" sz="1400" dirty="0"/>
              <a:t>Sehr instruktiv v.a. für Ethnographie: </a:t>
            </a:r>
          </a:p>
          <a:p>
            <a:pPr marL="160735" lvl="1" indent="0" algn="r">
              <a:buNone/>
            </a:pPr>
            <a:r>
              <a:rPr lang="de-CH" sz="1400" dirty="0" err="1"/>
              <a:t>Dellwing</a:t>
            </a:r>
            <a:r>
              <a:rPr lang="de-CH" sz="1400" dirty="0"/>
              <a:t> und </a:t>
            </a:r>
            <a:r>
              <a:rPr lang="de-CH" sz="1400" dirty="0" err="1"/>
              <a:t>Prus</a:t>
            </a:r>
            <a:r>
              <a:rPr lang="de-CH" sz="1400" dirty="0"/>
              <a:t> 2012: 152ff; </a:t>
            </a:r>
          </a:p>
          <a:p>
            <a:pPr marL="160735" lvl="1" indent="0" algn="r">
              <a:buNone/>
            </a:pPr>
            <a:r>
              <a:rPr lang="de-CH" sz="1400" dirty="0" err="1"/>
              <a:t>Breidenstein</a:t>
            </a:r>
            <a:r>
              <a:rPr lang="de-CH" sz="1400" dirty="0"/>
              <a:t> et al 2012: 109ff</a:t>
            </a:r>
          </a:p>
          <a:p>
            <a:pPr marL="160735" lvl="1" indent="0" algn="r">
              <a:buNone/>
            </a:pPr>
            <a:endParaRPr lang="de-CH" sz="1400" dirty="0"/>
          </a:p>
          <a:p>
            <a:pPr marL="160735" lvl="1" indent="0" algn="r">
              <a:buNone/>
            </a:pPr>
            <a:endParaRPr lang="de-CH" sz="1400" dirty="0"/>
          </a:p>
          <a:p>
            <a:endParaRPr lang="de-CH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72"/>
    </mc:Choice>
    <mc:Fallback xmlns="">
      <p:transition spd="slow" advTm="248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288018"/>
            <a:ext cx="7700962" cy="369332"/>
          </a:xfrm>
        </p:spPr>
        <p:txBody>
          <a:bodyPr/>
          <a:lstStyle/>
          <a:p>
            <a:r>
              <a:rPr lang="de-DE" dirty="0"/>
              <a:t>Zur Praxis des Analysierens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Begriff des Kodierens wird breit verwendet, z.B. auch in der Qualitativen Inhaltsanalyse (z.B. </a:t>
            </a:r>
            <a:r>
              <a:rPr lang="de-DE" dirty="0" err="1"/>
              <a:t>Mayring</a:t>
            </a:r>
            <a:r>
              <a:rPr lang="de-DE" dirty="0"/>
              <a:t>). Dort ist er stärker mit einem </a:t>
            </a:r>
            <a:r>
              <a:rPr lang="de-DE" dirty="0" err="1"/>
              <a:t>hypothetiko</a:t>
            </a:r>
            <a:r>
              <a:rPr lang="de-DE" dirty="0"/>
              <a:t>-deduktiven Vorgehen verbunden, d.h. es werden vorab Kategorien oder eben „Kodes“ gebildet, und das Datenmaterial wird „getaggt“.</a:t>
            </a:r>
          </a:p>
          <a:p>
            <a:r>
              <a:rPr lang="de-DE" dirty="0"/>
              <a:t>Kodieren im Stil der </a:t>
            </a:r>
            <a:r>
              <a:rPr lang="de-DE" dirty="0" err="1"/>
              <a:t>Grounded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ist dagegen eine Einladung zur Kreativität unter den Bedingungen von (sich entwickelnder) theoretischer und empirischer Sensibilität</a:t>
            </a:r>
          </a:p>
          <a:p>
            <a:r>
              <a:rPr lang="de-DE" dirty="0"/>
              <a:t>Skepsis gegenüber einem ‚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‘ (</a:t>
            </a:r>
            <a:r>
              <a:rPr lang="de-DE" dirty="0" err="1"/>
              <a:t>Breidenstein</a:t>
            </a:r>
            <a:r>
              <a:rPr lang="de-DE" dirty="0"/>
              <a:t> et al. 2012: 111): Datenanalyse nicht als Selbstzweck, sondern Daten als Platzhalter für soziale Phänomene (soziale Situationen, Praktiken, Welten)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29"/>
    </mc:Choice>
    <mc:Fallback xmlns="">
      <p:transition spd="slow" advTm="14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T_TITEL">
  <a:themeElements>
    <a:clrScheme name="UT_TITEL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TIT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T_TITEL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UT_pptmaster_wiso</Template>
  <TotalTime>0</TotalTime>
  <Words>1408</Words>
  <Application>Microsoft Office PowerPoint</Application>
  <PresentationFormat>Bildschirmpräsentation (4:3)</PresentationFormat>
  <Paragraphs>195</Paragraphs>
  <Slides>15</Slides>
  <Notes>8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8" baseType="lpstr">
      <vt:lpstr>Arial</vt:lpstr>
      <vt:lpstr>Wingdings</vt:lpstr>
      <vt:lpstr>UT_TITEL</vt:lpstr>
      <vt:lpstr>Zentrale Verfahrensschritte der Grounded Theory</vt:lpstr>
      <vt:lpstr>Grounded Theory (GT)…</vt:lpstr>
      <vt:lpstr>Verfahrensgrundsätze der Grounded Theory</vt:lpstr>
      <vt:lpstr>Theoretische Sensibilität  Glaser und Strauss (1967: 46 und 253)</vt:lpstr>
      <vt:lpstr>Theoretische Sensibilität…</vt:lpstr>
      <vt:lpstr>Theoretisches Sampling  Glaser und Strauss (1967: 45)</vt:lpstr>
      <vt:lpstr>Theoretisches Sampling</vt:lpstr>
      <vt:lpstr>Kodieren: Keine Geheimwissenschaft! </vt:lpstr>
      <vt:lpstr>Zur Praxis des Analysierens</vt:lpstr>
      <vt:lpstr>Offenes Kodieren</vt:lpstr>
      <vt:lpstr>Memoschreiben </vt:lpstr>
      <vt:lpstr>Theoretische Sättigung Glaser und Strauss 1967: 61f</vt:lpstr>
      <vt:lpstr>Iterativ-zyklischer Forschungsprozess</vt:lpstr>
      <vt:lpstr>PowerPoint-Präsentation</vt:lpstr>
      <vt:lpstr>Verwendete und weiterführende 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(max. zweizeilig/linksbündig) Headline (Ausrichtung am Fuß) 28 pt</dc:title>
  <dc:creator>ESIT</dc:creator>
  <cp:lastModifiedBy>Maja</cp:lastModifiedBy>
  <cp:revision>9</cp:revision>
  <dcterms:created xsi:type="dcterms:W3CDTF">2020-03-24T10:27:37Z</dcterms:created>
  <dcterms:modified xsi:type="dcterms:W3CDTF">2020-04-20T08:49:37Z</dcterms:modified>
</cp:coreProperties>
</file>