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6" r:id="rId3"/>
    <p:sldMasterId id="2147483670" r:id="rId4"/>
    <p:sldMasterId id="2147483688" r:id="rId5"/>
  </p:sldMasterIdLst>
  <p:notesMasterIdLst>
    <p:notesMasterId r:id="rId19"/>
  </p:notesMasterIdLst>
  <p:sldIdLst>
    <p:sldId id="256" r:id="rId6"/>
    <p:sldId id="284" r:id="rId7"/>
    <p:sldId id="282" r:id="rId8"/>
    <p:sldId id="285" r:id="rId9"/>
    <p:sldId id="286" r:id="rId10"/>
    <p:sldId id="281" r:id="rId11"/>
    <p:sldId id="260" r:id="rId12"/>
    <p:sldId id="262" r:id="rId13"/>
    <p:sldId id="275" r:id="rId14"/>
    <p:sldId id="265" r:id="rId15"/>
    <p:sldId id="287" r:id="rId16"/>
    <p:sldId id="288" r:id="rId17"/>
    <p:sldId id="289" r:id="rId18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268" autoAdjust="0"/>
  </p:normalViewPr>
  <p:slideViewPr>
    <p:cSldViewPr snapToGrid="0">
      <p:cViewPr>
        <p:scale>
          <a:sx n="80" d="100"/>
          <a:sy n="80" d="100"/>
        </p:scale>
        <p:origin x="1550" y="11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6C92FB-E539-4AEA-AF4C-2091209F3047}" type="datetimeFigureOut">
              <a:rPr lang="de-DE" smtClean="0"/>
              <a:t>02.06.2020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57B80-12EC-4742-A04D-393B23949F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5474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A26E1-676B-44EA-BBC9-E59924E0C978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6052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A26E1-676B-44EA-BBC9-E59924E0C978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2217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A26E1-676B-44EA-BBC9-E59924E0C978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816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268290" y="4560000"/>
            <a:ext cx="8519750" cy="89605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600" b="0">
                <a:solidFill>
                  <a:srgbClr val="000000"/>
                </a:solidFill>
                <a:latin typeface="+mj-lt"/>
              </a:defRPr>
            </a:lvl1pPr>
            <a:lvl2pPr marL="360354" indent="0">
              <a:buNone/>
              <a:defRPr sz="2800">
                <a:latin typeface="+mj-lt"/>
              </a:defRPr>
            </a:lvl2pPr>
            <a:lvl3pPr marL="720707" indent="0">
              <a:buNone/>
              <a:defRPr sz="2800">
                <a:latin typeface="+mj-lt"/>
              </a:defRPr>
            </a:lvl3pPr>
            <a:lvl4pPr marL="1074710" indent="0">
              <a:buNone/>
              <a:defRPr sz="2800">
                <a:latin typeface="+mj-lt"/>
              </a:defRPr>
            </a:lvl4pPr>
            <a:lvl5pPr marL="1439826" indent="0">
              <a:buNone/>
              <a:defRPr sz="2800">
                <a:latin typeface="+mj-lt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98361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nseite mit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 txBox="1">
            <a:spLocks/>
          </p:cNvSpPr>
          <p:nvPr userDrawn="1"/>
        </p:nvSpPr>
        <p:spPr bwMode="auto">
          <a:xfrm>
            <a:off x="360363" y="6605589"/>
            <a:ext cx="7612062" cy="86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tabLst>
                <a:tab pos="77025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77025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77025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77025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77025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7025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7025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7025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7025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76913" algn="r"/>
              </a:tabLst>
              <a:defRPr/>
            </a:pPr>
            <a:r>
              <a:rPr lang="de-DE" altLang="de-DE" sz="563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Fußzeile bearbeiten/entfernen: Register Ansicht &gt; Folienmaster &gt; Layout 2 „Innenseite mit Fußzeile“ auswählen &gt; Fußzeile überschreiben bzw. löschen. Zurück: Ansicht &gt; Normal</a:t>
            </a:r>
          </a:p>
        </p:txBody>
      </p:sp>
      <p:sp>
        <p:nvSpPr>
          <p:cNvPr id="5" name="Foliennummernplatzhalter 3"/>
          <p:cNvSpPr txBox="1">
            <a:spLocks/>
          </p:cNvSpPr>
          <p:nvPr userDrawn="1"/>
        </p:nvSpPr>
        <p:spPr bwMode="auto">
          <a:xfrm>
            <a:off x="8170606" y="6605590"/>
            <a:ext cx="61303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77025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77025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77025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77025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77025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7025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7025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7025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7025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de-DE" altLang="de-DE" sz="600">
                <a:solidFill>
                  <a:srgbClr val="000000"/>
                </a:solidFill>
              </a:rPr>
              <a:t> |  </a:t>
            </a:r>
            <a:fld id="{1021C079-68E6-4921-8777-B7BCE6190042}" type="slidenum">
              <a:rPr lang="de-DE" altLang="de-DE" sz="600">
                <a:solidFill>
                  <a:srgbClr val="000000"/>
                </a:solidFill>
              </a:rPr>
              <a:pPr algn="r" eaLnBrk="1" hangingPunct="1"/>
              <a:t>‹Nr.›</a:t>
            </a:fld>
            <a:endParaRPr lang="de-DE" altLang="de-DE" sz="600">
              <a:solidFill>
                <a:srgbClr val="000000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360001" y="2314800"/>
            <a:ext cx="8428037" cy="392506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350" baseline="0"/>
            </a:lvl1pPr>
            <a:lvl2pPr marL="270272" indent="0">
              <a:buNone/>
              <a:defRPr/>
            </a:lvl2pPr>
            <a:lvl3pPr marL="540544" indent="0">
              <a:buNone/>
              <a:defRPr/>
            </a:lvl3pPr>
            <a:lvl4pPr marL="806053" indent="0">
              <a:buNone/>
              <a:defRPr/>
            </a:lvl4pPr>
            <a:lvl5pPr marL="1079897" indent="0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360362" y="1385888"/>
            <a:ext cx="8427600" cy="70571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buNone/>
              <a:defRPr sz="1650" b="1">
                <a:latin typeface="+mn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2287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0D4F53-BD59-4C98-8799-F66073CC3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3AFABFB-DFBA-463F-BBD8-6DD4CB2A10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E8AF2F1-E1F2-4521-B002-54846F7D5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6A0F4B3-7FD7-43F6-8D4E-764A4D419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64E68D-E5F9-42A7-95E2-2D786D4A1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CEA5F-E734-4B04-8042-60085CB611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6583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FE3BEF-0E5A-4644-9459-EF7E1FB79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AC01C36-A953-4CE7-BA55-4EB3099889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5EAE3D7-DDC6-425D-85B8-7CD8C644F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B177E68-1EF6-4785-B978-423EF076E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6124DA-0646-4C7C-98EB-1EFEDE94D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CEA5F-E734-4B04-8042-60085CB611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0118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9139" y="6172200"/>
            <a:ext cx="7700962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endParaRPr lang="de-DE" dirty="0"/>
          </a:p>
        </p:txBody>
      </p:sp>
      <p:pic>
        <p:nvPicPr>
          <p:cNvPr id="4108" name="Picture 12" descr="xEKUT_WortBildMarke_W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9" y="358777"/>
            <a:ext cx="2806700" cy="72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9" name="Line 13"/>
          <p:cNvSpPr>
            <a:spLocks noChangeShapeType="1"/>
          </p:cNvSpPr>
          <p:nvPr/>
        </p:nvSpPr>
        <p:spPr bwMode="auto">
          <a:xfrm>
            <a:off x="719138" y="1258888"/>
            <a:ext cx="7705725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13" name="Rectangle 17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719139" y="5194302"/>
            <a:ext cx="7700962" cy="585801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1800"/>
            </a:lvl1pPr>
          </a:lstStyle>
          <a:p>
            <a:r>
              <a:rPr lang="de-DE" dirty="0"/>
              <a:t>Einführungsveranstaltung</a:t>
            </a:r>
          </a:p>
          <a:p>
            <a:r>
              <a:rPr lang="de-DE" dirty="0"/>
              <a:t>Jun.-Prof. mit Schwerpunkt Lehre Dr. Ursula Offenberger</a:t>
            </a:r>
          </a:p>
        </p:txBody>
      </p:sp>
      <p:sp>
        <p:nvSpPr>
          <p:cNvPr id="4116" name="Rectangle 20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719139" y="4452719"/>
            <a:ext cx="7700962" cy="646331"/>
          </a:xfrm>
        </p:spPr>
        <p:txBody>
          <a:bodyPr/>
          <a:lstStyle>
            <a:lvl1pPr>
              <a:defRPr sz="21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Grundlagen qualitativer Sozialforschung und Entwicklung von Forschungsdesigns</a:t>
            </a:r>
            <a:endParaRPr lang="de-DE" altLang="de-DE" noProof="0" dirty="0"/>
          </a:p>
        </p:txBody>
      </p:sp>
      <p:sp>
        <p:nvSpPr>
          <p:cNvPr id="414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14776" y="927100"/>
            <a:ext cx="4505325" cy="13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900" b="1"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pic>
        <p:nvPicPr>
          <p:cNvPr id="4142" name="Picture 46" descr="5wis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964" y="371477"/>
            <a:ext cx="4179887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856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19138" y="1773240"/>
            <a:ext cx="7705725" cy="435292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B6CEA5F-E734-4B04-8042-60085CB611E8}" type="slidenum">
              <a:rPr lang="de-DE" smtClean="0"/>
              <a:pPr/>
              <a:t>‹Nr.›</a:t>
            </a:fld>
            <a:r>
              <a:rPr lang="de-DE" dirty="0"/>
              <a:t> | Maja </a:t>
            </a:r>
            <a:r>
              <a:rPr lang="de-DE" dirty="0" err="1"/>
              <a:t>Urbanczyk</a:t>
            </a:r>
            <a:r>
              <a:rPr lang="de-DE" dirty="0"/>
              <a:t>, M. A. | Methodenzentrum Universität Tübingen | Frühjahr 2020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271CD9C-559D-4F96-903A-BAC12E6494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663" y="6448427"/>
            <a:ext cx="838200" cy="295275"/>
          </a:xfrm>
          <a:prstGeom prst="rect">
            <a:avLst/>
          </a:prstGeom>
        </p:spPr>
      </p:pic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F5597B3-E542-4F50-BC5C-1C7F22C76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137" y="6330256"/>
            <a:ext cx="5752002" cy="153889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84855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3869979"/>
            <a:ext cx="7886700" cy="692497"/>
          </a:xfrm>
        </p:spPr>
        <p:txBody>
          <a:bodyPr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719138" y="6519863"/>
            <a:ext cx="7705725" cy="115416"/>
          </a:xfrm>
        </p:spPr>
        <p:txBody>
          <a:bodyPr/>
          <a:lstStyle>
            <a:lvl1pPr>
              <a:defRPr/>
            </a:lvl1pPr>
          </a:lstStyle>
          <a:p>
            <a:fld id="{1B6CEA5F-E734-4B04-8042-60085CB611E8}" type="slidenum">
              <a:rPr lang="de-DE" smtClean="0"/>
              <a:pPr/>
              <a:t>‹Nr.›</a:t>
            </a:fld>
            <a:r>
              <a:rPr lang="de-DE" dirty="0"/>
              <a:t> | Maja </a:t>
            </a:r>
            <a:r>
              <a:rPr lang="de-DE" dirty="0" err="1"/>
              <a:t>Urbanczyk</a:t>
            </a:r>
            <a:r>
              <a:rPr lang="de-DE" dirty="0"/>
              <a:t>, M. A. | Methodenzentrum Universität Tübingen | Frühjahr 2020</a:t>
            </a:r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AF70B162-EFCE-4EA9-A5E5-0E05472771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9137" y="6365974"/>
            <a:ext cx="5752002" cy="153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8684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19139" y="1773240"/>
            <a:ext cx="3776662" cy="43529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1" y="1773240"/>
            <a:ext cx="3776663" cy="43529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B6CEA5F-E734-4B04-8042-60085CB611E8}" type="slidenum">
              <a:rPr lang="de-DE" smtClean="0"/>
              <a:pPr/>
              <a:t>‹Nr.›</a:t>
            </a:fld>
            <a:r>
              <a:rPr lang="de-DE" dirty="0"/>
              <a:t> | Maja </a:t>
            </a:r>
            <a:r>
              <a:rPr lang="de-DE" dirty="0" err="1"/>
              <a:t>Urbanczyk</a:t>
            </a:r>
            <a:r>
              <a:rPr lang="de-DE" dirty="0"/>
              <a:t>, M. A. | Methodenzentrum Universität Tübingen | Frühjahr 2020</a:t>
            </a: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E5C0B2E4-3D5A-4121-A729-EAE757B2D5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9137" y="6381405"/>
            <a:ext cx="5752002" cy="153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613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1413690"/>
            <a:ext cx="7886700" cy="276999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B6CEA5F-E734-4B04-8042-60085CB611E8}" type="slidenum">
              <a:rPr lang="de-DE" smtClean="0"/>
              <a:pPr/>
              <a:t>‹Nr.›</a:t>
            </a:fld>
            <a:r>
              <a:rPr lang="de-DE" dirty="0"/>
              <a:t> | Maja </a:t>
            </a:r>
            <a:r>
              <a:rPr lang="de-DE" dirty="0" err="1"/>
              <a:t>Urbanczyk</a:t>
            </a:r>
            <a:r>
              <a:rPr lang="de-DE" dirty="0"/>
              <a:t>, M. A. | Methodenzentrum Universität Tübingen | Frühjahr 2020</a:t>
            </a:r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2E6657AF-5DCA-4390-91F0-4FAB0D588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137" y="6405789"/>
            <a:ext cx="5752002" cy="153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37321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B6CEA5F-E734-4B04-8042-60085CB611E8}" type="slidenum">
              <a:rPr lang="de-DE" smtClean="0"/>
              <a:pPr/>
              <a:t>‹Nr.›</a:t>
            </a:fld>
            <a:r>
              <a:rPr lang="de-DE" dirty="0"/>
              <a:t> | Maja </a:t>
            </a:r>
            <a:r>
              <a:rPr lang="de-DE" dirty="0" err="1"/>
              <a:t>Urbanczyk</a:t>
            </a:r>
            <a:r>
              <a:rPr lang="de-DE" dirty="0"/>
              <a:t>, M. A. | Methodenzentrum Universität Tübingen | Frühjahr 2020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039BDCD-9999-4F9A-BF15-14F13A924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9137" y="6365974"/>
            <a:ext cx="5752002" cy="153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9824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238B801-E869-4B04-9C20-9B703F8B2299}" type="slidenum">
              <a:rPr lang="de-DE" altLang="de-DE" smtClean="0"/>
              <a:pPr/>
              <a:t>‹Nr.›</a:t>
            </a:fld>
            <a:r>
              <a:rPr lang="de-DE" altLang="de-DE"/>
              <a:t> | JProf. Dr. Ursula Offenberger | Methodenzentrum Universität Tübingen	</a:t>
            </a:r>
            <a:endParaRPr lang="de-DE" altLang="de-DE" dirty="0"/>
          </a:p>
        </p:txBody>
      </p:sp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1D2FBDF6-0708-4AAC-BDDB-013DD23395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9136" y="6527104"/>
            <a:ext cx="5752002" cy="153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015772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0D4F53-BD59-4C98-8799-F66073CC3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3AFABFB-DFBA-463F-BBD8-6DD4CB2A10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E8AF2F1-E1F2-4521-B002-54846F7D5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6A0F4B3-7FD7-43F6-8D4E-764A4D419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64E68D-E5F9-42A7-95E2-2D786D4A1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CEA5F-E734-4B04-8042-60085CB611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09961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9" y="1318737"/>
            <a:ext cx="2949575" cy="738664"/>
          </a:xfrm>
        </p:spPr>
        <p:txBody>
          <a:bodyPr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238B801-E869-4B04-9C20-9B703F8B2299}" type="slidenum">
              <a:rPr lang="de-DE" altLang="de-DE" smtClean="0"/>
              <a:pPr/>
              <a:t>‹Nr.›</a:t>
            </a:fld>
            <a:r>
              <a:rPr lang="de-DE" altLang="de-DE"/>
              <a:t> | JProf. Dr. Ursula Offenberger | Methodenzentrum Universität Tübingen	</a:t>
            </a:r>
            <a:endParaRPr lang="de-DE" altLang="de-DE" dirty="0"/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365CF60A-8A21-491E-856B-6581594FCB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9136" y="6527104"/>
            <a:ext cx="5752002" cy="153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0768008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9" y="1318737"/>
            <a:ext cx="2949575" cy="738664"/>
          </a:xfrm>
        </p:spPr>
        <p:txBody>
          <a:bodyPr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238B801-E869-4B04-9C20-9B703F8B2299}" type="slidenum">
              <a:rPr lang="de-DE" altLang="de-DE" smtClean="0"/>
              <a:pPr/>
              <a:t>‹Nr.›</a:t>
            </a:fld>
            <a:r>
              <a:rPr lang="de-DE" altLang="de-DE"/>
              <a:t> | JProf. Dr. Ursula Offenberger | Methodenzentrum Universität Tübingen	</a:t>
            </a:r>
            <a:endParaRPr lang="de-DE" altLang="de-DE" dirty="0"/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0371B9A2-AFB7-49DE-9681-09423B2C11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9136" y="6527104"/>
            <a:ext cx="5752002" cy="153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1046221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238B801-E869-4B04-9C20-9B703F8B2299}" type="slidenum">
              <a:rPr lang="de-DE" altLang="de-DE" smtClean="0"/>
              <a:pPr/>
              <a:t>‹Nr.›</a:t>
            </a:fld>
            <a:r>
              <a:rPr lang="de-DE" altLang="de-DE"/>
              <a:t> | JProf. Dr. Ursula Offenberger | Methodenzentrum Universität Tübingen	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1719913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499226" y="1292225"/>
            <a:ext cx="276999" cy="48339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719139" y="1292225"/>
            <a:ext cx="5627687" cy="48339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238B801-E869-4B04-9C20-9B703F8B2299}" type="slidenum">
              <a:rPr lang="de-DE" altLang="de-DE" smtClean="0"/>
              <a:pPr/>
              <a:t>‹Nr.›</a:t>
            </a:fld>
            <a:r>
              <a:rPr lang="de-DE" altLang="de-DE"/>
              <a:t> | JProf. Dr. Ursula Offenberger | Methodenzentrum Universität Tübingen	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646214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FE3BEF-0E5A-4644-9459-EF7E1FB79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AC01C36-A953-4CE7-BA55-4EB3099889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5EAE3D7-DDC6-425D-85B8-7CD8C644F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B177E68-1EF6-4785-B978-423EF076E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6124DA-0646-4C7C-98EB-1EFEDE94D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CEA5F-E734-4B04-8042-60085CB611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6120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nseite mit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sz="quarter" idx="10" hasCustomPrompt="1"/>
          </p:nvPr>
        </p:nvSpPr>
        <p:spPr>
          <a:xfrm>
            <a:off x="1260000" y="1104000"/>
            <a:ext cx="7596000" cy="8496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5000"/>
              </a:lnSpc>
              <a:buNone/>
              <a:defRPr sz="2000" b="1">
                <a:latin typeface="+mn-lt"/>
              </a:defRPr>
            </a:lvl1pPr>
          </a:lstStyle>
          <a:p>
            <a:pPr lvl="0"/>
            <a:r>
              <a:rPr lang="de-DE" dirty="0"/>
              <a:t>Headline durch Klicken hinzufügen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260000" y="2179200"/>
            <a:ext cx="7596000" cy="4192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5000"/>
              </a:lnSpc>
              <a:buNone/>
              <a:defRPr sz="1800" baseline="0">
                <a:latin typeface="+mn-lt"/>
              </a:defRPr>
            </a:lvl1pPr>
          </a:lstStyle>
          <a:p>
            <a:pPr lvl="0"/>
            <a:r>
              <a:rPr lang="de-DE" dirty="0"/>
              <a:t>Text durch Klicken hinzufügen</a:t>
            </a:r>
          </a:p>
        </p:txBody>
      </p:sp>
      <p:sp>
        <p:nvSpPr>
          <p:cNvPr id="6" name="Foliennummernplatzhalter 3"/>
          <p:cNvSpPr txBox="1">
            <a:spLocks/>
          </p:cNvSpPr>
          <p:nvPr userDrawn="1"/>
        </p:nvSpPr>
        <p:spPr bwMode="auto">
          <a:xfrm>
            <a:off x="1260000" y="6583150"/>
            <a:ext cx="7200000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77025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77025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77025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77025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77025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7025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7025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7025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7025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7702358" algn="r"/>
              </a:tabLst>
              <a:defRPr/>
            </a:pPr>
            <a:r>
              <a:rPr lang="de-DE" altLang="de-DE" sz="6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Fußzeile bearbeiten/entfernen: Register Ansicht &gt; Folienmaster &gt; Layout 2 „Innenseite mit Fußzeile“ auswählen &gt; Fußzeile überschreiben bzw. löschen. Zurück: Ansicht &gt; Normal</a:t>
            </a:r>
          </a:p>
        </p:txBody>
      </p:sp>
    </p:spTree>
    <p:extLst>
      <p:ext uri="{BB962C8B-B14F-4D97-AF65-F5344CB8AC3E}">
        <p14:creationId xmlns:p14="http://schemas.microsoft.com/office/powerpoint/2010/main" val="228405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0D4F53-BD59-4C98-8799-F66073CC3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3AFABFB-DFBA-463F-BBD8-6DD4CB2A10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E8AF2F1-E1F2-4521-B002-54846F7D5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6A0F4B3-7FD7-43F6-8D4E-764A4D419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64E68D-E5F9-42A7-95E2-2D786D4A1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CEA5F-E734-4B04-8042-60085CB611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0619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FE3BEF-0E5A-4644-9459-EF7E1FB79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AC01C36-A953-4CE7-BA55-4EB3099889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5EAE3D7-DDC6-425D-85B8-7CD8C644F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B177E68-1EF6-4785-B978-423EF076E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6124DA-0646-4C7C-98EB-1EFEDE94D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CEA5F-E734-4B04-8042-60085CB611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9664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60001" y="4320003"/>
            <a:ext cx="8428037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100" b="0" baseline="0">
                <a:solidFill>
                  <a:srgbClr val="000000"/>
                </a:solidFill>
                <a:latin typeface="+mj-lt"/>
              </a:defRPr>
            </a:lvl1pPr>
            <a:lvl2pPr marL="270272" indent="0">
              <a:buNone/>
              <a:defRPr sz="2100">
                <a:latin typeface="+mj-lt"/>
              </a:defRPr>
            </a:lvl2pPr>
            <a:lvl3pPr marL="540544" indent="0">
              <a:buNone/>
              <a:defRPr sz="2100">
                <a:latin typeface="+mj-lt"/>
              </a:defRPr>
            </a:lvl3pPr>
            <a:lvl4pPr marL="806053" indent="0">
              <a:buNone/>
              <a:defRPr sz="2100">
                <a:latin typeface="+mj-lt"/>
              </a:defRPr>
            </a:lvl4pPr>
            <a:lvl5pPr marL="1079897" indent="0">
              <a:buNone/>
              <a:defRPr sz="2100">
                <a:latin typeface="+mj-lt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359999" y="6120001"/>
            <a:ext cx="8431575" cy="16158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050">
                <a:solidFill>
                  <a:srgbClr val="000000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de-DE" alt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27514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0D4F53-BD59-4C98-8799-F66073CC3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3AFABFB-DFBA-463F-BBD8-6DD4CB2A10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E8AF2F1-E1F2-4521-B002-54846F7D5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6A0F4B3-7FD7-43F6-8D4E-764A4D419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64E68D-E5F9-42A7-95E2-2D786D4A1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CEA5F-E734-4B04-8042-60085CB611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2030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FE3BEF-0E5A-4644-9459-EF7E1FB79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AC01C36-A953-4CE7-BA55-4EB3099889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5EAE3D7-DDC6-425D-85B8-7CD8C644F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B177E68-1EF6-4785-B978-423EF076E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6124DA-0646-4C7C-98EB-1EFEDE94D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CEA5F-E734-4B04-8042-60085CB611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9099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01" y="343953"/>
            <a:ext cx="1856429" cy="63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272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</a:defRPr>
      </a:lvl6pPr>
      <a:lvl7pPr marL="914378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</a:defRPr>
      </a:lvl9pPr>
    </p:titleStyle>
    <p:bodyStyle>
      <a:lvl1pPr marL="180971" indent="-180971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41325" indent="-180971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SzPct val="80000"/>
        <a:buChar char="-"/>
        <a:defRPr sz="2000">
          <a:solidFill>
            <a:schemeClr val="tx1"/>
          </a:solidFill>
          <a:latin typeface="+mn-lt"/>
        </a:defRPr>
      </a:lvl2pPr>
      <a:lvl3pPr marL="895328" indent="-174621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3pPr>
      <a:lvl4pPr marL="1260443" indent="-18573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</a:defRPr>
      </a:lvl4pPr>
      <a:lvl5pPr marL="1622384" indent="-18255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-"/>
        <a:defRPr sz="1200">
          <a:solidFill>
            <a:schemeClr val="tx1"/>
          </a:solidFill>
          <a:latin typeface="+mn-lt"/>
        </a:defRPr>
      </a:lvl5pPr>
      <a:lvl6pPr marL="2079573" indent="-18255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-"/>
        <a:defRPr sz="1200">
          <a:solidFill>
            <a:schemeClr val="tx1"/>
          </a:solidFill>
          <a:latin typeface="+mn-lt"/>
        </a:defRPr>
      </a:lvl6pPr>
      <a:lvl7pPr marL="2536762" indent="-18255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-"/>
        <a:defRPr sz="1200">
          <a:solidFill>
            <a:schemeClr val="tx1"/>
          </a:solidFill>
          <a:latin typeface="+mn-lt"/>
        </a:defRPr>
      </a:lvl7pPr>
      <a:lvl8pPr marL="2993951" indent="-18255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-"/>
        <a:defRPr sz="1200">
          <a:solidFill>
            <a:schemeClr val="tx1"/>
          </a:solidFill>
          <a:latin typeface="+mn-lt"/>
        </a:defRPr>
      </a:lvl8pPr>
      <a:lvl9pPr marL="3451139" indent="-18255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-"/>
        <a:defRPr sz="12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0" y="750889"/>
            <a:ext cx="9144000" cy="13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>
            <a:off x="5951" y="787952"/>
            <a:ext cx="9145987" cy="0"/>
          </a:xfrm>
          <a:prstGeom prst="line">
            <a:avLst/>
          </a:prstGeom>
          <a:noFill/>
          <a:ln w="9525">
            <a:solidFill>
              <a:schemeClr val="accent2">
                <a:alpha val="89803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49" y="211046"/>
            <a:ext cx="1153186" cy="395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Line 8"/>
          <p:cNvSpPr>
            <a:spLocks noChangeShapeType="1"/>
          </p:cNvSpPr>
          <p:nvPr/>
        </p:nvSpPr>
        <p:spPr bwMode="auto">
          <a:xfrm>
            <a:off x="7938" y="6475413"/>
            <a:ext cx="9144000" cy="0"/>
          </a:xfrm>
          <a:prstGeom prst="line">
            <a:avLst/>
          </a:prstGeom>
          <a:noFill/>
          <a:ln w="9525">
            <a:solidFill>
              <a:srgbClr val="CBCBC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3"/>
          <p:cNvSpPr txBox="1">
            <a:spLocks/>
          </p:cNvSpPr>
          <p:nvPr/>
        </p:nvSpPr>
        <p:spPr bwMode="auto">
          <a:xfrm>
            <a:off x="8015295" y="6583149"/>
            <a:ext cx="84137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77025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77025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77025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77025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77025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7025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7025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7025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7025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700" dirty="0">
                <a:solidFill>
                  <a:srgbClr val="000000"/>
                </a:solidFill>
              </a:rPr>
              <a:t> |  </a:t>
            </a:r>
            <a:fld id="{C1E581F2-1995-439C-B81E-3800D8B6B2B1}" type="slidenum">
              <a:rPr lang="de-DE" altLang="de-DE" sz="700" smtClean="0">
                <a:solidFill>
                  <a:srgbClr val="000000"/>
                </a:solidFill>
              </a:rPr>
              <a:pPr algn="r" eaLnBrk="1" hangingPunct="1">
                <a:defRPr/>
              </a:pPr>
              <a:t>‹Nr.›</a:t>
            </a:fld>
            <a:endParaRPr lang="de-DE" altLang="de-DE" sz="7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433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4" r:id="rId2"/>
    <p:sldLayoutId id="2147483675" r:id="rId3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</a:defRPr>
      </a:lvl6pPr>
      <a:lvl7pPr marL="914378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</a:defRPr>
      </a:lvl9pPr>
    </p:titleStyle>
    <p:bodyStyle>
      <a:lvl1pPr marL="180971" indent="-180971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41325" indent="-180971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SzPct val="80000"/>
        <a:buChar char="-"/>
        <a:defRPr sz="2000">
          <a:solidFill>
            <a:schemeClr val="tx1"/>
          </a:solidFill>
          <a:latin typeface="+mn-lt"/>
        </a:defRPr>
      </a:lvl2pPr>
      <a:lvl3pPr marL="895328" indent="-174621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3pPr>
      <a:lvl4pPr marL="1260443" indent="-18573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</a:defRPr>
      </a:lvl4pPr>
      <a:lvl5pPr marL="1622384" indent="-18255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-"/>
        <a:defRPr sz="1200">
          <a:solidFill>
            <a:schemeClr val="tx1"/>
          </a:solidFill>
          <a:latin typeface="+mn-lt"/>
        </a:defRPr>
      </a:lvl5pPr>
      <a:lvl6pPr marL="2079573" indent="-18255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-"/>
        <a:defRPr sz="1200">
          <a:solidFill>
            <a:schemeClr val="tx1"/>
          </a:solidFill>
          <a:latin typeface="+mn-lt"/>
        </a:defRPr>
      </a:lvl6pPr>
      <a:lvl7pPr marL="2536762" indent="-18255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-"/>
        <a:defRPr sz="1200">
          <a:solidFill>
            <a:schemeClr val="tx1"/>
          </a:solidFill>
          <a:latin typeface="+mn-lt"/>
        </a:defRPr>
      </a:lvl7pPr>
      <a:lvl8pPr marL="2993951" indent="-18255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-"/>
        <a:defRPr sz="1200">
          <a:solidFill>
            <a:schemeClr val="tx1"/>
          </a:solidFill>
          <a:latin typeface="+mn-lt"/>
        </a:defRPr>
      </a:lvl8pPr>
      <a:lvl9pPr marL="3451139" indent="-18255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-"/>
        <a:defRPr sz="12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263525"/>
            <a:ext cx="24765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987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2"/>
          </a:solidFill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2"/>
          </a:solidFill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2"/>
          </a:solidFill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2"/>
          </a:solidFill>
          <a:latin typeface="Arial" charset="0"/>
        </a:defRPr>
      </a:lvl9pPr>
    </p:titleStyle>
    <p:bodyStyle>
      <a:lvl1pPr marL="135731" indent="-135731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1pPr>
      <a:lvl2pPr marL="406004" indent="-135731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SzPct val="80000"/>
        <a:buChar char="-"/>
        <a:defRPr sz="1500">
          <a:solidFill>
            <a:schemeClr val="tx1"/>
          </a:solidFill>
          <a:latin typeface="+mn-lt"/>
        </a:defRPr>
      </a:lvl2pPr>
      <a:lvl3pPr marL="671513" indent="-130969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Wingdings" panose="05000000000000000000" pitchFamily="2" charset="2"/>
        <a:buChar char="§"/>
        <a:defRPr sz="1050">
          <a:solidFill>
            <a:schemeClr val="tx1"/>
          </a:solidFill>
          <a:latin typeface="+mn-lt"/>
        </a:defRPr>
      </a:lvl3pPr>
      <a:lvl4pPr marL="945356" indent="-139304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•"/>
        <a:defRPr sz="900">
          <a:solidFill>
            <a:schemeClr val="tx1"/>
          </a:solidFill>
          <a:latin typeface="+mn-lt"/>
        </a:defRPr>
      </a:lvl4pPr>
      <a:lvl5pPr marL="1216819" indent="-13692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-"/>
        <a:defRPr sz="900">
          <a:solidFill>
            <a:schemeClr val="tx1"/>
          </a:solidFill>
          <a:latin typeface="+mn-lt"/>
        </a:defRPr>
      </a:lvl5pPr>
      <a:lvl6pPr marL="1559719" indent="-13692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-"/>
        <a:defRPr sz="900">
          <a:solidFill>
            <a:schemeClr val="tx1"/>
          </a:solidFill>
          <a:latin typeface="+mn-lt"/>
        </a:defRPr>
      </a:lvl6pPr>
      <a:lvl7pPr marL="1902619" indent="-13692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-"/>
        <a:defRPr sz="900">
          <a:solidFill>
            <a:schemeClr val="tx1"/>
          </a:solidFill>
          <a:latin typeface="+mn-lt"/>
        </a:defRPr>
      </a:lvl7pPr>
      <a:lvl8pPr marL="2245519" indent="-13692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-"/>
        <a:defRPr sz="900">
          <a:solidFill>
            <a:schemeClr val="tx1"/>
          </a:solidFill>
          <a:latin typeface="+mn-lt"/>
        </a:defRPr>
      </a:lvl8pPr>
      <a:lvl9pPr marL="2588419" indent="-13692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-"/>
        <a:defRPr sz="9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0" y="750890"/>
            <a:ext cx="9144000" cy="13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051" name="Line 8"/>
          <p:cNvSpPr>
            <a:spLocks noChangeShapeType="1"/>
          </p:cNvSpPr>
          <p:nvPr/>
        </p:nvSpPr>
        <p:spPr bwMode="auto">
          <a:xfrm>
            <a:off x="7938" y="855663"/>
            <a:ext cx="9144000" cy="0"/>
          </a:xfrm>
          <a:prstGeom prst="line">
            <a:avLst/>
          </a:prstGeom>
          <a:noFill/>
          <a:ln w="9525">
            <a:solidFill>
              <a:schemeClr val="accent2">
                <a:alpha val="89803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52" name="Line 8"/>
          <p:cNvSpPr>
            <a:spLocks noChangeShapeType="1"/>
          </p:cNvSpPr>
          <p:nvPr/>
        </p:nvSpPr>
        <p:spPr bwMode="auto">
          <a:xfrm>
            <a:off x="7938" y="6475413"/>
            <a:ext cx="9144000" cy="0"/>
          </a:xfrm>
          <a:prstGeom prst="line">
            <a:avLst/>
          </a:prstGeom>
          <a:noFill/>
          <a:ln w="9525">
            <a:solidFill>
              <a:srgbClr val="CBCBC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2053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4" y="263525"/>
            <a:ext cx="1538287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9709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2"/>
          </a:solidFill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2"/>
          </a:solidFill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2"/>
          </a:solidFill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2"/>
          </a:solidFill>
          <a:latin typeface="Arial" charset="0"/>
        </a:defRPr>
      </a:lvl9pPr>
    </p:titleStyle>
    <p:bodyStyle>
      <a:lvl1pPr marL="135731" indent="-135731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1pPr>
      <a:lvl2pPr marL="406004" indent="-135731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SzPct val="80000"/>
        <a:buChar char="-"/>
        <a:defRPr sz="1500">
          <a:solidFill>
            <a:schemeClr val="tx1"/>
          </a:solidFill>
          <a:latin typeface="+mn-lt"/>
        </a:defRPr>
      </a:lvl2pPr>
      <a:lvl3pPr marL="671513" indent="-130969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Wingdings" panose="05000000000000000000" pitchFamily="2" charset="2"/>
        <a:buChar char="§"/>
        <a:defRPr sz="1050">
          <a:solidFill>
            <a:schemeClr val="tx1"/>
          </a:solidFill>
          <a:latin typeface="+mn-lt"/>
        </a:defRPr>
      </a:lvl3pPr>
      <a:lvl4pPr marL="945356" indent="-139304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•"/>
        <a:defRPr sz="900">
          <a:solidFill>
            <a:schemeClr val="tx1"/>
          </a:solidFill>
          <a:latin typeface="+mn-lt"/>
        </a:defRPr>
      </a:lvl4pPr>
      <a:lvl5pPr marL="1216819" indent="-13692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-"/>
        <a:defRPr sz="900">
          <a:solidFill>
            <a:schemeClr val="tx1"/>
          </a:solidFill>
          <a:latin typeface="+mn-lt"/>
        </a:defRPr>
      </a:lvl5pPr>
      <a:lvl6pPr marL="1559719" indent="-13692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-"/>
        <a:defRPr sz="900">
          <a:solidFill>
            <a:schemeClr val="tx1"/>
          </a:solidFill>
          <a:latin typeface="+mn-lt"/>
        </a:defRPr>
      </a:lvl6pPr>
      <a:lvl7pPr marL="1902619" indent="-13692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-"/>
        <a:defRPr sz="900">
          <a:solidFill>
            <a:schemeClr val="tx1"/>
          </a:solidFill>
          <a:latin typeface="+mn-lt"/>
        </a:defRPr>
      </a:lvl7pPr>
      <a:lvl8pPr marL="2245519" indent="-13692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-"/>
        <a:defRPr sz="900">
          <a:solidFill>
            <a:schemeClr val="tx1"/>
          </a:solidFill>
          <a:latin typeface="+mn-lt"/>
        </a:defRPr>
      </a:lvl8pPr>
      <a:lvl9pPr marL="2588419" indent="-13692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-"/>
        <a:defRPr sz="9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719138" y="809625"/>
            <a:ext cx="7705725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719139" y="1380352"/>
            <a:ext cx="770096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3089" name="Line 17"/>
          <p:cNvSpPr>
            <a:spLocks noChangeShapeType="1"/>
          </p:cNvSpPr>
          <p:nvPr/>
        </p:nvSpPr>
        <p:spPr bwMode="auto">
          <a:xfrm>
            <a:off x="719138" y="6315075"/>
            <a:ext cx="7705725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9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9138" y="6519863"/>
            <a:ext cx="7705725" cy="11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5776913" algn="r"/>
              </a:tabLst>
              <a:defRPr sz="750"/>
            </a:lvl1pPr>
          </a:lstStyle>
          <a:p>
            <a:fld id="{1B6CEA5F-E734-4B04-8042-60085CB611E8}" type="slidenum">
              <a:rPr lang="de-DE" smtClean="0"/>
              <a:pPr/>
              <a:t>‹Nr.›</a:t>
            </a:fld>
            <a:r>
              <a:rPr lang="de-DE" dirty="0"/>
              <a:t> | Maja </a:t>
            </a:r>
            <a:r>
              <a:rPr lang="de-DE" dirty="0" err="1"/>
              <a:t>Urbanczyk</a:t>
            </a:r>
            <a:r>
              <a:rPr lang="de-DE" dirty="0"/>
              <a:t>, M. A. | Methodenzentrum Universität Tübingen | Frühjahr 2020</a:t>
            </a:r>
          </a:p>
        </p:txBody>
      </p:sp>
      <p:pic>
        <p:nvPicPr>
          <p:cNvPr id="3094" name="Picture 22" descr="xEKUT_WortBildMarke_W_RGB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179388"/>
            <a:ext cx="1763712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5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138" y="1773240"/>
            <a:ext cx="7705725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Textmasterformate durch Klicken bearbeiten</a:t>
            </a:r>
          </a:p>
          <a:p>
            <a:pPr lvl="1"/>
            <a:r>
              <a:rPr lang="de-DE" altLang="de-DE" dirty="0"/>
              <a:t>Zweite Ebene</a:t>
            </a:r>
          </a:p>
          <a:p>
            <a:pPr lvl="2"/>
            <a:r>
              <a:rPr lang="de-DE" altLang="de-DE" dirty="0"/>
              <a:t>Dritte Ebene</a:t>
            </a:r>
          </a:p>
          <a:p>
            <a:pPr lvl="3"/>
            <a:r>
              <a:rPr lang="de-DE" altLang="de-DE" dirty="0"/>
              <a:t>Vierte Ebene</a:t>
            </a:r>
          </a:p>
          <a:p>
            <a:pPr lvl="4"/>
            <a:r>
              <a:rPr lang="de-DE" altLang="de-DE" dirty="0"/>
              <a:t>Fünfte Ebene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8CDAAC9-9DA7-4047-89FF-D0E8488A686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663" y="6449171"/>
            <a:ext cx="838200" cy="295275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6048348-EC93-4359-A1FA-EF00D343A2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9137" y="6321999"/>
            <a:ext cx="5752002" cy="153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168661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800" b="1" kern="12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2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2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2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2"/>
          </a:solidFill>
          <a:latin typeface="Arial" panose="020B0604020202020204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2"/>
          </a:solidFill>
          <a:latin typeface="Arial" panose="020B0604020202020204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2"/>
          </a:solidFill>
          <a:latin typeface="Arial" panose="020B0604020202020204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2"/>
          </a:solidFill>
          <a:latin typeface="Arial" panose="020B0604020202020204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2"/>
          </a:solidFill>
          <a:latin typeface="Arial" panose="020B0604020202020204" pitchFamily="34" charset="0"/>
        </a:defRPr>
      </a:lvl9pPr>
    </p:titleStyle>
    <p:bodyStyle>
      <a:lvl1pPr marL="135731" indent="-135731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06004" indent="-135731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SzPct val="80000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71513" indent="-130969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945356" indent="-139304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216819" indent="-13692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16.png"/><Relationship Id="rId4" Type="http://schemas.openxmlformats.org/officeDocument/2006/relationships/hyperlink" Target="http://www.mmg.mpg.de/publications/working-papers/2016/wp-16-07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36850CBB-9536-4B18-A0E5-20171C513D01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de-DE" dirty="0"/>
              <a:t>Was ist CAQDAS?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de-DE" dirty="0"/>
              <a:t>Nutzen und Fallstricke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2E499DC-0353-4419-9A66-46FB71A2C54D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719139" y="2877919"/>
            <a:ext cx="7700962" cy="646331"/>
          </a:xfrm>
        </p:spPr>
        <p:txBody>
          <a:bodyPr/>
          <a:lstStyle/>
          <a:p>
            <a:r>
              <a:rPr lang="de-DE" dirty="0"/>
              <a:t>CAQDAS – </a:t>
            </a:r>
            <a:br>
              <a:rPr lang="de-DE" dirty="0"/>
            </a:br>
            <a:r>
              <a:rPr lang="de-DE" dirty="0"/>
              <a:t>Computer </a:t>
            </a:r>
            <a:r>
              <a:rPr lang="de-DE" dirty="0" err="1"/>
              <a:t>Assisted</a:t>
            </a:r>
            <a:r>
              <a:rPr lang="de-DE" dirty="0"/>
              <a:t> Qualitative Data Analysis Software</a:t>
            </a:r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5EB8E59C-635B-4082-840B-995FD54F05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63118" y="5865088"/>
            <a:ext cx="180883" cy="135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21C7AB5-FFEA-4443-8ACA-EE91894EE1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81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65"/>
    </mc:Choice>
    <mc:Fallback xmlns="">
      <p:transition spd="slow" advTm="28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Zugang zu CAQDA an der </a:t>
            </a:r>
            <a:r>
              <a:rPr lang="de-DE" dirty="0" err="1"/>
              <a:t>Fakulät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Maxqda</a:t>
            </a:r>
            <a:r>
              <a:rPr lang="de-DE" dirty="0"/>
              <a:t> (Installiert im </a:t>
            </a:r>
            <a:r>
              <a:rPr lang="de-DE" dirty="0" err="1"/>
              <a:t>WiWi</a:t>
            </a:r>
            <a:r>
              <a:rPr lang="de-DE" dirty="0"/>
              <a:t>-PC-Pool, </a:t>
            </a:r>
            <a:r>
              <a:rPr lang="de-DE" dirty="0" err="1"/>
              <a:t>Nauklerstrasse</a:t>
            </a:r>
            <a:r>
              <a:rPr lang="de-DE" dirty="0"/>
              <a:t> 47)</a:t>
            </a:r>
          </a:p>
          <a:p>
            <a:pPr lvl="1"/>
            <a:endParaRPr lang="de-DE" dirty="0"/>
          </a:p>
          <a:p>
            <a:r>
              <a:rPr lang="de-DE" dirty="0" err="1"/>
              <a:t>Atlas.ti</a:t>
            </a:r>
            <a:r>
              <a:rPr lang="de-DE" dirty="0"/>
              <a:t> (Installiert im </a:t>
            </a:r>
            <a:r>
              <a:rPr lang="de-DE" dirty="0" err="1"/>
              <a:t>Ifsoz</a:t>
            </a:r>
            <a:r>
              <a:rPr lang="de-DE" dirty="0"/>
              <a:t>-PC-Pool, Wilhelmstrasse 36)</a:t>
            </a:r>
          </a:p>
          <a:p>
            <a:r>
              <a:rPr lang="de-DE" dirty="0"/>
              <a:t>F4</a:t>
            </a:r>
          </a:p>
          <a:p>
            <a:endParaRPr lang="de-DE" dirty="0"/>
          </a:p>
          <a:p>
            <a:r>
              <a:rPr lang="de-DE" dirty="0"/>
              <a:t>Programme, die an Computerpools der Fakultät vorhanden sind, und die Ihnen die Datenorganisation und -analyse sowie die Transkription (f4) erleichtern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429065E2-D868-4A95-83C6-BEA0FCFF72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88641" y="5884231"/>
            <a:ext cx="155359" cy="116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EC266B4-8147-41EA-9281-37E075835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111AFDB-0571-4888-8120-351ADDBFF7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CEA5F-E734-4B04-8042-60085CB611E8}" type="slidenum">
              <a:rPr lang="de-DE" smtClean="0"/>
              <a:pPr/>
              <a:t>10</a:t>
            </a:fld>
            <a:r>
              <a:rPr lang="de-DE"/>
              <a:t> | Maja Urbanczyk, M. A. | Methodenzentrum Universität Tübingen | Frühjahr 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762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617"/>
    </mc:Choice>
    <mc:Fallback xmlns="">
      <p:transition spd="slow" advTm="62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47E4EF-67F3-4867-9CDD-8318AB05F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Literatur und Weiterführende Ressourcen zum Thema CQDA: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40432B8-02E5-4F04-B8D0-1297DAC6B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Friese, Susanne (2016). </a:t>
            </a:r>
            <a:r>
              <a:rPr lang="de-DE" dirty="0" err="1"/>
              <a:t>Grounded</a:t>
            </a:r>
            <a:r>
              <a:rPr lang="de-DE" dirty="0"/>
              <a:t> Theory - Computergestützt und umgesetzt mit </a:t>
            </a:r>
            <a:r>
              <a:rPr lang="de-DE" dirty="0" err="1"/>
              <a:t>Atlas.ti</a:t>
            </a:r>
            <a:r>
              <a:rPr lang="de-DE" dirty="0"/>
              <a:t>. Der Computer gehört für mich mit dazu. In Claudia </a:t>
            </a:r>
            <a:r>
              <a:rPr lang="de-DE" dirty="0" err="1"/>
              <a:t>Equit</a:t>
            </a:r>
            <a:r>
              <a:rPr lang="de-DE" dirty="0"/>
              <a:t> &amp; Christoph </a:t>
            </a:r>
            <a:r>
              <a:rPr lang="de-DE" dirty="0" err="1"/>
              <a:t>Hohage</a:t>
            </a:r>
            <a:r>
              <a:rPr lang="de-DE" dirty="0"/>
              <a:t> (Hrsg.), </a:t>
            </a:r>
            <a:r>
              <a:rPr lang="de-DE" i="1" dirty="0"/>
              <a:t>Handbuch </a:t>
            </a:r>
            <a:r>
              <a:rPr lang="de-DE" i="1" dirty="0" err="1"/>
              <a:t>Grounded</a:t>
            </a:r>
            <a:r>
              <a:rPr lang="de-DE" i="1" dirty="0"/>
              <a:t> Theory. Von der Methodologie zur Forschungspraxis</a:t>
            </a:r>
            <a:r>
              <a:rPr lang="de-DE" dirty="0"/>
              <a:t> (S.483-507). Weinheim ; Basel: Beltz Juventa.</a:t>
            </a:r>
          </a:p>
          <a:p>
            <a:pPr lvl="0"/>
            <a:r>
              <a:rPr lang="en-GB" dirty="0"/>
              <a:t>Friese, Susanne (2016). Qualitative data analysis software: The state of the art. </a:t>
            </a:r>
            <a:r>
              <a:rPr lang="en-GB" i="1" dirty="0"/>
              <a:t>Special Issue: Qualitative Research in the Digital Humanities</a:t>
            </a:r>
            <a:r>
              <a:rPr lang="en-GB" dirty="0"/>
              <a:t>, Bosch, </a:t>
            </a:r>
            <a:r>
              <a:rPr lang="en-GB" dirty="0" err="1"/>
              <a:t>Reinoud</a:t>
            </a:r>
            <a:r>
              <a:rPr lang="en-GB" dirty="0"/>
              <a:t> (Ed.), KWALON, 61, 21(1), 34-45.</a:t>
            </a:r>
            <a:endParaRPr lang="de-DE" dirty="0"/>
          </a:p>
          <a:p>
            <a:pPr lvl="0"/>
            <a:r>
              <a:rPr lang="en-GB" dirty="0"/>
              <a:t>Friese, Susanne (2016). </a:t>
            </a:r>
            <a:r>
              <a:rPr lang="en-GB" i="1" dirty="0"/>
              <a:t>CAQDAS and Grounded Theory Analysis</a:t>
            </a:r>
            <a:r>
              <a:rPr lang="en-GB" dirty="0"/>
              <a:t>. Working Papers WP 16-07, ISSN 2192-2357, MMG Working Papers Print. </a:t>
            </a:r>
            <a:r>
              <a:rPr lang="de-DE" u="sng" dirty="0">
                <a:hlinkClick r:id="rId4"/>
              </a:rPr>
              <a:t>Online</a:t>
            </a:r>
            <a:endParaRPr lang="de-DE" dirty="0"/>
          </a:p>
          <a:p>
            <a:pPr lvl="0"/>
            <a:r>
              <a:rPr lang="en-GB" dirty="0"/>
              <a:t>Friese, Susanne (2019). Grounded Theory Analysis and CAQDAS: A happy pairing or remodelling GT to QDA? In Antony Bryant and Kathy Charmaz (</a:t>
            </a:r>
            <a:r>
              <a:rPr lang="en-GB" dirty="0" err="1"/>
              <a:t>Hrsg</a:t>
            </a:r>
            <a:r>
              <a:rPr lang="en-GB" dirty="0"/>
              <a:t>.). </a:t>
            </a:r>
            <a:r>
              <a:rPr lang="en-GB" i="1" dirty="0"/>
              <a:t>The SAGE Handbook of Current Developments in Grounded Theory</a:t>
            </a:r>
            <a:r>
              <a:rPr lang="en-GB" dirty="0"/>
              <a:t> (S.282-313). </a:t>
            </a:r>
            <a:r>
              <a:rPr lang="de-DE" dirty="0"/>
              <a:t>London: SAGE. </a:t>
            </a:r>
          </a:p>
          <a:p>
            <a:pPr lvl="0"/>
            <a:r>
              <a:rPr lang="de-DE" dirty="0"/>
              <a:t>Kuckartz, Udo (2010). </a:t>
            </a:r>
            <a:r>
              <a:rPr lang="de-DE" i="1" dirty="0"/>
              <a:t>Einführung in die computergestützte Analyse qualitativer Daten</a:t>
            </a:r>
            <a:r>
              <a:rPr lang="de-DE" dirty="0"/>
              <a:t> (3., aktualisierte Auflage). Wiesbaden: VS Verlag für Sozialwissenschaften.</a:t>
            </a:r>
          </a:p>
          <a:p>
            <a:pPr lvl="0"/>
            <a:r>
              <a:rPr lang="de-DE" dirty="0" err="1"/>
              <a:t>Silver</a:t>
            </a:r>
            <a:r>
              <a:rPr lang="de-DE" dirty="0"/>
              <a:t>, Christina &amp; Woolf, Nicholas (2019). Five-Level QDA Method. In P. Atkinson, S. </a:t>
            </a:r>
            <a:r>
              <a:rPr lang="de-DE" dirty="0" err="1"/>
              <a:t>Delamont</a:t>
            </a:r>
            <a:r>
              <a:rPr lang="de-DE" dirty="0"/>
              <a:t>, A. </a:t>
            </a:r>
            <a:r>
              <a:rPr lang="de-DE" dirty="0" err="1"/>
              <a:t>Cernat</a:t>
            </a:r>
            <a:r>
              <a:rPr lang="de-DE" dirty="0"/>
              <a:t>, J.W. </a:t>
            </a:r>
            <a:r>
              <a:rPr lang="de-DE" dirty="0" err="1"/>
              <a:t>Sakshaug</a:t>
            </a:r>
            <a:r>
              <a:rPr lang="de-DE" dirty="0"/>
              <a:t>, &amp; R.A. Williams (Eds.), SAGE Research Methods Foundations. </a:t>
            </a:r>
            <a:r>
              <a:rPr lang="de-DE" dirty="0" err="1"/>
              <a:t>doi</a:t>
            </a:r>
            <a:r>
              <a:rPr lang="de-DE" dirty="0"/>
              <a:t>: 10.4135/9781526421036818833</a:t>
            </a:r>
          </a:p>
          <a:p>
            <a:endParaRPr lang="de-DE" dirty="0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49D145E1-227B-40EF-A27F-64849604D7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>
            <a:lum bright="-40000" contrast="-40000"/>
          </a:blip>
          <a:stretch>
            <a:fillRect/>
          </a:stretch>
        </p:blipFill>
        <p:spPr>
          <a:xfrm>
            <a:off x="8962007" y="5864256"/>
            <a:ext cx="48000" cy="3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085914-71C1-4101-A10E-AFEDB3C6F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8EB7FD8-FC04-42B0-A8AE-6AC9619875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CEA5F-E734-4B04-8042-60085CB611E8}" type="slidenum">
              <a:rPr lang="de-DE" smtClean="0"/>
              <a:pPr/>
              <a:t>11</a:t>
            </a:fld>
            <a:r>
              <a:rPr lang="de-DE"/>
              <a:t> | Maja Urbanczyk, M. A. | Methodenzentrum Universität Tübingen | Frühjahr 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637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85"/>
    </mc:Choice>
    <mc:Fallback xmlns="">
      <p:transition spd="slow" advTm="12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AE7A8E-EE44-40EF-A16D-F1FC33F8A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Hilfestellungen und Anleitungen zum Arbeiten mit </a:t>
            </a:r>
            <a:r>
              <a:rPr lang="de-DE" dirty="0" err="1"/>
              <a:t>ATLAS.ti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093795-288A-4E95-8146-E098EFDDF7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de-DE" dirty="0"/>
              <a:t>‚</a:t>
            </a:r>
            <a:r>
              <a:rPr lang="de-DE" dirty="0" err="1"/>
              <a:t>How-to’s</a:t>
            </a:r>
            <a:r>
              <a:rPr lang="de-DE" dirty="0"/>
              <a:t> und </a:t>
            </a:r>
            <a:r>
              <a:rPr lang="de-DE" dirty="0" err="1"/>
              <a:t>Nutzungshanbücher</a:t>
            </a:r>
            <a:r>
              <a:rPr lang="de-DE" dirty="0"/>
              <a:t> für </a:t>
            </a:r>
            <a:r>
              <a:rPr lang="de-DE" dirty="0" err="1"/>
              <a:t>ATLAS.ti</a:t>
            </a:r>
            <a:r>
              <a:rPr lang="de-DE" dirty="0"/>
              <a:t> Windows und Mac: https://atlasti.com/manuals-docs/</a:t>
            </a:r>
          </a:p>
          <a:p>
            <a:pPr lvl="0"/>
            <a:r>
              <a:rPr lang="de-DE" dirty="0"/>
              <a:t>Sammlung an weiteren </a:t>
            </a:r>
            <a:r>
              <a:rPr lang="de-DE" dirty="0" err="1"/>
              <a:t>Videotutorials</a:t>
            </a:r>
            <a:r>
              <a:rPr lang="de-DE" dirty="0"/>
              <a:t> (größtenteils englischsprachig, teilweise älter): https://atlasti.com/video-tutorials/</a:t>
            </a:r>
          </a:p>
          <a:p>
            <a:pPr lvl="0"/>
            <a:r>
              <a:rPr lang="de-DE" dirty="0"/>
              <a:t>Friese, Susanne (2019). Qualitative Data Analysis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ATLAS.ti</a:t>
            </a:r>
            <a:r>
              <a:rPr lang="de-DE" dirty="0"/>
              <a:t> (3. Ausgabe). London: Sage.</a:t>
            </a:r>
          </a:p>
          <a:p>
            <a:pPr lvl="0"/>
            <a:r>
              <a:rPr lang="de-DE" dirty="0"/>
              <a:t>Friese, Susanne (2016). </a:t>
            </a:r>
            <a:r>
              <a:rPr lang="de-DE" dirty="0" err="1"/>
              <a:t>Grounded</a:t>
            </a:r>
            <a:r>
              <a:rPr lang="de-DE" dirty="0"/>
              <a:t> Theory computergestützt und umgesetzt mit </a:t>
            </a:r>
            <a:r>
              <a:rPr lang="de-DE" dirty="0" err="1"/>
              <a:t>ATLAS.ti</a:t>
            </a:r>
            <a:r>
              <a:rPr lang="de-DE" dirty="0"/>
              <a:t>. In Claudia </a:t>
            </a:r>
            <a:r>
              <a:rPr lang="de-DE" dirty="0" err="1"/>
              <a:t>Equit</a:t>
            </a:r>
            <a:r>
              <a:rPr lang="de-DE" dirty="0"/>
              <a:t> &amp; Christoph </a:t>
            </a:r>
            <a:r>
              <a:rPr lang="de-DE" dirty="0" err="1"/>
              <a:t>Hohage</a:t>
            </a:r>
            <a:r>
              <a:rPr lang="de-DE" dirty="0"/>
              <a:t> (Hrsg.): Handbuch </a:t>
            </a:r>
            <a:r>
              <a:rPr lang="de-DE" dirty="0" err="1"/>
              <a:t>Grounded</a:t>
            </a:r>
            <a:r>
              <a:rPr lang="de-DE" dirty="0"/>
              <a:t> Theory – Von der Methodologie zur Forschungspraxis (S.483-507). Weinheim: Beltz Juventa.</a:t>
            </a:r>
          </a:p>
          <a:p>
            <a:pPr lvl="0"/>
            <a:r>
              <a:rPr lang="de-DE" dirty="0"/>
              <a:t>Friese, Susanne; </a:t>
            </a:r>
            <a:r>
              <a:rPr lang="de-DE" dirty="0" err="1"/>
              <a:t>Soratto</a:t>
            </a:r>
            <a:r>
              <a:rPr lang="de-DE" dirty="0"/>
              <a:t>, Jacks &amp; Pires, Denis. (2018). </a:t>
            </a:r>
            <a:r>
              <a:rPr lang="de-DE" dirty="0" err="1"/>
              <a:t>Carrying</a:t>
            </a:r>
            <a:r>
              <a:rPr lang="de-DE" dirty="0"/>
              <a:t> out a computer-</a:t>
            </a:r>
            <a:r>
              <a:rPr lang="de-DE" dirty="0" err="1"/>
              <a:t>aided</a:t>
            </a:r>
            <a:r>
              <a:rPr lang="de-DE" dirty="0"/>
              <a:t> </a:t>
            </a:r>
            <a:r>
              <a:rPr lang="de-DE" dirty="0" err="1"/>
              <a:t>thematic</a:t>
            </a:r>
            <a:r>
              <a:rPr lang="de-DE" dirty="0"/>
              <a:t> </a:t>
            </a:r>
            <a:r>
              <a:rPr lang="de-DE" dirty="0" err="1"/>
              <a:t>content</a:t>
            </a:r>
            <a:r>
              <a:rPr lang="de-DE" dirty="0"/>
              <a:t> </a:t>
            </a:r>
            <a:r>
              <a:rPr lang="de-DE" dirty="0" err="1"/>
              <a:t>analysis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ATLAS.ti</a:t>
            </a:r>
            <a:r>
              <a:rPr lang="de-DE" dirty="0"/>
              <a:t>. MMG Working Paper 18-0. Online</a:t>
            </a:r>
          </a:p>
          <a:p>
            <a:pPr lvl="0"/>
            <a:r>
              <a:rPr lang="de-DE" dirty="0" err="1"/>
              <a:t>McKether</a:t>
            </a:r>
            <a:r>
              <a:rPr lang="de-DE" dirty="0"/>
              <a:t>, Will L. &amp; Friese, Susanne (2016). Qualitative </a:t>
            </a:r>
            <a:r>
              <a:rPr lang="de-DE" dirty="0" err="1"/>
              <a:t>Social</a:t>
            </a:r>
            <a:r>
              <a:rPr lang="de-DE" dirty="0"/>
              <a:t> Network Analysis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ATLAS.ti</a:t>
            </a:r>
            <a:r>
              <a:rPr lang="de-DE" dirty="0"/>
              <a:t>: </a:t>
            </a:r>
            <a:r>
              <a:rPr lang="de-DE" dirty="0" err="1"/>
              <a:t>Increasing</a:t>
            </a:r>
            <a:r>
              <a:rPr lang="de-DE" dirty="0"/>
              <a:t> power in a </a:t>
            </a:r>
            <a:r>
              <a:rPr lang="de-DE" dirty="0" err="1"/>
              <a:t>black</a:t>
            </a:r>
            <a:r>
              <a:rPr lang="de-DE" dirty="0"/>
              <a:t> </a:t>
            </a:r>
            <a:r>
              <a:rPr lang="de-DE" dirty="0" err="1"/>
              <a:t>community</a:t>
            </a:r>
            <a:r>
              <a:rPr lang="de-DE" dirty="0"/>
              <a:t>. In Susanne Friese &amp; Thomas </a:t>
            </a:r>
            <a:r>
              <a:rPr lang="de-DE" dirty="0" err="1"/>
              <a:t>Ringmayr</a:t>
            </a:r>
            <a:r>
              <a:rPr lang="de-DE" dirty="0"/>
              <a:t> (</a:t>
            </a:r>
            <a:r>
              <a:rPr lang="de-DE" dirty="0" err="1"/>
              <a:t>Hrsg</a:t>
            </a:r>
            <a:r>
              <a:rPr lang="de-DE" dirty="0"/>
              <a:t>), </a:t>
            </a:r>
            <a:r>
              <a:rPr lang="de-DE" dirty="0" err="1"/>
              <a:t>ATLAS.ti</a:t>
            </a:r>
            <a:r>
              <a:rPr lang="de-DE" dirty="0"/>
              <a:t> User Conference 2015: </a:t>
            </a:r>
            <a:r>
              <a:rPr lang="de-DE" dirty="0" err="1"/>
              <a:t>Fostering</a:t>
            </a:r>
            <a:r>
              <a:rPr lang="de-DE" dirty="0"/>
              <a:t> Qualitative Data Analysis and </a:t>
            </a:r>
            <a:r>
              <a:rPr lang="de-DE" dirty="0" err="1"/>
              <a:t>Beyond</a:t>
            </a:r>
            <a:r>
              <a:rPr lang="de-DE" dirty="0"/>
              <a:t>. Konferenzsammelband. Universitätsverlag TU Berlin. Online</a:t>
            </a:r>
          </a:p>
          <a:p>
            <a:pPr lvl="0"/>
            <a:r>
              <a:rPr lang="de-DE" dirty="0" err="1"/>
              <a:t>Silver</a:t>
            </a:r>
            <a:r>
              <a:rPr lang="de-DE" dirty="0"/>
              <a:t>, Christina &amp; Woolf, Nicholas (2017): Qualitative Analysis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ATLAS.ti</a:t>
            </a:r>
            <a:r>
              <a:rPr lang="de-DE" dirty="0"/>
              <a:t> – The Five-Level QDA™ Method (1. Ausgabe). London: Taylor and Francis.</a:t>
            </a:r>
          </a:p>
          <a:p>
            <a:pPr lvl="0"/>
            <a:r>
              <a:rPr lang="de-DE" dirty="0"/>
              <a:t>Wright, Steve (2016). </a:t>
            </a:r>
            <a:r>
              <a:rPr lang="de-DE" dirty="0" err="1"/>
              <a:t>Exploring</a:t>
            </a:r>
            <a:r>
              <a:rPr lang="de-DE" dirty="0"/>
              <a:t> </a:t>
            </a:r>
            <a:r>
              <a:rPr lang="de-DE" dirty="0" err="1"/>
              <a:t>actor</a:t>
            </a:r>
            <a:r>
              <a:rPr lang="de-DE" dirty="0"/>
              <a:t>-network </a:t>
            </a:r>
            <a:r>
              <a:rPr lang="de-DE" dirty="0" err="1"/>
              <a:t>theory</a:t>
            </a:r>
            <a:r>
              <a:rPr lang="de-DE" dirty="0"/>
              <a:t> and CAQDAS: </a:t>
            </a:r>
            <a:r>
              <a:rPr lang="de-DE" dirty="0" err="1"/>
              <a:t>Provisional</a:t>
            </a:r>
            <a:r>
              <a:rPr lang="de-DE" dirty="0"/>
              <a:t> </a:t>
            </a:r>
            <a:r>
              <a:rPr lang="de-DE" dirty="0" err="1"/>
              <a:t>principles</a:t>
            </a:r>
            <a:r>
              <a:rPr lang="de-DE" dirty="0"/>
              <a:t> and </a:t>
            </a:r>
            <a:r>
              <a:rPr lang="de-DE" dirty="0" err="1"/>
              <a:t>practices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coding</a:t>
            </a:r>
            <a:r>
              <a:rPr lang="de-DE" dirty="0"/>
              <a:t>, </a:t>
            </a:r>
            <a:r>
              <a:rPr lang="de-DE" dirty="0" err="1"/>
              <a:t>connecting</a:t>
            </a:r>
            <a:r>
              <a:rPr lang="de-DE" dirty="0"/>
              <a:t> and </a:t>
            </a:r>
            <a:r>
              <a:rPr lang="de-DE" dirty="0" err="1"/>
              <a:t>describing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ATLAS.ti</a:t>
            </a:r>
            <a:r>
              <a:rPr lang="de-DE" dirty="0"/>
              <a:t>. In: Susanne Friese &amp; Thomas </a:t>
            </a:r>
            <a:r>
              <a:rPr lang="de-DE" dirty="0" err="1"/>
              <a:t>Ringmayr</a:t>
            </a:r>
            <a:r>
              <a:rPr lang="de-DE" dirty="0"/>
              <a:t> (</a:t>
            </a:r>
            <a:r>
              <a:rPr lang="de-DE" dirty="0" err="1"/>
              <a:t>Hrsg</a:t>
            </a:r>
            <a:r>
              <a:rPr lang="de-DE" dirty="0"/>
              <a:t>): </a:t>
            </a:r>
            <a:r>
              <a:rPr lang="de-DE" dirty="0" err="1"/>
              <a:t>ATLAS.ti</a:t>
            </a:r>
            <a:r>
              <a:rPr lang="de-DE" dirty="0"/>
              <a:t> User Conference 2015: </a:t>
            </a:r>
            <a:r>
              <a:rPr lang="de-DE" dirty="0" err="1"/>
              <a:t>Fostering</a:t>
            </a:r>
            <a:r>
              <a:rPr lang="de-DE" dirty="0"/>
              <a:t> Qualitative Data Analysis and </a:t>
            </a:r>
            <a:r>
              <a:rPr lang="de-DE" dirty="0" err="1"/>
              <a:t>Beyond</a:t>
            </a:r>
            <a:r>
              <a:rPr lang="de-DE" dirty="0"/>
              <a:t>. Konferenzsammelband. Universitätsverlag TU Berlin. Online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A9735C86-760A-4689-BF9B-EBB66A35E8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88641" y="5884231"/>
            <a:ext cx="155359" cy="116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72448D6-745A-4FC4-B3F2-ACB4757A6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C478F9-6FDB-445E-827F-F085774433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CEA5F-E734-4B04-8042-60085CB611E8}" type="slidenum">
              <a:rPr lang="de-DE" smtClean="0"/>
              <a:pPr/>
              <a:t>12</a:t>
            </a:fld>
            <a:r>
              <a:rPr lang="de-DE"/>
              <a:t> | Maja Urbanczyk, M. A. | Methodenzentrum Universität Tübingen | Frühjahr 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951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3"/>
    </mc:Choice>
    <mc:Fallback xmlns="">
      <p:transition spd="slow" advTm="5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3FB8B9-A910-400A-8349-172D3467C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Hilfestellung für das Arbeiten mit MAXQDA: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52B419-F039-4BD0-98A4-7698A58AA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err="1"/>
              <a:t>Rädiker</a:t>
            </a:r>
            <a:r>
              <a:rPr lang="de-DE" dirty="0"/>
              <a:t>, Stefan &amp; Kuckartz, Udo (2019). </a:t>
            </a:r>
            <a:r>
              <a:rPr lang="de-DE" i="1" dirty="0"/>
              <a:t>Analyse qualitativer Daten mit MAXQDA : Text, Audio und Video</a:t>
            </a:r>
            <a:r>
              <a:rPr lang="de-DE" dirty="0"/>
              <a:t>. Springer VS.</a:t>
            </a:r>
          </a:p>
          <a:p>
            <a:endParaRPr lang="de-DE" dirty="0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C7890A59-54C1-44BA-9AF1-BDB8698F0A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01958" y="5894218"/>
            <a:ext cx="142042" cy="106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FD68EDA-64FC-485C-A114-9CBB63767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AB8CFB-5F79-430D-AEF2-FD8894DCCE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CEA5F-E734-4B04-8042-60085CB611E8}" type="slidenum">
              <a:rPr lang="de-DE" smtClean="0"/>
              <a:pPr/>
              <a:t>13</a:t>
            </a:fld>
            <a:r>
              <a:rPr lang="de-DE"/>
              <a:t> | Maja Urbanczyk, M. A. | Methodenzentrum Universität Tübingen | Frühjahr 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3995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2"/>
    </mc:Choice>
    <mc:Fallback xmlns="">
      <p:transition spd="slow" advTm="4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BE7A9D-AC5F-438C-9FE9-990107B2A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ist CAQDAS?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7B3165F-4B79-433A-9BB9-E7B9219D76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CAQDAS steht für „Computer </a:t>
            </a:r>
            <a:r>
              <a:rPr lang="de-DE" dirty="0" err="1"/>
              <a:t>Aided</a:t>
            </a:r>
            <a:r>
              <a:rPr lang="de-DE" dirty="0"/>
              <a:t>/</a:t>
            </a:r>
            <a:r>
              <a:rPr lang="de-DE" dirty="0" err="1"/>
              <a:t>Assisted</a:t>
            </a:r>
            <a:r>
              <a:rPr lang="de-DE" dirty="0"/>
              <a:t> Qualitative Data Analysis Software“. Es handelt sich dabei um Computerprogramme zur Unterstützung qualitativer Sozialforschung. </a:t>
            </a:r>
          </a:p>
          <a:p>
            <a:endParaRPr lang="de-DE" dirty="0"/>
          </a:p>
          <a:p>
            <a:r>
              <a:rPr lang="de-DE" dirty="0"/>
              <a:t>Zu den am häufigsten verwendeten Softwares gehören </a:t>
            </a:r>
            <a:r>
              <a:rPr lang="de-DE" dirty="0" err="1"/>
              <a:t>ATLAS.ti</a:t>
            </a:r>
            <a:r>
              <a:rPr lang="de-DE" dirty="0"/>
              <a:t>, MAXQDA, NVIVO und QDA-Miner. Es gibt noch viele mehr…</a:t>
            </a:r>
          </a:p>
          <a:p>
            <a:endParaRPr lang="de-DE" dirty="0"/>
          </a:p>
          <a:p>
            <a:r>
              <a:rPr lang="de-DE" dirty="0"/>
              <a:t>Im weiteren Sinne gehört auch </a:t>
            </a:r>
            <a:r>
              <a:rPr lang="de-DE" dirty="0" err="1"/>
              <a:t>Transkriprionssoftware</a:t>
            </a:r>
            <a:r>
              <a:rPr lang="de-DE" dirty="0"/>
              <a:t> (etwa f4, </a:t>
            </a:r>
            <a:r>
              <a:rPr lang="de-DE" dirty="0" err="1"/>
              <a:t>easytranscript</a:t>
            </a:r>
            <a:r>
              <a:rPr lang="de-DE" dirty="0"/>
              <a:t>, Feldpartitur,…) dazu, denn auch sie unterstützt Forschende bei der Arbeit.</a:t>
            </a:r>
          </a:p>
          <a:p>
            <a:endParaRPr lang="de-DE" dirty="0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3974109E-40E2-4754-8A70-069D385C6B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62008" y="5864256"/>
            <a:ext cx="181992" cy="136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E913F58-79D0-4CB8-9EF2-5ED7C2C7D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7D748B-BFEF-416D-90ED-51B2D1672C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CEA5F-E734-4B04-8042-60085CB611E8}" type="slidenum">
              <a:rPr lang="de-DE" smtClean="0"/>
              <a:pPr/>
              <a:t>2</a:t>
            </a:fld>
            <a:r>
              <a:rPr lang="de-DE"/>
              <a:t> | Maja Urbanczyk, M. A. | Methodenzentrum Universität Tübingen | Frühjahr 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920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127"/>
    </mc:Choice>
    <mc:Fallback xmlns="">
      <p:transition spd="slow" advTm="77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leistet CAQDAS (vgl. </a:t>
            </a:r>
            <a:r>
              <a:rPr lang="de-DE" dirty="0" err="1"/>
              <a:t>Kuckartz</a:t>
            </a:r>
            <a:r>
              <a:rPr lang="de-DE" dirty="0"/>
              <a:t> 2010: 12f)?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Gleichzeitiges </a:t>
            </a:r>
            <a:r>
              <a:rPr lang="de-DE" b="1" dirty="0"/>
              <a:t>Verwalten des Datenmaterials </a:t>
            </a:r>
            <a:r>
              <a:rPr lang="de-DE" dirty="0"/>
              <a:t>eines Projektes, z.B. der transkribierten Interviews, mit schnellem Zugriff auf jeden einzelnen Text; Organisieren des Materials in Form von Subgruppen nach benutzergewählten Kriterien </a:t>
            </a:r>
          </a:p>
          <a:p>
            <a:r>
              <a:rPr lang="de-DE" dirty="0"/>
              <a:t>Definition von Kodes, Kategorien und Konzepten sowie Konstruktion eines Kategoriensystems; Verknüpfung und Zuordnung von Kodes/Kategorien zu ausgewählten Materialsegmenten </a:t>
            </a:r>
          </a:p>
          <a:p>
            <a:r>
              <a:rPr lang="de-DE" dirty="0"/>
              <a:t>Zusammenstellung aller zu einer Kategorie codierten Textsegmente; Gruppierung von Kategorien zu Hierarchien und Netzwerken; Visuelle Darstellung von Kategorienzuordnungen </a:t>
            </a:r>
          </a:p>
          <a:p>
            <a:r>
              <a:rPr lang="de-DE" dirty="0"/>
              <a:t>Gezielte Suche nach Überschneidungen von Kategorien oder nach komplexen Mustern von Kategorien</a:t>
            </a:r>
          </a:p>
          <a:p>
            <a:r>
              <a:rPr lang="de-DE" dirty="0"/>
              <a:t>Möglichkeit, eigene Ideen und Anmerkungen an Textstellen, Kodes, Material u.a. wie Post-</a:t>
            </a:r>
            <a:r>
              <a:rPr lang="de-DE" dirty="0" err="1"/>
              <a:t>it</a:t>
            </a:r>
            <a:r>
              <a:rPr lang="de-DE" dirty="0"/>
              <a:t> Zettel anzuheften (Kommentare) und diese übersichtlich zu verwalten</a:t>
            </a:r>
          </a:p>
          <a:p>
            <a:r>
              <a:rPr lang="de-DE" dirty="0"/>
              <a:t>Lexikalische Suche nach Worten und Wortkombinationen in Texten </a:t>
            </a:r>
          </a:p>
          <a:p>
            <a:r>
              <a:rPr lang="de-DE" dirty="0"/>
              <a:t>Erstellen von Netzwerken und Baumstrukturen von Kodes/Kategorien </a:t>
            </a:r>
          </a:p>
          <a:p>
            <a:r>
              <a:rPr lang="de-DE" dirty="0"/>
              <a:t>Import und Export von Ergebnistabellen zu Statistiksoftware, z.B. zu SPSS, STATA</a:t>
            </a:r>
          </a:p>
          <a:p>
            <a:r>
              <a:rPr lang="de-DE" dirty="0"/>
              <a:t>Unterstützung von Teamarbeit und konsensuellen </a:t>
            </a:r>
            <a:r>
              <a:rPr lang="de-DE" dirty="0" err="1"/>
              <a:t>Kodierverfahren</a:t>
            </a:r>
            <a:r>
              <a:rPr lang="de-DE" dirty="0"/>
              <a:t> in Arbeitsgruppen </a:t>
            </a:r>
          </a:p>
          <a:p>
            <a:r>
              <a:rPr lang="de-DE" dirty="0"/>
              <a:t>Synchronisierung von Text mit Audio- und Video-Dateien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6010F7DF-D8D2-4B84-A091-D842A3AC0F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62009" y="5864257"/>
            <a:ext cx="181991" cy="136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14C15A3-DE31-4E69-9AF7-787982439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FFADCA6-8F51-4073-8EB2-B2E7C6A4EB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CEA5F-E734-4B04-8042-60085CB611E8}" type="slidenum">
              <a:rPr lang="de-DE" smtClean="0"/>
              <a:pPr/>
              <a:t>3</a:t>
            </a:fld>
            <a:r>
              <a:rPr lang="de-DE"/>
              <a:t> | Maja Urbanczyk, M. A. | Methodenzentrum Universität Tübingen | Frühjahr 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434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214"/>
    </mc:Choice>
    <mc:Fallback xmlns="">
      <p:transition spd="slow" advTm="275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0FA616-1DE0-4AA6-8E1E-8E2FEFB1B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Vorteile von CAQDAS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CC1A26A-2E52-46BB-9856-03C74B9AEF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Große Mengen von Material an einem ‚Ort‘ </a:t>
            </a:r>
          </a:p>
          <a:p>
            <a:r>
              <a:rPr lang="de-DE" dirty="0"/>
              <a:t>Strukturierung und Organisation des Datenmaterials; ‚Datenmanagement‘ -&gt; Einfach Suche nach Themen/Schlagworten</a:t>
            </a:r>
          </a:p>
          <a:p>
            <a:r>
              <a:rPr lang="de-DE" dirty="0"/>
              <a:t>Leichter Einbezug unterschiedlichen Materials (Text, Bild, Multimedia, Geodaten, z. T. </a:t>
            </a:r>
            <a:r>
              <a:rPr lang="de-DE" dirty="0" err="1"/>
              <a:t>Social</a:t>
            </a:r>
            <a:r>
              <a:rPr lang="de-DE" dirty="0"/>
              <a:t> Media)</a:t>
            </a:r>
          </a:p>
          <a:p>
            <a:r>
              <a:rPr lang="de-DE" dirty="0"/>
              <a:t>Arbeit im Team</a:t>
            </a:r>
          </a:p>
          <a:p>
            <a:r>
              <a:rPr lang="de-DE" dirty="0"/>
              <a:t>Transparenz und intersubjektive Nachvollziehbarkeit </a:t>
            </a:r>
          </a:p>
          <a:p>
            <a:r>
              <a:rPr lang="de-DE" dirty="0"/>
              <a:t>Hyperlinks (Verbindungen zwischen Materialstellen)</a:t>
            </a:r>
          </a:p>
          <a:p>
            <a:r>
              <a:rPr lang="de-DE" dirty="0"/>
              <a:t>Visualisierung 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BE9D2A5B-3446-4153-A7FC-AE21A75FED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62009" y="5864257"/>
            <a:ext cx="181991" cy="136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F5719F9-E13B-4FA6-A314-42EBBB724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49B964-4D71-4781-BD1E-A94E766A52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CEA5F-E734-4B04-8042-60085CB611E8}" type="slidenum">
              <a:rPr lang="de-DE" smtClean="0"/>
              <a:pPr/>
              <a:t>4</a:t>
            </a:fld>
            <a:r>
              <a:rPr lang="de-DE"/>
              <a:t> | Maja Urbanczyk, M. A. | Methodenzentrum Universität Tübingen | Frühjahr 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733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668"/>
    </mc:Choice>
    <mc:Fallback xmlns="">
      <p:transition spd="slow" advTm="103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5869BB-0C79-4760-959D-26C550F09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‚Fallstricke‘ von CAQDAS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5A2C339-1FD1-445E-8E7B-21FDD75C50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Reines ‚taggen‘ von Material statt Analyse/Interpretation. Eigentlicher Sinn des Kodierens kann verloren gehen.</a:t>
            </a:r>
          </a:p>
          <a:p>
            <a:r>
              <a:rPr lang="de-DE" dirty="0"/>
              <a:t>Beschreiben statt analysieren</a:t>
            </a:r>
          </a:p>
          <a:p>
            <a:r>
              <a:rPr lang="de-DE" dirty="0"/>
              <a:t>‚Coding Trap‘ – unnötige Fragmentierung des Materials durch zu viele detaillierte Kodes. Eigentlicher Sinn des Kodierens kann verloren gehen.</a:t>
            </a:r>
          </a:p>
          <a:p>
            <a:r>
              <a:rPr lang="de-DE" dirty="0"/>
              <a:t>CAQDA als ‚Methode‘. Die Software gibt NICHT vor, was mit dem Material gemacht werden kann. CAQDAS ist ein Werkzeug (wie Stift und Papier auch) und übernimmt nicht die eigentliche Analysearbeit.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A773869E-6849-45D6-9498-70E620446B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48692" y="5854269"/>
            <a:ext cx="195308" cy="146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DE2EFE5-5284-491A-833C-430969DC4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CA6025-E4BA-488A-A9AD-1618EF58B4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CEA5F-E734-4B04-8042-60085CB611E8}" type="slidenum">
              <a:rPr lang="de-DE" smtClean="0"/>
              <a:pPr/>
              <a:t>5</a:t>
            </a:fld>
            <a:r>
              <a:rPr lang="de-DE"/>
              <a:t> | Maja Urbanczyk, M. A. | Methodenzentrum Universität Tübingen | Frühjahr 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787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794"/>
    </mc:Choice>
    <mc:Fallback xmlns="">
      <p:transition spd="slow" advTm="178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Arbeiten mit CAQDA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Funktionen von CAQDAS nutzen, sich dabei aber nicht (von ihnen) einschränken lassen.</a:t>
            </a:r>
          </a:p>
          <a:p>
            <a:r>
              <a:rPr lang="de-DE" dirty="0"/>
              <a:t>Parallel dazu immer analytisch Schreiben! Kommentare und Memos sind unablässig!</a:t>
            </a:r>
          </a:p>
          <a:p>
            <a:r>
              <a:rPr lang="de-DE" dirty="0"/>
              <a:t>Datensegmente und Kodes/Kategorien mehrfach durchgehen. Nur weil eine Materialstelle kodiert ist, heißt das nicht, dass ein zweiter Blick darauf sich nicht lohnen würde!</a:t>
            </a:r>
          </a:p>
          <a:p>
            <a:r>
              <a:rPr lang="de-DE" dirty="0"/>
              <a:t>Forschungstagebuch führen</a:t>
            </a:r>
          </a:p>
          <a:p>
            <a:r>
              <a:rPr lang="de-DE" dirty="0"/>
              <a:t>Einen (selbst-)reflexiven Umgang mit CAQDA pflegen</a:t>
            </a:r>
          </a:p>
          <a:p>
            <a:r>
              <a:rPr lang="de-DE" dirty="0"/>
              <a:t>Memos schreiben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0CAC4811-AEEE-4275-A7AC-3BAB37F55B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79763" y="5877572"/>
            <a:ext cx="164237" cy="123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3625687-0AB5-40F2-B764-1007578E4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F6636CF-57D7-4732-B226-3C73BFDBA5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CEA5F-E734-4B04-8042-60085CB611E8}" type="slidenum">
              <a:rPr lang="de-DE" smtClean="0"/>
              <a:pPr/>
              <a:t>6</a:t>
            </a:fld>
            <a:r>
              <a:rPr lang="de-DE"/>
              <a:t> | Maja Urbanczyk, M. A. | Methodenzentrum Universität Tübingen | Frühjahr 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936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725"/>
    </mc:Choice>
    <mc:Fallback xmlns="">
      <p:transition spd="slow" advTm="159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Arbeitsschritte von CAQDAS-Anwendungen (vgl. </a:t>
            </a:r>
            <a:r>
              <a:rPr lang="de-DE" dirty="0" err="1"/>
              <a:t>Kuckartz</a:t>
            </a:r>
            <a:r>
              <a:rPr lang="de-DE" dirty="0"/>
              <a:t> 2010: 21ff)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Dokumente bzw. Daten vorbereiten (u.a. transkribieren, anonymisieren, benennen, evtl. Zeilen nummerieren; vgl. </a:t>
            </a:r>
            <a:r>
              <a:rPr lang="de-DE" dirty="0" err="1"/>
              <a:t>Rädiker</a:t>
            </a:r>
            <a:r>
              <a:rPr lang="de-DE" dirty="0"/>
              <a:t> und </a:t>
            </a:r>
            <a:r>
              <a:rPr lang="de-DE" dirty="0" err="1"/>
              <a:t>Kuckartz</a:t>
            </a:r>
            <a:r>
              <a:rPr lang="de-DE" dirty="0"/>
              <a:t> 2019, Kap. 3.2)</a:t>
            </a:r>
          </a:p>
          <a:p>
            <a:r>
              <a:rPr lang="de-DE" dirty="0"/>
              <a:t>Einrichtung eines „Projekts“: Sie umfassen die Primärdokumente (z.B. Interviews, Bilder, Videos) und die darauf bezogenen Analysen (z.B. Kodes, Memos)</a:t>
            </a:r>
          </a:p>
          <a:p>
            <a:r>
              <a:rPr lang="de-DE" dirty="0"/>
              <a:t>Exploration der Dokumente (z.B. Mithilfe von Wortsuchen): Identifikation und Markierung von Stellen, die in Bezug auf die Forschungsfrage interessant sind („</a:t>
            </a:r>
            <a:r>
              <a:rPr lang="de-DE" dirty="0" err="1"/>
              <a:t>hot</a:t>
            </a:r>
            <a:r>
              <a:rPr lang="de-DE" dirty="0"/>
              <a:t> </a:t>
            </a:r>
            <a:r>
              <a:rPr lang="de-DE" dirty="0" err="1"/>
              <a:t>spots</a:t>
            </a:r>
            <a:r>
              <a:rPr lang="de-DE" dirty="0"/>
              <a:t>“ im Datenmaterial)</a:t>
            </a:r>
          </a:p>
          <a:p>
            <a:r>
              <a:rPr lang="de-DE" dirty="0"/>
              <a:t>Texte segmentieren und kodieren: analytische Abstraktion entfalten, das Kodeschema im Verlauf modifizieren und ausdifferenzieren</a:t>
            </a:r>
          </a:p>
          <a:p>
            <a:r>
              <a:rPr lang="de-DE" dirty="0"/>
              <a:t>Erstellen von Querverweisen (Hyperlinks): zusammengehörige und aufeinander verweisende Materialstellen verbinden</a:t>
            </a:r>
          </a:p>
          <a:p>
            <a:r>
              <a:rPr lang="de-DE" dirty="0"/>
              <a:t>Memos schreiben, sie mit den dazugehörigen Materialstellen und/oder Kodes verbinden und miteinander integrieren</a:t>
            </a:r>
          </a:p>
          <a:p>
            <a:r>
              <a:rPr lang="de-DE" dirty="0"/>
              <a:t>Themenanalyse mithilfe von Text-</a:t>
            </a:r>
            <a:r>
              <a:rPr lang="de-DE" dirty="0" err="1"/>
              <a:t>Retrieval</a:t>
            </a:r>
            <a:r>
              <a:rPr lang="de-DE" dirty="0"/>
              <a:t>-Funktionen</a:t>
            </a:r>
          </a:p>
          <a:p>
            <a:r>
              <a:rPr lang="de-DE" dirty="0"/>
              <a:t>Visualisierung durch graphische Netzwerk-Editoren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AC0A6051-E62D-47E1-BAC8-5BDB1A2EB1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48692" y="5854269"/>
            <a:ext cx="195308" cy="146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7DDD9FC-D5A2-4C67-A60E-93CD10B47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69CE1B-9FE4-488B-A3AF-8A258AB1DD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CEA5F-E734-4B04-8042-60085CB611E8}" type="slidenum">
              <a:rPr lang="de-DE" smtClean="0"/>
              <a:pPr/>
              <a:t>7</a:t>
            </a:fld>
            <a:r>
              <a:rPr lang="de-DE"/>
              <a:t> | Maja Urbanczyk, M. A. | Methodenzentrum Universität Tübingen | Frühjahr 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91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971"/>
    </mc:Choice>
    <mc:Fallback xmlns="">
      <p:transition spd="slow" advTm="150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Zum Umgang mit Memos und Kommentaren in CAQDAS (vgl. </a:t>
            </a:r>
            <a:r>
              <a:rPr lang="de-DE" dirty="0" err="1"/>
              <a:t>Rädiker</a:t>
            </a:r>
            <a:r>
              <a:rPr lang="de-DE" dirty="0"/>
              <a:t> und </a:t>
            </a:r>
            <a:r>
              <a:rPr lang="de-DE" dirty="0" err="1"/>
              <a:t>Kuckartz</a:t>
            </a:r>
            <a:r>
              <a:rPr lang="de-DE" dirty="0"/>
              <a:t> 2019: 54f)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Eine der wichtigsten Funktion von CAQDAS ist die Unterstützung bei der Organisation eigener Schreibprozesse, z.B. in Form von Memos oder dem </a:t>
            </a:r>
            <a:r>
              <a:rPr lang="de-DE" b="1" dirty="0"/>
              <a:t>Forschungstagebuch </a:t>
            </a:r>
            <a:r>
              <a:rPr lang="de-DE" dirty="0"/>
              <a:t>(Logbuch; </a:t>
            </a:r>
            <a:r>
              <a:rPr lang="de-DE" dirty="0" err="1"/>
              <a:t>To</a:t>
            </a:r>
            <a:r>
              <a:rPr lang="de-DE" dirty="0"/>
              <a:t>-Do-Liste; Dokumentation des Gesamtprozesses)</a:t>
            </a:r>
          </a:p>
          <a:p>
            <a:r>
              <a:rPr lang="de-DE" dirty="0"/>
              <a:t>Memos können sich beziehen auf</a:t>
            </a:r>
          </a:p>
          <a:p>
            <a:pPr lvl="1"/>
            <a:r>
              <a:rPr lang="de-DE" dirty="0"/>
              <a:t>Auf Codes (zur Erarbeitung von Kategorien und Konzepten)</a:t>
            </a:r>
          </a:p>
          <a:p>
            <a:pPr lvl="1"/>
            <a:r>
              <a:rPr lang="de-DE" dirty="0"/>
              <a:t>Materialsegmente (wie beim offenen Kodieren)</a:t>
            </a:r>
          </a:p>
          <a:p>
            <a:pPr lvl="1"/>
            <a:r>
              <a:rPr lang="de-DE" dirty="0"/>
              <a:t>Auf das gesamte Projekt (theoretische, integrative Memos) </a:t>
            </a:r>
          </a:p>
          <a:p>
            <a:pPr lvl="1"/>
            <a:r>
              <a:rPr lang="de-DE" dirty="0"/>
              <a:t>Feldnotizen zu bestimmten Situationen (bei Dokumenten und Dokumentgruppen)</a:t>
            </a:r>
          </a:p>
          <a:p>
            <a:r>
              <a:rPr lang="de-DE" dirty="0"/>
              <a:t>Kommentare können benutzt werden für</a:t>
            </a:r>
          </a:p>
          <a:p>
            <a:pPr lvl="1"/>
            <a:r>
              <a:rPr lang="de-DE" dirty="0"/>
              <a:t>Definition von Kodes (‚Kodeanleitung‘)</a:t>
            </a:r>
          </a:p>
          <a:p>
            <a:pPr lvl="1"/>
            <a:r>
              <a:rPr lang="de-DE" dirty="0"/>
              <a:t>Auf ein Dokument in seiner Gesamtheit (z.B. „Interviewsteckbrief“) </a:t>
            </a:r>
          </a:p>
          <a:p>
            <a:pPr lvl="1"/>
            <a:r>
              <a:rPr lang="de-DE" dirty="0"/>
              <a:t>Zusätzliche Notizen zu jeder Entität eines Projekts</a:t>
            </a:r>
          </a:p>
          <a:p>
            <a:r>
              <a:rPr lang="de-DE" dirty="0"/>
              <a:t>Regeln fürs Memoschreiben</a:t>
            </a:r>
          </a:p>
          <a:p>
            <a:pPr lvl="1"/>
            <a:r>
              <a:rPr lang="de-DE" dirty="0"/>
              <a:t>Schreibe Memos!</a:t>
            </a:r>
          </a:p>
          <a:p>
            <a:pPr lvl="1"/>
            <a:r>
              <a:rPr lang="de-DE" dirty="0"/>
              <a:t>Fasse Dich kurz und schreibe präzise!</a:t>
            </a:r>
          </a:p>
          <a:p>
            <a:pPr lvl="1"/>
            <a:r>
              <a:rPr lang="de-DE" dirty="0"/>
              <a:t>Übersichtlichkeit und Zugänglichkeit wahren (nicht 100 Memos pro Dokument)</a:t>
            </a:r>
          </a:p>
          <a:p>
            <a:pPr lvl="1"/>
            <a:r>
              <a:rPr lang="de-DE" dirty="0"/>
              <a:t>Nicht zu kurze Memos (sonst eher Codes und Code-Kommentare verwenden)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6D4B55C5-5685-4D73-9108-1333B578B3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88641" y="5884231"/>
            <a:ext cx="155359" cy="116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A6156B8-2832-4E64-9CED-CD8215C8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35A0229-FF8C-44EA-804A-454B57EDEE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CEA5F-E734-4B04-8042-60085CB611E8}" type="slidenum">
              <a:rPr lang="de-DE" smtClean="0"/>
              <a:pPr/>
              <a:t>8</a:t>
            </a:fld>
            <a:r>
              <a:rPr lang="de-DE"/>
              <a:t> | Maja Urbanczyk, M. A. | Methodenzentrum Universität Tübingen | Frühjahr 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867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935"/>
    </mc:Choice>
    <mc:Fallback xmlns="">
      <p:transition spd="slow" advTm="166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Prozesshaftigkeit und Transparenz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„Zu den Kennzeichen einer guten empirischen Studie gehört eine saubere Dokumentation, die den Forschungsprozess transparent und nachvollziehbar darstellt: Wie wurde das Datenmaterial erhoben, wie wurde es anonymisiert? Welche analytische Vorgehensweise wurde zu welchem Zweck gewählt und warum?“ (</a:t>
            </a:r>
            <a:r>
              <a:rPr lang="de-DE" dirty="0" err="1"/>
              <a:t>Rädiker</a:t>
            </a:r>
            <a:r>
              <a:rPr lang="de-DE" dirty="0"/>
              <a:t> und </a:t>
            </a:r>
            <a:r>
              <a:rPr lang="de-DE" dirty="0" err="1"/>
              <a:t>Kuckartz</a:t>
            </a:r>
            <a:r>
              <a:rPr lang="de-DE" dirty="0"/>
              <a:t> 2019: 41f)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73601FD7-E5C8-4AD3-A56C-EECD3C41AB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90986" y="5810989"/>
            <a:ext cx="253014" cy="189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2E371AA-1F81-4C53-9671-00CDAB764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42F3A4C-BE5E-4D36-BD74-BB3A27E6EB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CEA5F-E734-4B04-8042-60085CB611E8}" type="slidenum">
              <a:rPr lang="de-DE" smtClean="0"/>
              <a:pPr/>
              <a:t>9</a:t>
            </a:fld>
            <a:r>
              <a:rPr lang="de-DE"/>
              <a:t> | Maja Urbanczyk, M. A. | Methodenzentrum Universität Tübingen | Frühjahr 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601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93"/>
    </mc:Choice>
    <mc:Fallback xmlns="">
      <p:transition spd="slow" advTm="29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itelseite - Master">
  <a:themeElements>
    <a:clrScheme name="UT-Titel - Text schwarz">
      <a:dk1>
        <a:srgbClr val="000000"/>
      </a:dk1>
      <a:lt1>
        <a:srgbClr val="FFFFFF"/>
      </a:lt1>
      <a:dk2>
        <a:srgbClr val="A51E37"/>
      </a:dk2>
      <a:lt2>
        <a:srgbClr val="2D2015"/>
      </a:lt2>
      <a:accent1>
        <a:srgbClr val="ADB3B7"/>
      </a:accent1>
      <a:accent2>
        <a:srgbClr val="B4A069"/>
      </a:accent2>
      <a:accent3>
        <a:srgbClr val="FFFFFF"/>
      </a:accent3>
      <a:accent4>
        <a:srgbClr val="2A2A2A"/>
      </a:accent4>
      <a:accent5>
        <a:srgbClr val="D3D6D8"/>
      </a:accent5>
      <a:accent6>
        <a:srgbClr val="A3915E"/>
      </a:accent6>
      <a:hlink>
        <a:srgbClr val="32414B"/>
      </a:hlink>
      <a:folHlink>
        <a:srgbClr val="A51E37"/>
      </a:folHlink>
    </a:clrScheme>
    <a:fontScheme name="UT_TIT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T_TITEL 1">
        <a:dk1>
          <a:srgbClr val="333333"/>
        </a:dk1>
        <a:lt1>
          <a:srgbClr val="FFFFFF"/>
        </a:lt1>
        <a:dk2>
          <a:srgbClr val="A51E37"/>
        </a:dk2>
        <a:lt2>
          <a:srgbClr val="2D2015"/>
        </a:lt2>
        <a:accent1>
          <a:srgbClr val="ADB3B7"/>
        </a:accent1>
        <a:accent2>
          <a:srgbClr val="B4A069"/>
        </a:accent2>
        <a:accent3>
          <a:srgbClr val="FFFFFF"/>
        </a:accent3>
        <a:accent4>
          <a:srgbClr val="2A2A2A"/>
        </a:accent4>
        <a:accent5>
          <a:srgbClr val="D3D6D8"/>
        </a:accent5>
        <a:accent6>
          <a:srgbClr val="A3915E"/>
        </a:accent6>
        <a:hlink>
          <a:srgbClr val="32414B"/>
        </a:hlink>
        <a:folHlink>
          <a:srgbClr val="A51E3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6-9__PPT Vorlage UT.pptx" id="{A74274C2-E076-4FF6-BD57-D99B35BA635B}" vid="{E8DB6881-36A1-497B-8497-D49F9C5D5B20}"/>
    </a:ext>
  </a:extLst>
</a:theme>
</file>

<file path=ppt/theme/theme2.xml><?xml version="1.0" encoding="utf-8"?>
<a:theme xmlns:a="http://schemas.openxmlformats.org/drawingml/2006/main" name="Innenseite - Master">
  <a:themeElements>
    <a:clrScheme name="UT-Titel - Text schwarz">
      <a:dk1>
        <a:srgbClr val="000000"/>
      </a:dk1>
      <a:lt1>
        <a:srgbClr val="FFFFFF"/>
      </a:lt1>
      <a:dk2>
        <a:srgbClr val="A51E37"/>
      </a:dk2>
      <a:lt2>
        <a:srgbClr val="2D2015"/>
      </a:lt2>
      <a:accent1>
        <a:srgbClr val="ADB3B7"/>
      </a:accent1>
      <a:accent2>
        <a:srgbClr val="B4A069"/>
      </a:accent2>
      <a:accent3>
        <a:srgbClr val="FFFFFF"/>
      </a:accent3>
      <a:accent4>
        <a:srgbClr val="2A2A2A"/>
      </a:accent4>
      <a:accent5>
        <a:srgbClr val="D3D6D8"/>
      </a:accent5>
      <a:accent6>
        <a:srgbClr val="A3915E"/>
      </a:accent6>
      <a:hlink>
        <a:srgbClr val="32414B"/>
      </a:hlink>
      <a:folHlink>
        <a:srgbClr val="A51E37"/>
      </a:folHlink>
    </a:clrScheme>
    <a:fontScheme name="UT_TIT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T_TITEL 1">
        <a:dk1>
          <a:srgbClr val="333333"/>
        </a:dk1>
        <a:lt1>
          <a:srgbClr val="FFFFFF"/>
        </a:lt1>
        <a:dk2>
          <a:srgbClr val="A51E37"/>
        </a:dk2>
        <a:lt2>
          <a:srgbClr val="2D2015"/>
        </a:lt2>
        <a:accent1>
          <a:srgbClr val="ADB3B7"/>
        </a:accent1>
        <a:accent2>
          <a:srgbClr val="B4A069"/>
        </a:accent2>
        <a:accent3>
          <a:srgbClr val="FFFFFF"/>
        </a:accent3>
        <a:accent4>
          <a:srgbClr val="2A2A2A"/>
        </a:accent4>
        <a:accent5>
          <a:srgbClr val="D3D6D8"/>
        </a:accent5>
        <a:accent6>
          <a:srgbClr val="A3915E"/>
        </a:accent6>
        <a:hlink>
          <a:srgbClr val="32414B"/>
        </a:hlink>
        <a:folHlink>
          <a:srgbClr val="A51E3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6-9__PPT Vorlage UT.pptx" id="{A74274C2-E076-4FF6-BD57-D99B35BA635B}" vid="{D3D7BA0A-6B27-46B8-8E53-A3CA703A3D22}"/>
    </a:ext>
  </a:extLst>
</a:theme>
</file>

<file path=ppt/theme/theme3.xml><?xml version="1.0" encoding="utf-8"?>
<a:theme xmlns:a="http://schemas.openxmlformats.org/drawingml/2006/main" name="1_Titelseite - Master">
  <a:themeElements>
    <a:clrScheme name="UT-Titel - Text schwarz">
      <a:dk1>
        <a:srgbClr val="000000"/>
      </a:dk1>
      <a:lt1>
        <a:srgbClr val="FFFFFF"/>
      </a:lt1>
      <a:dk2>
        <a:srgbClr val="A51E37"/>
      </a:dk2>
      <a:lt2>
        <a:srgbClr val="2D2015"/>
      </a:lt2>
      <a:accent1>
        <a:srgbClr val="ADB3B7"/>
      </a:accent1>
      <a:accent2>
        <a:srgbClr val="B4A069"/>
      </a:accent2>
      <a:accent3>
        <a:srgbClr val="FFFFFF"/>
      </a:accent3>
      <a:accent4>
        <a:srgbClr val="2A2A2A"/>
      </a:accent4>
      <a:accent5>
        <a:srgbClr val="D3D6D8"/>
      </a:accent5>
      <a:accent6>
        <a:srgbClr val="A3915E"/>
      </a:accent6>
      <a:hlink>
        <a:srgbClr val="32414B"/>
      </a:hlink>
      <a:folHlink>
        <a:srgbClr val="A51E37"/>
      </a:folHlink>
    </a:clrScheme>
    <a:fontScheme name="UT_TIT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T_TITEL 1">
        <a:dk1>
          <a:srgbClr val="333333"/>
        </a:dk1>
        <a:lt1>
          <a:srgbClr val="FFFFFF"/>
        </a:lt1>
        <a:dk2>
          <a:srgbClr val="A51E37"/>
        </a:dk2>
        <a:lt2>
          <a:srgbClr val="2D2015"/>
        </a:lt2>
        <a:accent1>
          <a:srgbClr val="ADB3B7"/>
        </a:accent1>
        <a:accent2>
          <a:srgbClr val="B4A069"/>
        </a:accent2>
        <a:accent3>
          <a:srgbClr val="FFFFFF"/>
        </a:accent3>
        <a:accent4>
          <a:srgbClr val="2A2A2A"/>
        </a:accent4>
        <a:accent5>
          <a:srgbClr val="D3D6D8"/>
        </a:accent5>
        <a:accent6>
          <a:srgbClr val="A3915E"/>
        </a:accent6>
        <a:hlink>
          <a:srgbClr val="32414B"/>
        </a:hlink>
        <a:folHlink>
          <a:srgbClr val="A51E3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4-3__PPT Vorlage UT.potx" id="{F26A9866-FAD3-4C1B-910C-BC9022932201}" vid="{E12EAD56-54A5-4B2B-91BE-2AE2EFFC3C2A}"/>
    </a:ext>
  </a:extLst>
</a:theme>
</file>

<file path=ppt/theme/theme4.xml><?xml version="1.0" encoding="utf-8"?>
<a:theme xmlns:a="http://schemas.openxmlformats.org/drawingml/2006/main" name="1_Innenseite - Master">
  <a:themeElements>
    <a:clrScheme name="UT-Titel - Text schwarz">
      <a:dk1>
        <a:srgbClr val="000000"/>
      </a:dk1>
      <a:lt1>
        <a:srgbClr val="FFFFFF"/>
      </a:lt1>
      <a:dk2>
        <a:srgbClr val="A51E37"/>
      </a:dk2>
      <a:lt2>
        <a:srgbClr val="2D2015"/>
      </a:lt2>
      <a:accent1>
        <a:srgbClr val="ADB3B7"/>
      </a:accent1>
      <a:accent2>
        <a:srgbClr val="B4A069"/>
      </a:accent2>
      <a:accent3>
        <a:srgbClr val="FFFFFF"/>
      </a:accent3>
      <a:accent4>
        <a:srgbClr val="2A2A2A"/>
      </a:accent4>
      <a:accent5>
        <a:srgbClr val="D3D6D8"/>
      </a:accent5>
      <a:accent6>
        <a:srgbClr val="A3915E"/>
      </a:accent6>
      <a:hlink>
        <a:srgbClr val="32414B"/>
      </a:hlink>
      <a:folHlink>
        <a:srgbClr val="A51E37"/>
      </a:folHlink>
    </a:clrScheme>
    <a:fontScheme name="UT_TIT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T_TITEL 1">
        <a:dk1>
          <a:srgbClr val="333333"/>
        </a:dk1>
        <a:lt1>
          <a:srgbClr val="FFFFFF"/>
        </a:lt1>
        <a:dk2>
          <a:srgbClr val="A51E37"/>
        </a:dk2>
        <a:lt2>
          <a:srgbClr val="2D2015"/>
        </a:lt2>
        <a:accent1>
          <a:srgbClr val="ADB3B7"/>
        </a:accent1>
        <a:accent2>
          <a:srgbClr val="B4A069"/>
        </a:accent2>
        <a:accent3>
          <a:srgbClr val="FFFFFF"/>
        </a:accent3>
        <a:accent4>
          <a:srgbClr val="2A2A2A"/>
        </a:accent4>
        <a:accent5>
          <a:srgbClr val="D3D6D8"/>
        </a:accent5>
        <a:accent6>
          <a:srgbClr val="A3915E"/>
        </a:accent6>
        <a:hlink>
          <a:srgbClr val="32414B"/>
        </a:hlink>
        <a:folHlink>
          <a:srgbClr val="A51E3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4-3__PPT Vorlage UT.potx" id="{F26A9866-FAD3-4C1B-910C-BC9022932201}" vid="{D1323162-6D42-436B-B35B-EA1B29A6BA21}"/>
    </a:ext>
  </a:extLst>
</a:theme>
</file>

<file path=ppt/theme/theme5.xml><?xml version="1.0" encoding="utf-8"?>
<a:theme xmlns:a="http://schemas.openxmlformats.org/drawingml/2006/main" name="Uni_Tue_UO">
  <a:themeElements>
    <a:clrScheme name="UT_TITEL 1">
      <a:dk1>
        <a:srgbClr val="333333"/>
      </a:dk1>
      <a:lt1>
        <a:srgbClr val="FFFFFF"/>
      </a:lt1>
      <a:dk2>
        <a:srgbClr val="A51E37"/>
      </a:dk2>
      <a:lt2>
        <a:srgbClr val="2D2015"/>
      </a:lt2>
      <a:accent1>
        <a:srgbClr val="ADB3B7"/>
      </a:accent1>
      <a:accent2>
        <a:srgbClr val="B4A069"/>
      </a:accent2>
      <a:accent3>
        <a:srgbClr val="FFFFFF"/>
      </a:accent3>
      <a:accent4>
        <a:srgbClr val="2A2A2A"/>
      </a:accent4>
      <a:accent5>
        <a:srgbClr val="D3D6D8"/>
      </a:accent5>
      <a:accent6>
        <a:srgbClr val="A3915E"/>
      </a:accent6>
      <a:hlink>
        <a:srgbClr val="32414B"/>
      </a:hlink>
      <a:folHlink>
        <a:srgbClr val="A51E37"/>
      </a:folHlink>
    </a:clrScheme>
    <a:fontScheme name="UT_TIT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UT_TITEL 1">
        <a:dk1>
          <a:srgbClr val="333333"/>
        </a:dk1>
        <a:lt1>
          <a:srgbClr val="FFFFFF"/>
        </a:lt1>
        <a:dk2>
          <a:srgbClr val="A51E37"/>
        </a:dk2>
        <a:lt2>
          <a:srgbClr val="2D2015"/>
        </a:lt2>
        <a:accent1>
          <a:srgbClr val="ADB3B7"/>
        </a:accent1>
        <a:accent2>
          <a:srgbClr val="B4A069"/>
        </a:accent2>
        <a:accent3>
          <a:srgbClr val="FFFFFF"/>
        </a:accent3>
        <a:accent4>
          <a:srgbClr val="2A2A2A"/>
        </a:accent4>
        <a:accent5>
          <a:srgbClr val="D3D6D8"/>
        </a:accent5>
        <a:accent6>
          <a:srgbClr val="A3915E"/>
        </a:accent6>
        <a:hlink>
          <a:srgbClr val="32414B"/>
        </a:hlink>
        <a:folHlink>
          <a:srgbClr val="A51E3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Uni_Tue_UO" id="{7540B6CF-4653-4916-B482-311212ABDF26}" vid="{A3B0A8E0-3909-41C5-B450-99337990EC94}"/>
    </a:ext>
  </a:extLst>
</a:theme>
</file>

<file path=ppt/theme/theme6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16-9__PPT_Vorlage_UT</Template>
  <TotalTime>0</TotalTime>
  <Words>1699</Words>
  <Application>Microsoft Office PowerPoint</Application>
  <PresentationFormat>Bildschirmpräsentation (4:3)</PresentationFormat>
  <Paragraphs>108</Paragraphs>
  <Slides>13</Slides>
  <Notes>3</Notes>
  <HiddenSlides>0</HiddenSlides>
  <MMClips>13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5</vt:i4>
      </vt:variant>
      <vt:variant>
        <vt:lpstr>Folientitel</vt:lpstr>
      </vt:variant>
      <vt:variant>
        <vt:i4>13</vt:i4>
      </vt:variant>
    </vt:vector>
  </HeadingPairs>
  <TitlesOfParts>
    <vt:vector size="21" baseType="lpstr">
      <vt:lpstr>Arial</vt:lpstr>
      <vt:lpstr>Calibri</vt:lpstr>
      <vt:lpstr>Wingdings</vt:lpstr>
      <vt:lpstr>Titelseite - Master</vt:lpstr>
      <vt:lpstr>Innenseite - Master</vt:lpstr>
      <vt:lpstr>1_Titelseite - Master</vt:lpstr>
      <vt:lpstr>1_Innenseite - Master</vt:lpstr>
      <vt:lpstr>Uni_Tue_UO</vt:lpstr>
      <vt:lpstr>CAQDAS –  Computer Assisted Qualitative Data Analysis Software</vt:lpstr>
      <vt:lpstr>Was ist CAQDAS?</vt:lpstr>
      <vt:lpstr>Was leistet CAQDAS (vgl. Kuckartz 2010: 12f)?</vt:lpstr>
      <vt:lpstr>Vorteile von CAQDAS</vt:lpstr>
      <vt:lpstr>‚Fallstricke‘ von CAQDAS</vt:lpstr>
      <vt:lpstr>Arbeiten mit CAQDA</vt:lpstr>
      <vt:lpstr>Arbeitsschritte von CAQDAS-Anwendungen (vgl. Kuckartz 2010: 21ff)</vt:lpstr>
      <vt:lpstr>Zum Umgang mit Memos und Kommentaren in CAQDAS (vgl. Rädiker und Kuckartz 2019: 54f)</vt:lpstr>
      <vt:lpstr>Prozesshaftigkeit und Transparenz</vt:lpstr>
      <vt:lpstr>Zugang zu CAQDA an der Fakulät</vt:lpstr>
      <vt:lpstr>Literatur und Weiterführende Ressourcen zum Thema CQDA:</vt:lpstr>
      <vt:lpstr>Hilfestellungen und Anleitungen zum Arbeiten mit ATLAS.ti </vt:lpstr>
      <vt:lpstr>Hilfestellung für das Arbeiten mit MAXQDA: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CAQDAS</dc:title>
  <dc:creator>Maja</dc:creator>
  <cp:lastModifiedBy>Maja</cp:lastModifiedBy>
  <cp:revision>19</cp:revision>
  <dcterms:created xsi:type="dcterms:W3CDTF">2020-04-06T13:37:36Z</dcterms:created>
  <dcterms:modified xsi:type="dcterms:W3CDTF">2020-06-03T07:23:42Z</dcterms:modified>
</cp:coreProperties>
</file>