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3" r:id="rId4"/>
    <p:sldId id="296" r:id="rId5"/>
    <p:sldId id="297" r:id="rId6"/>
    <p:sldId id="294" r:id="rId7"/>
    <p:sldId id="295" r:id="rId8"/>
    <p:sldId id="300" r:id="rId9"/>
    <p:sldId id="301" r:id="rId10"/>
    <p:sldId id="298" r:id="rId11"/>
    <p:sldId id="299" r:id="rId12"/>
    <p:sldId id="257" r:id="rId13"/>
    <p:sldId id="269" r:id="rId14"/>
    <p:sldId id="258" r:id="rId15"/>
    <p:sldId id="277" r:id="rId16"/>
    <p:sldId id="280" r:id="rId17"/>
    <p:sldId id="281" r:id="rId18"/>
    <p:sldId id="260" r:id="rId19"/>
    <p:sldId id="302" r:id="rId20"/>
    <p:sldId id="261" r:id="rId21"/>
    <p:sldId id="275" r:id="rId22"/>
    <p:sldId id="262" r:id="rId23"/>
    <p:sldId id="282" r:id="rId24"/>
    <p:sldId id="263" r:id="rId25"/>
    <p:sldId id="286" r:id="rId26"/>
    <p:sldId id="283" r:id="rId27"/>
    <p:sldId id="284" r:id="rId28"/>
    <p:sldId id="287" r:id="rId29"/>
    <p:sldId id="288" r:id="rId30"/>
    <p:sldId id="264" r:id="rId31"/>
    <p:sldId id="289" r:id="rId32"/>
    <p:sldId id="273" r:id="rId33"/>
    <p:sldId id="290" r:id="rId34"/>
    <p:sldId id="291" r:id="rId35"/>
    <p:sldId id="274" r:id="rId36"/>
    <p:sldId id="303" r:id="rId37"/>
    <p:sldId id="304" r:id="rId3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rja Burljaev" initials="DB" lastIdx="5" clrIdx="0">
    <p:extLst>
      <p:ext uri="{19B8F6BF-5375-455C-9EA6-DF929625EA0E}">
        <p15:presenceInfo xmlns:p15="http://schemas.microsoft.com/office/powerpoint/2012/main" userId="Darja Burljae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E11E8F-DF09-4C37-B98E-C99E1ECFAE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E53250E-F980-4312-9228-BF5712C414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941ECD-101C-458B-9375-87F77DA28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56FD-170A-47BF-A7C2-95AC0ADE39BD}" type="datetimeFigureOut">
              <a:rPr lang="de-DE" smtClean="0"/>
              <a:t>21.02.2021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95004C-8858-474C-8BDE-C55659905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116643-E442-4546-9867-2E195DF7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CD22-D454-4EA4-AF2C-8D53901EF2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804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BB917-7FEA-4447-9ECA-FE5E9929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AF9B939-1879-46E8-A686-77B35D6DDE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73F0F4-A243-40A3-98D1-016259D1A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56FD-170A-47BF-A7C2-95AC0ADE39BD}" type="datetimeFigureOut">
              <a:rPr lang="de-DE" smtClean="0"/>
              <a:t>21.02.2021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45869F-5A0E-48C6-BB68-71D78B5C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12C589-3854-47FB-8AED-7714CDB1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CD22-D454-4EA4-AF2C-8D53901EF2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893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602E008-DBAB-4E94-94C4-11C8ABBE6A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2C63417-E038-43BF-B185-6802D982D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958CAE-4065-4632-9BDB-4214F271B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56FD-170A-47BF-A7C2-95AC0ADE39BD}" type="datetimeFigureOut">
              <a:rPr lang="de-DE" smtClean="0"/>
              <a:t>21.02.2021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F00D9C-F4A0-4909-A6F0-7B635550F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B7EC7F-E86F-4541-9D55-7D4D56A23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CD22-D454-4EA4-AF2C-8D53901EF2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908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7C8B1-C0E5-4263-A70F-7EDB0FDCA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BA6DA1-3A4A-45ED-A3A3-93D6F8B34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0B193C-E76C-4DC0-95F7-068D664E4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56FD-170A-47BF-A7C2-95AC0ADE39BD}" type="datetimeFigureOut">
              <a:rPr lang="de-DE" smtClean="0"/>
              <a:t>21.02.2021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7A2752-DB36-4406-841F-B85FF5881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379B45-99BB-496C-82B9-6A510A8E1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CD22-D454-4EA4-AF2C-8D53901EF2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814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25523A-1887-4B3F-9DF0-644C08EF7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91532E5-FDE8-4793-885B-620AFF9F3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A85B0D-4E6F-4821-BA66-A5F9C400B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56FD-170A-47BF-A7C2-95AC0ADE39BD}" type="datetimeFigureOut">
              <a:rPr lang="de-DE" smtClean="0"/>
              <a:t>21.02.2021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208433-9BE5-4E72-8D6D-2D94FD974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5AAD59-7D29-40FE-AE23-DF4CA5FF0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CD22-D454-4EA4-AF2C-8D53901EF2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0561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6AA217-D148-48B7-AF75-3C9315D5C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95B708-D30D-418C-A195-EB02DF01C6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C3AD212-168B-4209-B4F4-A5A343F89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8F6E93B-3D03-45A3-881C-5071031DA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56FD-170A-47BF-A7C2-95AC0ADE39BD}" type="datetimeFigureOut">
              <a:rPr lang="de-DE" smtClean="0"/>
              <a:t>21.02.2021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50F6E3-FD80-4BEB-8D74-00360CBDA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4D13B1-9899-46DF-88B3-06B6BA74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CD22-D454-4EA4-AF2C-8D53901EF2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917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29E465-A01D-46B9-AABE-C151143C7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73C1D53-D7DD-411F-89B4-AAE742FE0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2EA9634-048D-4916-A24E-C8A26E315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F91F1E1-244C-49FA-9AA8-46C9D0107C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F49BDF0-D606-403B-A1F2-1140B7156E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8363218-D710-4A0B-8EF8-D9713401F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56FD-170A-47BF-A7C2-95AC0ADE39BD}" type="datetimeFigureOut">
              <a:rPr lang="de-DE" smtClean="0"/>
              <a:t>21.02.2021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307E41F-207E-4325-B96C-DB0E15D2B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D135EA4-4BD9-457C-BD82-6672F9651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CD22-D454-4EA4-AF2C-8D53901EF2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652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FF0FEE-A9F9-4EBF-8CA8-29D377515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11239A-AF82-4AF6-8A50-D91D81D53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56FD-170A-47BF-A7C2-95AC0ADE39BD}" type="datetimeFigureOut">
              <a:rPr lang="de-DE" smtClean="0"/>
              <a:t>21.02.2021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9507EA3-BEAF-40ED-9180-D80E51B1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7FE5AE-800E-40B4-856D-162F0A198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CD22-D454-4EA4-AF2C-8D53901EF2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88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274383D-204C-4395-BB4E-5B4E0C546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56FD-170A-47BF-A7C2-95AC0ADE39BD}" type="datetimeFigureOut">
              <a:rPr lang="de-DE" smtClean="0"/>
              <a:t>21.02.2021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1141837-F924-4135-9597-2831DB905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BC95FA8-19C5-45DE-94F6-243B71612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CD22-D454-4EA4-AF2C-8D53901EF2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92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3C060-AB0C-4777-AC61-F42986703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1E1F6A-7305-4B21-885A-16E097B37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D2B64E2-E21B-47A4-9DD5-56FDF2C2FC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5069163-EF57-464E-8ACC-208813314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56FD-170A-47BF-A7C2-95AC0ADE39BD}" type="datetimeFigureOut">
              <a:rPr lang="de-DE" smtClean="0"/>
              <a:t>21.02.2021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F63C0C1-F49C-47F6-8C7D-CA2FF5DA3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38CD4DE-9A4F-4409-AFCE-747C11113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CD22-D454-4EA4-AF2C-8D53901EF2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33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09C4FB-A3A9-4CBC-9743-2A9907ABF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6F2F20-FD4D-4851-B28C-324E92695B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EBFEF3C-FA52-47BB-9E94-7D3880941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94DDF59-7D03-4671-AB47-D2CF3E99A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56FD-170A-47BF-A7C2-95AC0ADE39BD}" type="datetimeFigureOut">
              <a:rPr lang="de-DE" smtClean="0"/>
              <a:t>21.02.2021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761B33-E92B-49E7-8893-3B0053956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C3A1AEB-F86F-4C34-915C-2D9E19852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CD22-D454-4EA4-AF2C-8D53901EF2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33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C4FC361-010B-4EBB-8C14-4E9209CEF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3658EBA-DA5B-409A-977A-106E5324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532566-EC89-4B58-8243-A3D4E4A62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756FD-170A-47BF-A7C2-95AC0ADE39BD}" type="datetimeFigureOut">
              <a:rPr lang="de-DE" smtClean="0"/>
              <a:t>21.02.2021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F51D9E-DBC6-49A4-BBD3-F2A29DB4C7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4220-7695-43F5-B4CA-510C7836EA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6CD22-D454-4EA4-AF2C-8D53901EF2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14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E0AF96-A342-4D5E-9674-442E78D7D0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5000" b="1" dirty="0"/>
              <a:t>Situationsanalyse</a:t>
            </a:r>
            <a:br>
              <a:rPr lang="de-DE" sz="5000" b="1" dirty="0"/>
            </a:br>
            <a:r>
              <a:rPr lang="de-DE" dirty="0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C9353A-F007-447C-B34D-70D2DD4EE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Adele </a:t>
            </a:r>
            <a:r>
              <a:rPr lang="de-DE" dirty="0"/>
              <a:t>Clarke </a:t>
            </a:r>
          </a:p>
          <a:p>
            <a:r>
              <a:rPr lang="de-DE" dirty="0"/>
              <a:t>Lernfragen</a:t>
            </a:r>
          </a:p>
        </p:txBody>
      </p:sp>
    </p:spTree>
    <p:extLst>
      <p:ext uri="{BB962C8B-B14F-4D97-AF65-F5344CB8AC3E}">
        <p14:creationId xmlns:p14="http://schemas.microsoft.com/office/powerpoint/2010/main" val="2597441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E00FA8-0585-4D0A-84D1-5431F7FF8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soll die </a:t>
            </a:r>
            <a:r>
              <a:rPr lang="de-DE" dirty="0" err="1"/>
              <a:t>Grounded</a:t>
            </a:r>
            <a:r>
              <a:rPr lang="de-DE" dirty="0"/>
              <a:t> Theory postmodernisiert werden?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559410-455B-4ADA-9607-0A9E76102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Soziales Handeln/Interagieren wird situativ analysiert.</a:t>
            </a:r>
          </a:p>
          <a:p>
            <a:r>
              <a:rPr lang="de-DE" dirty="0"/>
              <a:t>Durch den Fokus auf die Situation als Untersuchungsgegenstand.</a:t>
            </a:r>
          </a:p>
          <a:p>
            <a:r>
              <a:rPr lang="de-DE" dirty="0"/>
              <a:t>Die Analyse sozialen Handelns/Interagierens wird durch die Analyse von Diskursen und nicht-menschlichen Elementen erweitert.</a:t>
            </a:r>
          </a:p>
          <a:p>
            <a:r>
              <a:rPr lang="de-DE" dirty="0"/>
              <a:t>Durch die Analyse der Homogenität und Stabilität von Interaktionen.</a:t>
            </a:r>
          </a:p>
          <a:p>
            <a:r>
              <a:rPr lang="de-DE" dirty="0"/>
              <a:t>Durch die differenzierte Darstellung der repräsentativen Bestandteile der Untersuchungssituation. 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7418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540792-1F3C-4FE4-9795-109B9DFC8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soll die </a:t>
            </a:r>
            <a:r>
              <a:rPr lang="de-DE" dirty="0" err="1"/>
              <a:t>Grounded</a:t>
            </a:r>
            <a:r>
              <a:rPr lang="de-DE" dirty="0"/>
              <a:t> Theory postmodernisiert werden?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87626F-060F-48F1-A8AE-AFB77053E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Soziales Handeln/ Interagieren wird situativ analysiert.</a:t>
            </a:r>
          </a:p>
          <a:p>
            <a:r>
              <a:rPr lang="de-DE" dirty="0">
                <a:solidFill>
                  <a:schemeClr val="accent6"/>
                </a:solidFill>
              </a:rPr>
              <a:t>Durch den Fokus auf die Situation als Untersuchungsgegenstand.</a:t>
            </a:r>
          </a:p>
          <a:p>
            <a:r>
              <a:rPr lang="de-DE" dirty="0">
                <a:solidFill>
                  <a:schemeClr val="accent6"/>
                </a:solidFill>
              </a:rPr>
              <a:t>Die Analyse sozialen Handelns/ Interagierens wird durch die Analyse von Diskursen und nicht-menschlichen Elementen erweitert.</a:t>
            </a:r>
          </a:p>
          <a:p>
            <a:r>
              <a:rPr lang="de-DE" dirty="0"/>
              <a:t>Durch die Analyse der Homogenität und Stabilität von Diskursen.</a:t>
            </a:r>
          </a:p>
          <a:p>
            <a:r>
              <a:rPr lang="de-DE" dirty="0"/>
              <a:t>Durch die differenzierte Darstellung der repräsentativen Bestandteile der Untersuchungssituation.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0254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982DA0-DF8E-48EF-8B5A-5980FFC9A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/>
              <a:t>Die Situationsanalyse ersetzt die klassischen </a:t>
            </a:r>
            <a:r>
              <a:rPr lang="de-DE" dirty="0" err="1"/>
              <a:t>Kodierverfahren</a:t>
            </a:r>
            <a:r>
              <a:rPr lang="de-DE" dirty="0"/>
              <a:t> der </a:t>
            </a:r>
            <a:r>
              <a:rPr lang="de-DE" dirty="0" err="1"/>
              <a:t>Grounded</a:t>
            </a:r>
            <a:r>
              <a:rPr lang="de-DE" dirty="0"/>
              <a:t> Theory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02FE3A-FBA2-4FC9-9857-7B0452C95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3249"/>
            <a:ext cx="10515600" cy="4351338"/>
          </a:xfrm>
        </p:spPr>
        <p:txBody>
          <a:bodyPr/>
          <a:lstStyle/>
          <a:p>
            <a:endParaRPr lang="de-DE" dirty="0"/>
          </a:p>
          <a:p>
            <a:r>
              <a:rPr lang="de-DE" dirty="0"/>
              <a:t>Wahr</a:t>
            </a:r>
          </a:p>
          <a:p>
            <a:r>
              <a:rPr lang="de-DE" dirty="0"/>
              <a:t>Falsch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1048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982DA0-DF8E-48EF-8B5A-5980FFC9A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Situationsanalyse ersetzt die klassischen </a:t>
            </a:r>
            <a:r>
              <a:rPr lang="de-DE" dirty="0" err="1"/>
              <a:t>Kodierverfahren</a:t>
            </a:r>
            <a:r>
              <a:rPr lang="de-DE" dirty="0"/>
              <a:t> der </a:t>
            </a:r>
            <a:r>
              <a:rPr lang="de-DE" dirty="0" err="1"/>
              <a:t>Grounded</a:t>
            </a:r>
            <a:r>
              <a:rPr lang="de-DE" dirty="0"/>
              <a:t> Theory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02FE3A-FBA2-4FC9-9857-7B0452C95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Wahr</a:t>
            </a:r>
          </a:p>
          <a:p>
            <a:r>
              <a:rPr lang="de-DE" dirty="0">
                <a:solidFill>
                  <a:schemeClr val="accent6"/>
                </a:solidFill>
              </a:rPr>
              <a:t>Falsch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4907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6CDEC3-E10C-44CE-8C53-6C288DDF5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Herstellungsprozess der Situations-Maps besteht darin…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5EAD6A-77DD-4E3E-86CE-77F34EAB2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Zu versuchen, Hintergrundannahmen und -informationen so weiter offen zu legen und ggf. in die Maps aufzunehmen</a:t>
            </a:r>
          </a:p>
          <a:p>
            <a:r>
              <a:rPr lang="de-DE" dirty="0"/>
              <a:t>Zu versuchen, Vorannahmen auszublenden und nicht in die Analyse zu integrieren </a:t>
            </a:r>
          </a:p>
          <a:p>
            <a:r>
              <a:rPr lang="de-DE" dirty="0"/>
              <a:t>„Orte des Schweigens“, also was erscheint vorhanden, aber unausgesprochen zu sein, in den jeweiligen Daten zu erkennen</a:t>
            </a:r>
          </a:p>
        </p:txBody>
      </p:sp>
    </p:spTree>
    <p:extLst>
      <p:ext uri="{BB962C8B-B14F-4D97-AF65-F5344CB8AC3E}">
        <p14:creationId xmlns:p14="http://schemas.microsoft.com/office/powerpoint/2010/main" val="2443932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6CDEC3-E10C-44CE-8C53-6C288DDF5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Herstellungsprozess der Situations-Maps besteht darin…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5EAD6A-77DD-4E3E-86CE-77F34EAB2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0B050"/>
                </a:solidFill>
              </a:rPr>
              <a:t>Zu versuchen, Hintergrundannahmen und –</a:t>
            </a:r>
            <a:r>
              <a:rPr lang="de-DE" dirty="0" err="1">
                <a:solidFill>
                  <a:srgbClr val="00B050"/>
                </a:solidFill>
              </a:rPr>
              <a:t>informationen</a:t>
            </a:r>
            <a:r>
              <a:rPr lang="de-DE" dirty="0">
                <a:solidFill>
                  <a:srgbClr val="00B050"/>
                </a:solidFill>
              </a:rPr>
              <a:t> so weiter offen zu legen und ggf. in die Maps aufzunehmen</a:t>
            </a:r>
          </a:p>
          <a:p>
            <a:r>
              <a:rPr lang="de-DE" dirty="0"/>
              <a:t>Zu versuchen, Vorannahmen auszublenden und nicht in die Analyse zu integrieren </a:t>
            </a:r>
          </a:p>
          <a:p>
            <a:r>
              <a:rPr lang="de-DE" dirty="0">
                <a:solidFill>
                  <a:srgbClr val="00B050"/>
                </a:solidFill>
              </a:rPr>
              <a:t>„Orte des Schweigens“, also was erscheint vorhanden, aber unausgesprochen zu sein, in den jeweiligen Daten zu erkennen</a:t>
            </a:r>
          </a:p>
          <a:p>
            <a:endParaRPr lang="de-DE" dirty="0">
              <a:solidFill>
                <a:srgbClr val="00B050"/>
              </a:solidFill>
            </a:endParaRPr>
          </a:p>
          <a:p>
            <a:endParaRPr lang="de-D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53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33B4F6-6146-472B-B864-0BE6EEB21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Forscher*innen sollen ihre eigenen, im Laufe des Forschungsprozesses gesammelte Erfahrungen als Daten für die Anfertigung der Maps nutzen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20D76F-178F-4A84-86C9-722451DD7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Wahr</a:t>
            </a:r>
          </a:p>
          <a:p>
            <a:endParaRPr lang="de-DE" dirty="0"/>
          </a:p>
          <a:p>
            <a:r>
              <a:rPr lang="de-DE" dirty="0"/>
              <a:t>Falsch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1514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33B4F6-6146-472B-B864-0BE6EEB21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Forscher*innen sollen ihre eigenen, im Laufe des Forschungsprozesses gesammelte Erfahrungen als Daten für die Anfertigung der Maps nutzen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20D76F-178F-4A84-86C9-722451DD7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>
                <a:solidFill>
                  <a:srgbClr val="00B050"/>
                </a:solidFill>
              </a:rPr>
              <a:t>Wahr</a:t>
            </a:r>
          </a:p>
          <a:p>
            <a:endParaRPr lang="de-DE" dirty="0"/>
          </a:p>
          <a:p>
            <a:r>
              <a:rPr lang="de-DE" dirty="0"/>
              <a:t>Falsch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4996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51F560-63F7-470E-9B34-DEBD80D20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Nutzen der Maps besteht darin…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B8C608-A743-4EBF-8585-DAA18E58E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… Forschende beim systematischen Denken zu unterstützen, sowohl bezüglich des Forschungsdesigns als auch der Datenmengen.</a:t>
            </a:r>
          </a:p>
          <a:p>
            <a:r>
              <a:rPr lang="de-DE" dirty="0"/>
              <a:t>… die klassischen Verfahren der </a:t>
            </a:r>
            <a:r>
              <a:rPr lang="de-DE" dirty="0" err="1"/>
              <a:t>Grounded</a:t>
            </a:r>
            <a:r>
              <a:rPr lang="de-DE" dirty="0"/>
              <a:t> Theory zu ersetzen.</a:t>
            </a:r>
          </a:p>
          <a:p>
            <a:r>
              <a:rPr lang="de-DE" dirty="0"/>
              <a:t>… die Daten zu „öffnen“ und innovative Analysemethoden im Rahmen der </a:t>
            </a:r>
            <a:r>
              <a:rPr lang="de-DE" dirty="0" err="1"/>
              <a:t>Grounded</a:t>
            </a:r>
            <a:r>
              <a:rPr lang="de-DE" dirty="0"/>
              <a:t> Theory zu ermöglichen.</a:t>
            </a:r>
          </a:p>
          <a:p>
            <a:r>
              <a:rPr lang="de-DE" dirty="0"/>
              <a:t>… die Forschungssituation zu vereinfachen um sie besser erklären zu können </a:t>
            </a:r>
          </a:p>
          <a:p>
            <a:r>
              <a:rPr lang="de-DE" dirty="0"/>
              <a:t>… die Analyse einem breiten Publikum zugänglich zu machen. </a:t>
            </a:r>
          </a:p>
        </p:txBody>
      </p:sp>
    </p:spTree>
    <p:extLst>
      <p:ext uri="{BB962C8B-B14F-4D97-AF65-F5344CB8AC3E}">
        <p14:creationId xmlns:p14="http://schemas.microsoft.com/office/powerpoint/2010/main" val="2513949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02C35D-FB7C-446A-8003-7AAC1A3C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Nutzen der Maps besteht darin…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98446D-B336-4355-BFBE-371662B73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chemeClr val="accent6"/>
                </a:solidFill>
              </a:rPr>
              <a:t>… den Forscher beim systematischen Denken zu unterstützen, sowohl bezüglich des Forschungsdesigns als auch der Datenmengen.</a:t>
            </a:r>
          </a:p>
          <a:p>
            <a:r>
              <a:rPr lang="de-DE" dirty="0"/>
              <a:t>… die klassischen Verfahren der </a:t>
            </a:r>
            <a:r>
              <a:rPr lang="de-DE" dirty="0" err="1"/>
              <a:t>Grounded</a:t>
            </a:r>
            <a:r>
              <a:rPr lang="de-DE" dirty="0"/>
              <a:t> Theory zu ersetzen.</a:t>
            </a:r>
          </a:p>
          <a:p>
            <a:r>
              <a:rPr lang="de-DE" dirty="0">
                <a:solidFill>
                  <a:schemeClr val="accent6"/>
                </a:solidFill>
              </a:rPr>
              <a:t>… die Daten zu „öffnen“ und innovative Analysemethoden im Rahmen der </a:t>
            </a:r>
            <a:r>
              <a:rPr lang="de-DE" dirty="0" err="1">
                <a:solidFill>
                  <a:schemeClr val="accent6"/>
                </a:solidFill>
              </a:rPr>
              <a:t>Grounded</a:t>
            </a:r>
            <a:r>
              <a:rPr lang="de-DE" dirty="0">
                <a:solidFill>
                  <a:schemeClr val="accent6"/>
                </a:solidFill>
              </a:rPr>
              <a:t> Theory zu ermöglichen.</a:t>
            </a:r>
          </a:p>
          <a:p>
            <a:r>
              <a:rPr lang="de-DE" dirty="0"/>
              <a:t>… die Forschungssituation zu vereinfachen um sie besser erklären zu können </a:t>
            </a:r>
          </a:p>
          <a:p>
            <a:r>
              <a:rPr lang="de-DE" dirty="0"/>
              <a:t>… die Analyse einem breiten Publikum zugänglich zu machen. </a:t>
            </a:r>
          </a:p>
        </p:txBody>
      </p:sp>
    </p:spTree>
    <p:extLst>
      <p:ext uri="{BB962C8B-B14F-4D97-AF65-F5344CB8AC3E}">
        <p14:creationId xmlns:p14="http://schemas.microsoft.com/office/powerpoint/2010/main" val="28636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094D88-5FA6-41EA-A125-3D2F47B47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 welche Theorien bezieht sich die Situationsanalyse?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F04900-D5B4-4DB7-AB38-20233B637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Kritische Theorie</a:t>
            </a:r>
          </a:p>
          <a:p>
            <a:r>
              <a:rPr lang="de-DE" dirty="0"/>
              <a:t>Symbolischer Interaktionismus </a:t>
            </a:r>
          </a:p>
          <a:p>
            <a:r>
              <a:rPr lang="de-DE" dirty="0"/>
              <a:t>Positivismus</a:t>
            </a:r>
          </a:p>
          <a:p>
            <a:r>
              <a:rPr lang="de-DE" dirty="0"/>
              <a:t>Pragmatismus</a:t>
            </a:r>
          </a:p>
          <a:p>
            <a:r>
              <a:rPr lang="de-DE" dirty="0"/>
              <a:t>Systemtheorie </a:t>
            </a:r>
          </a:p>
          <a:p>
            <a:r>
              <a:rPr lang="de-DE" dirty="0"/>
              <a:t>Poststrukturalismus 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4604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1B5BFF-AA2F-415D-B048-EB793FD8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e-DE" dirty="0"/>
            </a:br>
            <a:r>
              <a:rPr lang="de-DE" sz="4000" dirty="0"/>
              <a:t>In den </a:t>
            </a:r>
            <a:r>
              <a:rPr lang="de-DE" sz="4000" dirty="0" err="1"/>
              <a:t>Situationsmaps</a:t>
            </a:r>
            <a:r>
              <a:rPr lang="de-DE" sz="4000" dirty="0"/>
              <a:t> geht es darum,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48353-6E15-4BF9-8643-01D58FD97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38183" cy="4351338"/>
          </a:xfrm>
        </p:spPr>
        <p:txBody>
          <a:bodyPr/>
          <a:lstStyle/>
          <a:p>
            <a:r>
              <a:rPr lang="de-DE" dirty="0"/>
              <a:t>… die Situation möglichst deskriptiv darzulegen und Selbstverständliches zu hinterfragen </a:t>
            </a:r>
          </a:p>
          <a:p>
            <a:r>
              <a:rPr lang="de-DE" dirty="0"/>
              <a:t>…. alle wichtigen Diskurspositionen darzustellen  </a:t>
            </a:r>
          </a:p>
          <a:p>
            <a:r>
              <a:rPr lang="de-DE" dirty="0"/>
              <a:t>… diese als Grundlage für relationale Analysen zu nutzen</a:t>
            </a:r>
          </a:p>
          <a:p>
            <a:r>
              <a:rPr lang="de-DE" dirty="0"/>
              <a:t>… die menschlichen Elemente einer spezifischen Situation aufzuzeigen</a:t>
            </a:r>
          </a:p>
          <a:p>
            <a:r>
              <a:rPr lang="de-DE" dirty="0"/>
              <a:t>... eine einheitliche Darstellung der Untersuchungssituation zu leisten. </a:t>
            </a:r>
          </a:p>
        </p:txBody>
      </p:sp>
    </p:spTree>
    <p:extLst>
      <p:ext uri="{BB962C8B-B14F-4D97-AF65-F5344CB8AC3E}">
        <p14:creationId xmlns:p14="http://schemas.microsoft.com/office/powerpoint/2010/main" val="3065532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1B5BFF-AA2F-415D-B048-EB793FD8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e-DE" dirty="0"/>
            </a:br>
            <a:r>
              <a:rPr lang="de-DE" dirty="0"/>
              <a:t>In den </a:t>
            </a:r>
            <a:r>
              <a:rPr lang="de-DE" dirty="0" err="1"/>
              <a:t>Situationsmaps</a:t>
            </a:r>
            <a:r>
              <a:rPr lang="de-DE" dirty="0"/>
              <a:t> geht es darum,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48353-6E15-4BF9-8643-01D58FD97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85051"/>
            <a:ext cx="10664687" cy="4351338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accent6"/>
                </a:solidFill>
              </a:rPr>
              <a:t>… die Situation möglichst deskriptiv darzulegen und Selbstverständliches zu hinterfragen. </a:t>
            </a:r>
          </a:p>
          <a:p>
            <a:r>
              <a:rPr lang="de-DE" dirty="0"/>
              <a:t>…. alle wichtigen Diskurspositionen darzustellen.  </a:t>
            </a:r>
          </a:p>
          <a:p>
            <a:r>
              <a:rPr lang="de-DE" dirty="0">
                <a:solidFill>
                  <a:schemeClr val="accent6"/>
                </a:solidFill>
              </a:rPr>
              <a:t>… diese als Grundlage für relationale Analysen zu nutzen.</a:t>
            </a:r>
          </a:p>
          <a:p>
            <a:r>
              <a:rPr lang="de-DE" dirty="0"/>
              <a:t>… die menschlichen Elemente einer spezifischen Situation aufzuzeigen.</a:t>
            </a:r>
          </a:p>
          <a:p>
            <a:r>
              <a:rPr lang="de-DE" dirty="0"/>
              <a:t>... eine einheitliche Darstellung der Untersuchungssituation zu leisten.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60142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AACD7D-8F22-401D-B38F-D799F5DB5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gilt für die Relationale Analyse von Situations-Maps?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85EB56-F4D9-4AF5-979C-30D24188C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S</a:t>
            </a:r>
            <a:r>
              <a:rPr lang="de-DE" sz="2800" b="0" i="0" u="none" strike="noStrike" baseline="0" dirty="0">
                <a:solidFill>
                  <a:srgbClr val="000000"/>
                </a:solidFill>
              </a:rPr>
              <a:t>ie zeigen auf, welche sozialen Beziehungen zwischen Individuen bestehen.</a:t>
            </a:r>
          </a:p>
          <a:p>
            <a:r>
              <a:rPr lang="de-DE" dirty="0"/>
              <a:t>Sie helfen bei der Entscheidung, welche Geschichten/Relationen weiterzuverfolgen sind.</a:t>
            </a:r>
            <a:endParaRPr lang="de-DE" sz="2800" b="0" i="0" u="none" strike="noStrike" baseline="0" dirty="0">
              <a:solidFill>
                <a:srgbClr val="000000"/>
              </a:solidFill>
            </a:endParaRPr>
          </a:p>
          <a:p>
            <a:r>
              <a:rPr lang="de-DE" sz="2800" b="0" i="0" u="none" strike="noStrike" baseline="0" dirty="0">
                <a:solidFill>
                  <a:srgbClr val="000000"/>
                </a:solidFill>
              </a:rPr>
              <a:t>Jedes Element wird nacheinander in Relation zu anderen Elementen betrachtet und ihre Beziehung zueinander bestimmt.</a:t>
            </a:r>
          </a:p>
          <a:p>
            <a:r>
              <a:rPr lang="de-DE" dirty="0"/>
              <a:t>Sie enthalten fertige Antworten für die Weiterarbeit.</a:t>
            </a:r>
            <a:endParaRPr lang="de-DE" sz="2800" b="0" i="0" u="none" strike="noStrike" baseline="0" dirty="0">
              <a:solidFill>
                <a:srgbClr val="000000"/>
              </a:solidFill>
            </a:endParaRPr>
          </a:p>
          <a:p>
            <a:r>
              <a:rPr lang="de-DE" dirty="0"/>
              <a:t>Sie zeigen die Art der sozialen Beziehung, indem die Eigenschaften dieser Verbindung beschrieben werden.</a:t>
            </a:r>
          </a:p>
        </p:txBody>
      </p:sp>
    </p:spTree>
    <p:extLst>
      <p:ext uri="{BB962C8B-B14F-4D97-AF65-F5344CB8AC3E}">
        <p14:creationId xmlns:p14="http://schemas.microsoft.com/office/powerpoint/2010/main" val="1612462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AACD7D-8F22-401D-B38F-D799F5DB5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gilt für die Relationale Analyse von Situations-Maps?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85EB56-F4D9-4AF5-979C-30D24188C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5110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de-DE" sz="3600" dirty="0">
                <a:solidFill>
                  <a:srgbClr val="000000"/>
                </a:solidFill>
              </a:rPr>
              <a:t>S</a:t>
            </a:r>
            <a:r>
              <a:rPr lang="de-DE" sz="3600" b="0" i="0" u="none" strike="noStrike" baseline="0" dirty="0">
                <a:solidFill>
                  <a:srgbClr val="000000"/>
                </a:solidFill>
              </a:rPr>
              <a:t>ie zeigen auf, welche sozialen Beziehungen zwischen Individuen bestehen.</a:t>
            </a:r>
          </a:p>
          <a:p>
            <a:r>
              <a:rPr lang="de-DE" sz="3600" dirty="0">
                <a:solidFill>
                  <a:srgbClr val="00B050"/>
                </a:solidFill>
              </a:rPr>
              <a:t>Sie helfen bei der Entscheidung, welche Geschichten/Relationen weiterzuverfolgen sind.</a:t>
            </a:r>
            <a:endParaRPr lang="de-DE" sz="3600" b="0" i="0" u="none" strike="noStrike" baseline="0" dirty="0">
              <a:solidFill>
                <a:srgbClr val="00B050"/>
              </a:solidFill>
            </a:endParaRPr>
          </a:p>
          <a:p>
            <a:r>
              <a:rPr lang="de-DE" sz="3600" b="0" i="0" u="none" strike="noStrike" baseline="0" dirty="0">
                <a:solidFill>
                  <a:srgbClr val="00B050"/>
                </a:solidFill>
              </a:rPr>
              <a:t>Jedes Element wird nacheinander in Relation zu anderen Elementen betrachtet und ihre Beziehung zueinander bestimmt.</a:t>
            </a:r>
          </a:p>
          <a:p>
            <a:r>
              <a:rPr lang="de-DE" sz="3600" dirty="0"/>
              <a:t>Sie enthalten fertige Antworten für die Weiterarbeit.</a:t>
            </a:r>
            <a:endParaRPr lang="de-DE" sz="3600" b="0" i="0" u="none" strike="noStrike" baseline="0" dirty="0">
              <a:solidFill>
                <a:srgbClr val="000000"/>
              </a:solidFill>
            </a:endParaRPr>
          </a:p>
          <a:p>
            <a:r>
              <a:rPr lang="de-DE" sz="3600" dirty="0">
                <a:solidFill>
                  <a:srgbClr val="00B050"/>
                </a:solidFill>
              </a:rPr>
              <a:t>Sie zeigen die Art der sozialen Beziehung, indem die Eigenschaften dieser Verbindung beschrieben werden.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494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101FB0-2D68-4975-9D52-B5C082F58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Maps von Sozialen Welten/Arenen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2E3EDC-05F7-410A-9B5D-C2DE60996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… Soziale Welten als „Diskursuniversen“, sie werden durch Diskurse konstituiert auf der Meso-Ebene</a:t>
            </a:r>
          </a:p>
          <a:p>
            <a:r>
              <a:rPr lang="de-DE" dirty="0"/>
              <a:t>… Fokus der Situation liegt auf individuellem sozialen Handeln</a:t>
            </a:r>
          </a:p>
          <a:p>
            <a:r>
              <a:rPr lang="de-DE" dirty="0"/>
              <a:t>… Die Maps machen Fluiditäten und Handlungen zwischen Strukturen und Handlungspotential sichtbar </a:t>
            </a:r>
          </a:p>
          <a:p>
            <a:r>
              <a:rPr lang="de-DE" dirty="0"/>
              <a:t>… Alle Arten von Daten sind nutzbar</a:t>
            </a:r>
          </a:p>
          <a:p>
            <a:r>
              <a:rPr lang="de-DE" dirty="0"/>
              <a:t>… zeigen, welche Diskurspositionen eingenommen werden.</a:t>
            </a:r>
          </a:p>
        </p:txBody>
      </p:sp>
    </p:spTree>
    <p:extLst>
      <p:ext uri="{BB962C8B-B14F-4D97-AF65-F5344CB8AC3E}">
        <p14:creationId xmlns:p14="http://schemas.microsoft.com/office/powerpoint/2010/main" val="3148134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101FB0-2D68-4975-9D52-B5C082F58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Maps von Sozialen Welten/Arenen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2E3EDC-05F7-410A-9B5D-C2DE60996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rgbClr val="00B050"/>
                </a:solidFill>
              </a:rPr>
              <a:t>… Soziale Welten als „Diskursuniversen“, sie werden durch Diskurse konstituiert auf der Meso-Ebene</a:t>
            </a:r>
          </a:p>
          <a:p>
            <a:r>
              <a:rPr lang="de-DE" dirty="0"/>
              <a:t>… Fokus der Situation liegt auf individuellem sozialen Handeln</a:t>
            </a:r>
          </a:p>
          <a:p>
            <a:r>
              <a:rPr lang="de-DE" dirty="0">
                <a:solidFill>
                  <a:srgbClr val="00B050"/>
                </a:solidFill>
              </a:rPr>
              <a:t>… Die Maps machen Fluiditäten und Handlungen zwischen Strukturen und Handlungspotential sichtbar </a:t>
            </a:r>
          </a:p>
          <a:p>
            <a:r>
              <a:rPr lang="de-DE" dirty="0">
                <a:solidFill>
                  <a:srgbClr val="00B050"/>
                </a:solidFill>
              </a:rPr>
              <a:t>… Alle Arten von Daten sind nutzbar</a:t>
            </a:r>
          </a:p>
          <a:p>
            <a:r>
              <a:rPr lang="de-DE" dirty="0"/>
              <a:t>… zeigen, welche Diskurspositionen eingenommen werden.</a:t>
            </a:r>
          </a:p>
          <a:p>
            <a:endParaRPr lang="de-DE" dirty="0">
              <a:solidFill>
                <a:srgbClr val="00B050"/>
              </a:solidFill>
            </a:endParaRPr>
          </a:p>
          <a:p>
            <a:endParaRPr lang="de-D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542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82AE58-CE92-498F-8C03-85FB16243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dirty="0"/>
            </a:br>
            <a:r>
              <a:rPr lang="de-DE" dirty="0"/>
              <a:t>Soziale Welten können an mehreren Arenen teilnehmen? 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235109-B554-4039-A172-8D3BF38DE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Ja </a:t>
            </a:r>
          </a:p>
          <a:p>
            <a:endParaRPr lang="de-DE" dirty="0"/>
          </a:p>
          <a:p>
            <a:r>
              <a:rPr lang="de-DE" dirty="0"/>
              <a:t>Nein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63035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82AE58-CE92-498F-8C03-85FB16243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dirty="0"/>
            </a:br>
            <a:r>
              <a:rPr lang="de-DE" dirty="0"/>
              <a:t>Soziale Welten können an mehreren Arenen teilnehmen? 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235109-B554-4039-A172-8D3BF38DE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0B050"/>
                </a:solidFill>
              </a:rPr>
              <a:t>Ja </a:t>
            </a:r>
          </a:p>
          <a:p>
            <a:endParaRPr lang="de-DE" dirty="0"/>
          </a:p>
          <a:p>
            <a:r>
              <a:rPr lang="de-DE" dirty="0"/>
              <a:t>Nein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94723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101FB0-2D68-4975-9D52-B5C082F58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gilt für die Erstellung von Maps von Sozialen Welten/Arenen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2E3EDC-05F7-410A-9B5D-C2DE60996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de-DE" sz="11200" b="0" i="0" u="none" strike="noStrike" baseline="0" dirty="0">
                <a:solidFill>
                  <a:srgbClr val="000000"/>
                </a:solidFill>
              </a:rPr>
              <a:t>Soziale Welten müssen als geschlossene Gebilde</a:t>
            </a:r>
            <a:r>
              <a:rPr lang="de-DE" sz="11200" dirty="0">
                <a:solidFill>
                  <a:srgbClr val="000000"/>
                </a:solidFill>
              </a:rPr>
              <a:t> mit </a:t>
            </a:r>
            <a:r>
              <a:rPr lang="de-DE" sz="11200" b="0" i="0" u="none" strike="noStrike" baseline="0" dirty="0">
                <a:solidFill>
                  <a:srgbClr val="000000"/>
                </a:solidFill>
              </a:rPr>
              <a:t>scharfen Grenzen dargestellt werden.</a:t>
            </a:r>
          </a:p>
          <a:p>
            <a:pPr marL="0" indent="0" algn="l">
              <a:buNone/>
            </a:pPr>
            <a:endParaRPr lang="de-DE" sz="11200" i="0" u="none" strike="noStrike" baseline="0" dirty="0"/>
          </a:p>
          <a:p>
            <a:r>
              <a:rPr lang="de-DE" sz="11200" b="0" i="0" u="none" strike="noStrike" baseline="0" dirty="0"/>
              <a:t>Es soll nach Variationen aller Art in und zwischen sozialen Welten gesucht werden.</a:t>
            </a:r>
          </a:p>
          <a:p>
            <a:pPr marL="0" indent="0">
              <a:buNone/>
            </a:pPr>
            <a:endParaRPr lang="de-DE" sz="11200" b="0" i="0" u="none" strike="noStrike" baseline="0" dirty="0"/>
          </a:p>
          <a:p>
            <a:r>
              <a:rPr lang="de-DE" sz="11200" b="0" i="0" u="none" strike="noStrike" baseline="0" dirty="0"/>
              <a:t>Die relative Größe und der Einfluss (Macht) der sozialen Welten/ Arenen werden graphisch (durch Vergrößerung/Verkleinerung) dargestellt.</a:t>
            </a:r>
          </a:p>
          <a:p>
            <a:endParaRPr lang="de-DE" sz="11200" dirty="0">
              <a:solidFill>
                <a:srgbClr val="000000"/>
              </a:solidFill>
            </a:endParaRPr>
          </a:p>
          <a:p>
            <a:r>
              <a:rPr lang="de-DE" sz="11200" dirty="0">
                <a:solidFill>
                  <a:srgbClr val="000000"/>
                </a:solidFill>
              </a:rPr>
              <a:t>D</a:t>
            </a:r>
            <a:r>
              <a:rPr lang="de-DE" sz="11200" i="0" u="none" strike="noStrike" baseline="0" dirty="0">
                <a:solidFill>
                  <a:srgbClr val="000000"/>
                </a:solidFill>
              </a:rPr>
              <a:t>ie Analyse erfolgt mit definitiven Konzepten.</a:t>
            </a:r>
          </a:p>
          <a:p>
            <a:pPr marL="0" indent="0">
              <a:buNone/>
            </a:pPr>
            <a:endParaRPr lang="de-DE" sz="7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de-DE" sz="86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87520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101FB0-2D68-4975-9D52-B5C082F58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gilt für die Erstellung von Maps von Sozialen Welten/Arenen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2E3EDC-05F7-410A-9B5D-C2DE60996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de-DE" sz="11200" b="0" i="0" u="none" strike="noStrike" baseline="0" dirty="0">
                <a:solidFill>
                  <a:srgbClr val="000000"/>
                </a:solidFill>
              </a:rPr>
              <a:t>Soziale Welten müssen als geschlossene Gebilde</a:t>
            </a:r>
            <a:r>
              <a:rPr lang="de-DE" sz="11200" dirty="0">
                <a:solidFill>
                  <a:srgbClr val="000000"/>
                </a:solidFill>
              </a:rPr>
              <a:t> mit </a:t>
            </a:r>
            <a:r>
              <a:rPr lang="de-DE" sz="11200" b="0" i="0" u="none" strike="noStrike" baseline="0" dirty="0">
                <a:solidFill>
                  <a:srgbClr val="000000"/>
                </a:solidFill>
              </a:rPr>
              <a:t>scharfen Grenzen dargestellt werden.</a:t>
            </a:r>
          </a:p>
          <a:p>
            <a:pPr marL="0" indent="0" algn="l">
              <a:buNone/>
            </a:pPr>
            <a:endParaRPr lang="de-DE" sz="11200" i="0" u="none" strike="noStrike" baseline="0" dirty="0">
              <a:solidFill>
                <a:srgbClr val="000000"/>
              </a:solidFill>
            </a:endParaRPr>
          </a:p>
          <a:p>
            <a:r>
              <a:rPr lang="de-DE" sz="11200" b="0" i="0" u="none" strike="noStrike" baseline="0" dirty="0">
                <a:solidFill>
                  <a:srgbClr val="00B050"/>
                </a:solidFill>
              </a:rPr>
              <a:t>Es soll nach Variationen aller Art in und zwischen sozialen Welten gesucht werden.</a:t>
            </a:r>
          </a:p>
          <a:p>
            <a:pPr marL="0" indent="0">
              <a:buNone/>
            </a:pPr>
            <a:endParaRPr lang="de-DE" sz="11200" b="0" i="0" u="none" strike="noStrike" baseline="0" dirty="0">
              <a:solidFill>
                <a:srgbClr val="00B050"/>
              </a:solidFill>
            </a:endParaRPr>
          </a:p>
          <a:p>
            <a:r>
              <a:rPr lang="de-DE" sz="11200" b="0" i="0" u="none" strike="noStrike" baseline="0" dirty="0">
                <a:solidFill>
                  <a:srgbClr val="00B050"/>
                </a:solidFill>
              </a:rPr>
              <a:t>Die relative Größe und der Einfluss (Macht) der sozialen Welten/ Arenen werden graphisch (durch Vergrößerung/Verkleinerung) dargestellt.</a:t>
            </a:r>
          </a:p>
          <a:p>
            <a:endParaRPr lang="de-DE" sz="11200" dirty="0">
              <a:solidFill>
                <a:srgbClr val="000000"/>
              </a:solidFill>
            </a:endParaRPr>
          </a:p>
          <a:p>
            <a:r>
              <a:rPr lang="de-DE" sz="11200" dirty="0">
                <a:solidFill>
                  <a:srgbClr val="000000"/>
                </a:solidFill>
              </a:rPr>
              <a:t>D</a:t>
            </a:r>
            <a:r>
              <a:rPr lang="de-DE" sz="11200" i="0" u="none" strike="noStrike" baseline="0" dirty="0">
                <a:solidFill>
                  <a:srgbClr val="000000"/>
                </a:solidFill>
              </a:rPr>
              <a:t>ie Analyse erfolgt mit definitiven Konzepten</a:t>
            </a:r>
          </a:p>
          <a:p>
            <a:endParaRPr lang="de-DE" sz="7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de-DE" sz="7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de-DE" sz="86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Clarke 2012: </a:t>
            </a:r>
            <a:r>
              <a:rPr lang="de-DE" dirty="0" err="1"/>
              <a:t>147ff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1896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1EF5D5-3EFB-40A9-B90C-A2268A5B1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Auf welche Theorien bezieht sich die Situationsanalyse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F97738-2BCF-4247-94D8-15B2CC3DA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Kritische Theorie</a:t>
            </a:r>
          </a:p>
          <a:p>
            <a:r>
              <a:rPr lang="de-DE" dirty="0">
                <a:solidFill>
                  <a:schemeClr val="accent6"/>
                </a:solidFill>
              </a:rPr>
              <a:t>Symbolischer Interaktionismus </a:t>
            </a:r>
          </a:p>
          <a:p>
            <a:r>
              <a:rPr lang="de-DE" dirty="0"/>
              <a:t>Positivismus</a:t>
            </a:r>
          </a:p>
          <a:p>
            <a:r>
              <a:rPr lang="de-DE" dirty="0">
                <a:solidFill>
                  <a:schemeClr val="accent6"/>
                </a:solidFill>
              </a:rPr>
              <a:t>Pragmatismus</a:t>
            </a:r>
          </a:p>
          <a:p>
            <a:r>
              <a:rPr lang="de-DE" dirty="0"/>
              <a:t>Systemtheorie </a:t>
            </a:r>
          </a:p>
          <a:p>
            <a:r>
              <a:rPr lang="de-DE" dirty="0">
                <a:solidFill>
                  <a:schemeClr val="accent6"/>
                </a:solidFill>
              </a:rPr>
              <a:t>Poststrukturalismus </a:t>
            </a:r>
            <a:r>
              <a:rPr lang="de-DE" dirty="0"/>
              <a:t>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88793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DBFD8F-BB30-447C-8FCC-B32099C2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Positions-Maps...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1F9760-BC16-4D6B-9F2A-2D10C3881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… beinhalten</a:t>
            </a:r>
            <a:r>
              <a:rPr lang="de-DE" sz="2800" b="0" u="none" strike="noStrike" baseline="0" dirty="0"/>
              <a:t> in den Daten eingenommene Positionen zu den wichtigsten diskursiven Themen.</a:t>
            </a:r>
          </a:p>
          <a:p>
            <a:r>
              <a:rPr lang="de-DE" dirty="0"/>
              <a:t>... benennen normale und abweichende Positionen.</a:t>
            </a:r>
          </a:p>
          <a:p>
            <a:r>
              <a:rPr lang="de-DE" dirty="0"/>
              <a:t>… identifizieren diskursive Positionen nicht mit Individuen, Gruppen oder Institutionen.</a:t>
            </a:r>
          </a:p>
          <a:p>
            <a:r>
              <a:rPr lang="de-DE" dirty="0"/>
              <a:t>… analysieren den wichtigsten Diskurs der zu untersuchenden Situation.</a:t>
            </a:r>
          </a:p>
          <a:p>
            <a:r>
              <a:rPr lang="de-DE" dirty="0"/>
              <a:t>… analysieren diskursive Positionen aus der Perspektive der Forscher*innen.</a:t>
            </a:r>
          </a:p>
        </p:txBody>
      </p:sp>
    </p:spTree>
    <p:extLst>
      <p:ext uri="{BB962C8B-B14F-4D97-AF65-F5344CB8AC3E}">
        <p14:creationId xmlns:p14="http://schemas.microsoft.com/office/powerpoint/2010/main" val="30749244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DBFD8F-BB30-447C-8FCC-B32099C2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Positions-Maps…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1F9760-BC16-4D6B-9F2A-2D10C3881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rgbClr val="00B050"/>
                </a:solidFill>
              </a:rPr>
              <a:t>… beinhalten</a:t>
            </a:r>
            <a:r>
              <a:rPr lang="de-DE" sz="2800" b="0" i="0" u="none" strike="noStrike" baseline="0" dirty="0">
                <a:solidFill>
                  <a:srgbClr val="00B050"/>
                </a:solidFill>
              </a:rPr>
              <a:t> in den Daten eingenommene Positionen zu den wichtigsten diskursiven Themen.</a:t>
            </a:r>
          </a:p>
          <a:p>
            <a:r>
              <a:rPr lang="de-DE" dirty="0"/>
              <a:t>... benennen normale und abweichende Positionen.</a:t>
            </a:r>
          </a:p>
          <a:p>
            <a:r>
              <a:rPr lang="de-DE" dirty="0">
                <a:solidFill>
                  <a:srgbClr val="00B050"/>
                </a:solidFill>
              </a:rPr>
              <a:t>… identifizieren diskursive Positionen nicht mit Individuen, Gruppen oder Institutionen.</a:t>
            </a:r>
          </a:p>
          <a:p>
            <a:r>
              <a:rPr lang="de-DE" dirty="0"/>
              <a:t>… analysieren den wichtigsten Diskurs der zu untersuchenden Situation.</a:t>
            </a:r>
          </a:p>
          <a:p>
            <a:r>
              <a:rPr lang="de-DE" dirty="0"/>
              <a:t>… analysieren diskursive Positionen aus der Perspektive der Forscher*innen.</a:t>
            </a:r>
          </a:p>
          <a:p>
            <a:endParaRPr lang="de-DE" i="1" dirty="0"/>
          </a:p>
          <a:p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26837519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DBFD8F-BB30-447C-8FCC-B32099C2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Fokus von Positions-Maps sind…?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1F9760-BC16-4D6B-9F2A-2D10C3881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de-DE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de-DE" b="0" i="0" u="none" strike="noStrike" baseline="0" dirty="0">
                <a:solidFill>
                  <a:srgbClr val="000000"/>
                </a:solidFill>
              </a:rPr>
              <a:t>Fragen, Positionen zu diesen Fragen</a:t>
            </a:r>
          </a:p>
          <a:p>
            <a:r>
              <a:rPr lang="de-DE" b="0" i="0" u="none" strike="noStrike" baseline="0" dirty="0">
                <a:solidFill>
                  <a:srgbClr val="000000"/>
                </a:solidFill>
              </a:rPr>
              <a:t>Abweichende Situationen </a:t>
            </a:r>
          </a:p>
          <a:p>
            <a:r>
              <a:rPr lang="de-DE" b="0" i="0" u="none" strike="noStrike" baseline="0" dirty="0">
                <a:solidFill>
                  <a:srgbClr val="000000"/>
                </a:solidFill>
              </a:rPr>
              <a:t>das Fehlen von Positionen (Orte diskursiven Schweigens)</a:t>
            </a:r>
          </a:p>
          <a:p>
            <a:r>
              <a:rPr lang="de-DE" dirty="0">
                <a:solidFill>
                  <a:srgbClr val="000000"/>
                </a:solidFill>
              </a:rPr>
              <a:t>Diskurspositionen von sozialen Gruppen und Institutionen </a:t>
            </a:r>
            <a:endParaRPr lang="de-DE" b="0" i="0" u="none" strike="noStrike" baseline="0" dirty="0">
              <a:solidFill>
                <a:srgbClr val="000000"/>
              </a:solidFill>
            </a:endParaRPr>
          </a:p>
          <a:p>
            <a:endParaRPr lang="de-DE" b="0" i="0" u="none" strike="noStrike" baseline="0" dirty="0">
              <a:solidFill>
                <a:srgbClr val="000000"/>
              </a:solidFill>
            </a:endParaRPr>
          </a:p>
          <a:p>
            <a:endParaRPr lang="de-DE" dirty="0"/>
          </a:p>
          <a:p>
            <a:endParaRPr lang="de-DE" sz="3300" dirty="0"/>
          </a:p>
          <a:p>
            <a:endParaRPr lang="de-DE" sz="3300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575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DBFD8F-BB30-447C-8FCC-B32099C2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Fokus von Positions-Maps sind…?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1F9760-BC16-4D6B-9F2A-2D10C3881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de-DE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de-DE" b="0" i="0" u="none" strike="noStrike" baseline="0" dirty="0">
                <a:solidFill>
                  <a:srgbClr val="00B050"/>
                </a:solidFill>
              </a:rPr>
              <a:t>Fragen, Positionen zu diesen Fragen</a:t>
            </a:r>
          </a:p>
          <a:p>
            <a:r>
              <a:rPr lang="de-DE" b="0" i="0" u="none" strike="noStrike" baseline="0" dirty="0"/>
              <a:t>Abweichende Situationen </a:t>
            </a:r>
          </a:p>
          <a:p>
            <a:r>
              <a:rPr lang="de-DE" dirty="0">
                <a:solidFill>
                  <a:srgbClr val="00B050"/>
                </a:solidFill>
              </a:rPr>
              <a:t>D</a:t>
            </a:r>
            <a:r>
              <a:rPr lang="de-DE" b="0" i="0" u="none" strike="noStrike" baseline="0" dirty="0">
                <a:solidFill>
                  <a:srgbClr val="00B050"/>
                </a:solidFill>
              </a:rPr>
              <a:t>as Fehlen von Positionen (Orte diskursiven Schweigens)</a:t>
            </a:r>
          </a:p>
          <a:p>
            <a:r>
              <a:rPr lang="de-DE" dirty="0">
                <a:solidFill>
                  <a:srgbClr val="000000"/>
                </a:solidFill>
              </a:rPr>
              <a:t>Diskurspositionen von sozialen Gruppen und Institutionen </a:t>
            </a:r>
            <a:endParaRPr lang="de-DE" b="0" i="0" u="none" strike="noStrike" baseline="0" dirty="0">
              <a:solidFill>
                <a:srgbClr val="000000"/>
              </a:solidFill>
            </a:endParaRPr>
          </a:p>
          <a:p>
            <a:endParaRPr lang="de-DE" b="0" i="0" u="none" strike="noStrike" baseline="0" dirty="0">
              <a:solidFill>
                <a:srgbClr val="00B050"/>
              </a:solidFill>
            </a:endParaRPr>
          </a:p>
          <a:p>
            <a:endParaRPr lang="de-DE" dirty="0">
              <a:solidFill>
                <a:srgbClr val="00B050"/>
              </a:solidFill>
            </a:endParaRPr>
          </a:p>
          <a:p>
            <a:endParaRPr lang="de-DE" b="0" i="0" u="none" strike="noStrike" baseline="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de-DE" b="0" i="0" u="none" strike="noStrike" baseline="0" dirty="0">
              <a:solidFill>
                <a:srgbClr val="00B050"/>
              </a:solidFill>
            </a:endParaRPr>
          </a:p>
          <a:p>
            <a:endParaRPr lang="de-DE" dirty="0">
              <a:solidFill>
                <a:srgbClr val="00B050"/>
              </a:solidFill>
            </a:endParaRPr>
          </a:p>
          <a:p>
            <a:endParaRPr lang="de-DE" sz="3300" dirty="0"/>
          </a:p>
          <a:p>
            <a:endParaRPr lang="de-DE" sz="3300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8375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ABAF2-7D5B-4083-A46D-3CE77014C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Projekt-Maps…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5697D1-6355-4405-AA8E-2CE4B9BEA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Können identisch mit den drei erläutertem Arten von Maps sein und als Grundlage verwendet werden.</a:t>
            </a:r>
          </a:p>
          <a:p>
            <a:r>
              <a:rPr lang="de-DE" sz="2800" dirty="0"/>
              <a:t>Sollen die Analyse der Forscher*innen weiter vorantreiben.</a:t>
            </a:r>
            <a:endParaRPr lang="de-DE" dirty="0"/>
          </a:p>
          <a:p>
            <a:r>
              <a:rPr lang="de-DE" dirty="0">
                <a:solidFill>
                  <a:srgbClr val="000000"/>
                </a:solidFill>
              </a:rPr>
              <a:t>Dienen einer </a:t>
            </a:r>
            <a:r>
              <a:rPr lang="de-DE" b="0" i="0" u="none" strike="noStrike" baseline="0" dirty="0">
                <a:solidFill>
                  <a:srgbClr val="000000"/>
                </a:solidFill>
              </a:rPr>
              <a:t>bestimmten Zielgruppe, um spezifische Aspekte eines spezifischen </a:t>
            </a:r>
            <a:r>
              <a:rPr lang="de-DE" dirty="0">
                <a:solidFill>
                  <a:srgbClr val="000000"/>
                </a:solidFill>
              </a:rPr>
              <a:t>Projekts </a:t>
            </a:r>
            <a:r>
              <a:rPr lang="de-DE" b="0" i="0" u="none" strike="noStrike" baseline="0" dirty="0">
                <a:solidFill>
                  <a:srgbClr val="000000"/>
                </a:solidFill>
              </a:rPr>
              <a:t>zu erläutern .</a:t>
            </a:r>
          </a:p>
          <a:p>
            <a:r>
              <a:rPr lang="de-DE" dirty="0">
                <a:solidFill>
                  <a:srgbClr val="000000"/>
                </a:solidFill>
              </a:rPr>
              <a:t>Können </a:t>
            </a:r>
            <a:r>
              <a:rPr lang="de-DE" b="0" i="0" u="none" strike="noStrike" baseline="0" dirty="0">
                <a:solidFill>
                  <a:srgbClr val="000000"/>
                </a:solidFill>
              </a:rPr>
              <a:t>die Erzählung einer „analytischen Geschichte“ unterstützen.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19214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ABAF2-7D5B-4083-A46D-3CE77014C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Projekt-Maps…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5697D1-6355-4405-AA8E-2CE4B9BEA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7837"/>
            <a:ext cx="10515600" cy="46891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r>
              <a:rPr lang="de-DE" dirty="0">
                <a:solidFill>
                  <a:srgbClr val="00B050"/>
                </a:solidFill>
              </a:rPr>
              <a:t>Können identisch mit den drei erläutertem Arten von Maps sein und als Grundlage verwendet werden.</a:t>
            </a:r>
          </a:p>
          <a:p>
            <a:r>
              <a:rPr lang="de-DE" dirty="0"/>
              <a:t>Sollen die Analyse der Forscher*innen weiter vorantreiben.</a:t>
            </a:r>
          </a:p>
          <a:p>
            <a:r>
              <a:rPr lang="de-DE" dirty="0">
                <a:solidFill>
                  <a:srgbClr val="00B050"/>
                </a:solidFill>
              </a:rPr>
              <a:t>Dienen einer </a:t>
            </a:r>
            <a:r>
              <a:rPr lang="de-DE" b="0" i="0" u="none" strike="noStrike" baseline="0" dirty="0">
                <a:solidFill>
                  <a:srgbClr val="00B050"/>
                </a:solidFill>
              </a:rPr>
              <a:t>bestimmten Zielgruppe, um spezifische Aspekte eines spezifischen </a:t>
            </a:r>
            <a:r>
              <a:rPr lang="de-DE" dirty="0">
                <a:solidFill>
                  <a:srgbClr val="00B050"/>
                </a:solidFill>
              </a:rPr>
              <a:t>Projekts </a:t>
            </a:r>
            <a:r>
              <a:rPr lang="de-DE" b="0" i="0" u="none" strike="noStrike" baseline="0" dirty="0">
                <a:solidFill>
                  <a:srgbClr val="00B050"/>
                </a:solidFill>
              </a:rPr>
              <a:t>zu erläutern.</a:t>
            </a:r>
          </a:p>
          <a:p>
            <a:r>
              <a:rPr lang="de-DE" dirty="0">
                <a:solidFill>
                  <a:srgbClr val="00B050"/>
                </a:solidFill>
              </a:rPr>
              <a:t>Können </a:t>
            </a:r>
            <a:r>
              <a:rPr lang="de-DE" b="0" i="0" u="none" strike="noStrike" baseline="0" dirty="0">
                <a:solidFill>
                  <a:srgbClr val="00B050"/>
                </a:solidFill>
              </a:rPr>
              <a:t>die Erzählung einer „analytischen Geschichte“ unterstützen.</a:t>
            </a:r>
          </a:p>
          <a:p>
            <a:endParaRPr lang="de-DE" sz="7000" dirty="0"/>
          </a:p>
          <a:p>
            <a:endParaRPr lang="de-DE" sz="70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29262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CE564E-D511-4756-A9D9-C37C39DA7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machen die Besonderheiten von den drei Mapping-Strategien aus?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73FA90-1318-4EA6-9FA0-80E47F87F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Sie können gemeinsam hergestellt werden und zur gleichen Zeit präsent sein.</a:t>
            </a:r>
          </a:p>
          <a:p>
            <a:r>
              <a:rPr lang="de-DE" dirty="0"/>
              <a:t>Eigene Kategorien können als selbstverständlich angenommen und in die Analyse einbezogen werden. </a:t>
            </a:r>
          </a:p>
          <a:p>
            <a:r>
              <a:rPr lang="de-DE" dirty="0"/>
              <a:t>Die Möglichkeit, neue Positionen zu erfassen oder eine Art „etwas zu sehen“.</a:t>
            </a:r>
          </a:p>
          <a:p>
            <a:r>
              <a:rPr lang="de-DE" b="0" i="0" dirty="0">
                <a:effectLst/>
                <a:latin typeface="Vollkorn"/>
              </a:rPr>
              <a:t>Macht als einen Effekt von Praktiken des Organisierens in und durch soziale Welten in den Blick zu nehmen</a:t>
            </a:r>
            <a:r>
              <a:rPr lang="de-DE" dirty="0"/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11240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C4CA32-C227-4B60-9105-46AB6C68D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machen die Besonderheiten von den drei Mapping-Strategien aus?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084AC9-356C-40F8-8F35-542C48843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>
                <a:solidFill>
                  <a:srgbClr val="00B050"/>
                </a:solidFill>
              </a:rPr>
              <a:t>Sie können gemeinsam hergestellt werden und zur gleichen Zeit präsent sein.</a:t>
            </a:r>
          </a:p>
          <a:p>
            <a:r>
              <a:rPr lang="de-DE" dirty="0"/>
              <a:t>Eigene Kategorien können als selbstverständlich angenommen und in die Analyse einbezogen werden. </a:t>
            </a:r>
          </a:p>
          <a:p>
            <a:r>
              <a:rPr lang="de-DE" dirty="0">
                <a:solidFill>
                  <a:srgbClr val="00B050"/>
                </a:solidFill>
              </a:rPr>
              <a:t>Die Möglichkeit, neue Positionen zu erfassen oder eine Art „etwas zu sehen“.</a:t>
            </a:r>
          </a:p>
          <a:p>
            <a:r>
              <a:rPr lang="de-DE" b="0" i="0" dirty="0">
                <a:solidFill>
                  <a:srgbClr val="00B050"/>
                </a:solidFill>
                <a:effectLst/>
                <a:latin typeface="Vollkorn"/>
              </a:rPr>
              <a:t>Macht als einen Effekt von Praktiken des Organisierens in und durch soziale Welten in den Blick zu nehmen</a:t>
            </a:r>
            <a:r>
              <a:rPr lang="de-DE" dirty="0">
                <a:solidFill>
                  <a:srgbClr val="00B050"/>
                </a:solidFill>
              </a:rPr>
              <a:t>.</a:t>
            </a:r>
          </a:p>
          <a:p>
            <a:endParaRPr lang="de-DE" dirty="0">
              <a:solidFill>
                <a:srgbClr val="00B050"/>
              </a:solidFill>
            </a:endParaRPr>
          </a:p>
          <a:p>
            <a:r>
              <a:rPr lang="de-DE" dirty="0"/>
              <a:t>Clarke 2012: </a:t>
            </a:r>
            <a:r>
              <a:rPr lang="de-DE" dirty="0" err="1"/>
              <a:t>180f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6531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7695D2-D2D5-451C-AC95-0877640F7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DE" dirty="0"/>
              <a:t>Was war der Hauptstreitpunkt der sogenannten Glaser/</a:t>
            </a:r>
            <a:r>
              <a:rPr lang="de-DE" dirty="0" err="1"/>
              <a:t>Strauss</a:t>
            </a:r>
            <a:r>
              <a:rPr lang="de-DE" dirty="0"/>
              <a:t>-Kontroverse?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661E14-2646-4D86-A7D3-64B24EB40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Frage, ob die </a:t>
            </a:r>
            <a:r>
              <a:rPr lang="de-DE" dirty="0" err="1"/>
              <a:t>Grounded</a:t>
            </a:r>
            <a:r>
              <a:rPr lang="de-DE" dirty="0"/>
              <a:t> Theory postmodernisiert werden soll.</a:t>
            </a:r>
          </a:p>
          <a:p>
            <a:r>
              <a:rPr lang="de-DE" dirty="0"/>
              <a:t>Die Frage, wie viel Datenmaterial in die Analyse aufgenommen werden soll.</a:t>
            </a:r>
          </a:p>
          <a:p>
            <a:r>
              <a:rPr lang="de-DE" dirty="0"/>
              <a:t>Die Frage, ob die Forschenden bei Ihrer Analyse auf (wissenschaftliches) Vorwissen zurückgreifen dürfen.</a:t>
            </a:r>
          </a:p>
          <a:p>
            <a:r>
              <a:rPr lang="de-DE" dirty="0"/>
              <a:t>Die Frage, ob Codes und Kategorien mit gemeinsam mit anderen Forschenden erarbeitet werden dürfen. </a:t>
            </a:r>
          </a:p>
          <a:p>
            <a:r>
              <a:rPr lang="de-DE" dirty="0"/>
              <a:t>Die Frage, ob der Forscher eine „</a:t>
            </a:r>
            <a:r>
              <a:rPr lang="de-DE" dirty="0" err="1"/>
              <a:t>tabula</a:t>
            </a:r>
            <a:r>
              <a:rPr lang="de-DE" dirty="0"/>
              <a:t> rasa“ sein soll.</a:t>
            </a:r>
          </a:p>
        </p:txBody>
      </p:sp>
    </p:spTree>
    <p:extLst>
      <p:ext uri="{BB962C8B-B14F-4D97-AF65-F5344CB8AC3E}">
        <p14:creationId xmlns:p14="http://schemas.microsoft.com/office/powerpoint/2010/main" val="1091619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04FDD0-1DFE-4961-85F1-16026F7F3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war der Hauptstreitpunkt der sogenannten Glaser/</a:t>
            </a:r>
            <a:r>
              <a:rPr lang="de-DE" dirty="0" err="1"/>
              <a:t>Strauss</a:t>
            </a:r>
            <a:r>
              <a:rPr lang="de-DE" dirty="0"/>
              <a:t>-Kontroverse?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8C3759-E786-44DD-AF57-8E9E5B4A5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235"/>
            <a:ext cx="10515600" cy="4351338"/>
          </a:xfrm>
        </p:spPr>
        <p:txBody>
          <a:bodyPr/>
          <a:lstStyle/>
          <a:p>
            <a:r>
              <a:rPr lang="de-DE" dirty="0"/>
              <a:t>Die Frage, ob die </a:t>
            </a:r>
            <a:r>
              <a:rPr lang="de-DE" dirty="0" err="1"/>
              <a:t>Grounded</a:t>
            </a:r>
            <a:r>
              <a:rPr lang="de-DE" dirty="0"/>
              <a:t> Theory postmodernisiert werden soll.</a:t>
            </a:r>
          </a:p>
          <a:p>
            <a:r>
              <a:rPr lang="de-DE" dirty="0"/>
              <a:t>Die Frage, wie viel Datenmaterial in die Analyse aufgenommen werden soll.</a:t>
            </a:r>
          </a:p>
          <a:p>
            <a:r>
              <a:rPr lang="de-DE" dirty="0">
                <a:solidFill>
                  <a:schemeClr val="accent6"/>
                </a:solidFill>
              </a:rPr>
              <a:t>Die Frage, ob die Forschenden bei Ihrer Analyse auf (wissenschaftliches) Vorwissen zurückgreifen dürfen.</a:t>
            </a:r>
          </a:p>
          <a:p>
            <a:r>
              <a:rPr lang="de-DE" dirty="0"/>
              <a:t>Die Frage, ob Codes und Kategorien mit gemeinsam mit anderen Forschenden erarbeitet werden dürfen. </a:t>
            </a:r>
          </a:p>
          <a:p>
            <a:r>
              <a:rPr lang="de-DE" dirty="0">
                <a:solidFill>
                  <a:schemeClr val="accent6"/>
                </a:solidFill>
              </a:rPr>
              <a:t>Die Frage, ob der Forscher eine „</a:t>
            </a:r>
            <a:r>
              <a:rPr lang="de-DE" dirty="0" err="1">
                <a:solidFill>
                  <a:schemeClr val="accent6"/>
                </a:solidFill>
              </a:rPr>
              <a:t>tabula</a:t>
            </a:r>
            <a:r>
              <a:rPr lang="de-DE" dirty="0">
                <a:solidFill>
                  <a:schemeClr val="accent6"/>
                </a:solidFill>
              </a:rPr>
              <a:t> rasa“ sein soll.</a:t>
            </a:r>
          </a:p>
        </p:txBody>
      </p:sp>
    </p:spTree>
    <p:extLst>
      <p:ext uri="{BB962C8B-B14F-4D97-AF65-F5344CB8AC3E}">
        <p14:creationId xmlns:p14="http://schemas.microsoft.com/office/powerpoint/2010/main" val="1725965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1F641-16F6-47E8-B251-6FED8E671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 postmodernen Annahmen vertritt die Situationsanalyse?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98D4FA-FA56-43EE-A39C-47CB78C41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Jegliches Wissen ist sozial konstruiert.</a:t>
            </a:r>
          </a:p>
          <a:p>
            <a:r>
              <a:rPr lang="de-DE" dirty="0"/>
              <a:t>Die Gesellschaft soll stets in ihrer Gesamtheit untersucht werden.</a:t>
            </a:r>
          </a:p>
          <a:p>
            <a:r>
              <a:rPr lang="de-DE" dirty="0"/>
              <a:t>Das Subjekt ist orientierungslos und findet nicht seine innere Mitte.</a:t>
            </a:r>
          </a:p>
          <a:p>
            <a:r>
              <a:rPr lang="de-DE" dirty="0"/>
              <a:t>Die Suche nach endgültiger und reiner Wahrheit ist obsolet.</a:t>
            </a:r>
          </a:p>
          <a:p>
            <a:r>
              <a:rPr lang="de-DE" dirty="0"/>
              <a:t>Das Soziale ist heterogen und oftmals widersprüchlich.</a:t>
            </a:r>
          </a:p>
          <a:p>
            <a:r>
              <a:rPr lang="de-DE" dirty="0"/>
              <a:t>Soziales Handeln bildet den zentralen Analysefokus der Situationsanalyse.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5059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A7709A-45B9-4DBE-9EBB-43CC6096E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 postmodernen Annahmen vertritt die Situationsanalyse?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2F2245-A71C-41B6-A2B5-105509D8B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chemeClr val="accent6"/>
                </a:solidFill>
              </a:rPr>
              <a:t>Jegliches Wissen ist sozial konstruiert.</a:t>
            </a:r>
          </a:p>
          <a:p>
            <a:r>
              <a:rPr lang="de-DE" dirty="0"/>
              <a:t>Die Gesellschaft soll stets in ihrer Gesamtheit untersucht werden.</a:t>
            </a:r>
          </a:p>
          <a:p>
            <a:r>
              <a:rPr lang="de-DE" dirty="0"/>
              <a:t>Das Subjekt ist orientierungslos und findet nicht seine innere Mitte.</a:t>
            </a:r>
          </a:p>
          <a:p>
            <a:r>
              <a:rPr lang="de-DE" dirty="0">
                <a:solidFill>
                  <a:schemeClr val="accent6"/>
                </a:solidFill>
              </a:rPr>
              <a:t>Die Suche nach endgültiger und reiner Wahrheit ist obsolet.</a:t>
            </a:r>
          </a:p>
          <a:p>
            <a:r>
              <a:rPr lang="de-DE" dirty="0">
                <a:solidFill>
                  <a:schemeClr val="accent6"/>
                </a:solidFill>
              </a:rPr>
              <a:t>Das Soziale ist heterogen und oftmals widersprüchlich.</a:t>
            </a:r>
          </a:p>
          <a:p>
            <a:r>
              <a:rPr lang="de-DE" dirty="0"/>
              <a:t>Soziales Handeln bildet den zentralen Analysefokus der Situationsanalyse.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072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621EE6-E73C-4FE8-8C2E-EF3507E69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Clarke kritisiert an der Durchführung von </a:t>
            </a:r>
            <a:r>
              <a:rPr lang="de-DE" dirty="0" err="1"/>
              <a:t>Grounded</a:t>
            </a:r>
            <a:r>
              <a:rPr lang="de-DE" dirty="0"/>
              <a:t> Theory-Studien, 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1907AC-FC9B-480B-AA33-A8898EB21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…, dass nur ein Diskurs analysiert wird.</a:t>
            </a:r>
          </a:p>
          <a:p>
            <a:r>
              <a:rPr lang="de-DE" dirty="0"/>
              <a:t>…, dass der Forschungsprozess ungenügend reflektiert wird.</a:t>
            </a:r>
          </a:p>
          <a:p>
            <a:r>
              <a:rPr lang="de-DE" dirty="0"/>
              <a:t>…, dass zu viele Kategorien konstruiert werden.</a:t>
            </a:r>
          </a:p>
          <a:p>
            <a:r>
              <a:rPr lang="de-DE" dirty="0"/>
              <a:t>…, dass nur nach einem </a:t>
            </a:r>
            <a:r>
              <a:rPr lang="de-DE" dirty="0" err="1"/>
              <a:t>basic</a:t>
            </a:r>
            <a:r>
              <a:rPr lang="de-DE" dirty="0"/>
              <a:t> social </a:t>
            </a:r>
            <a:r>
              <a:rPr lang="de-DE" dirty="0" err="1"/>
              <a:t>process</a:t>
            </a:r>
            <a:r>
              <a:rPr lang="de-DE" dirty="0"/>
              <a:t> gesucht wird.</a:t>
            </a:r>
          </a:p>
          <a:p>
            <a:r>
              <a:rPr lang="de-DE" dirty="0"/>
              <a:t>…, dass die Forschenden ihr Vorwissen in die Analyse miteinfließen lassen.</a:t>
            </a:r>
          </a:p>
          <a:p>
            <a:r>
              <a:rPr lang="de-DE" dirty="0"/>
              <a:t>…, dass soziale Phänomene vereinfacht werden. </a:t>
            </a:r>
          </a:p>
        </p:txBody>
      </p:sp>
    </p:spTree>
    <p:extLst>
      <p:ext uri="{BB962C8B-B14F-4D97-AF65-F5344CB8AC3E}">
        <p14:creationId xmlns:p14="http://schemas.microsoft.com/office/powerpoint/2010/main" val="484587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014EBB-C22E-4202-8E93-ADB857671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Clarke kritisiert an der Durchführung von </a:t>
            </a:r>
            <a:r>
              <a:rPr lang="de-DE" dirty="0" err="1"/>
              <a:t>Grounded</a:t>
            </a:r>
            <a:r>
              <a:rPr lang="de-DE" dirty="0"/>
              <a:t> Theory-Studien, 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396E98-9BC7-458F-B0B8-D495585EC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…, dass nur ein Diskurs analysiert wird.</a:t>
            </a:r>
          </a:p>
          <a:p>
            <a:r>
              <a:rPr lang="de-DE" dirty="0">
                <a:solidFill>
                  <a:schemeClr val="accent6"/>
                </a:solidFill>
              </a:rPr>
              <a:t>…, dass der Forschungsprozess ungenügend reflektiert wird.</a:t>
            </a:r>
          </a:p>
          <a:p>
            <a:r>
              <a:rPr lang="de-DE" dirty="0"/>
              <a:t>…, dass zu viele Kategorien konstruiert werden.</a:t>
            </a:r>
          </a:p>
          <a:p>
            <a:r>
              <a:rPr lang="de-DE" dirty="0">
                <a:solidFill>
                  <a:schemeClr val="accent6"/>
                </a:solidFill>
              </a:rPr>
              <a:t>…, dass nur nach einem </a:t>
            </a:r>
            <a:r>
              <a:rPr lang="de-DE" dirty="0" err="1">
                <a:solidFill>
                  <a:schemeClr val="accent6"/>
                </a:solidFill>
              </a:rPr>
              <a:t>basic</a:t>
            </a:r>
            <a:r>
              <a:rPr lang="de-DE" dirty="0">
                <a:solidFill>
                  <a:schemeClr val="accent6"/>
                </a:solidFill>
              </a:rPr>
              <a:t> social </a:t>
            </a:r>
            <a:r>
              <a:rPr lang="de-DE" dirty="0" err="1">
                <a:solidFill>
                  <a:schemeClr val="accent6"/>
                </a:solidFill>
              </a:rPr>
              <a:t>process</a:t>
            </a:r>
            <a:r>
              <a:rPr lang="de-DE" dirty="0">
                <a:solidFill>
                  <a:schemeClr val="accent6"/>
                </a:solidFill>
              </a:rPr>
              <a:t> gesucht wird.</a:t>
            </a:r>
          </a:p>
          <a:p>
            <a:r>
              <a:rPr lang="de-DE" dirty="0"/>
              <a:t>…, dass die Forschenden ihr Vorwissen in die Analyse miteinfließen lassen.</a:t>
            </a:r>
          </a:p>
          <a:p>
            <a:r>
              <a:rPr lang="de-DE" dirty="0">
                <a:solidFill>
                  <a:schemeClr val="accent6"/>
                </a:solidFill>
              </a:rPr>
              <a:t>…, dass soziale Phänomene vereinfacht werden.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2195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1848</Words>
  <Application>Microsoft Office PowerPoint</Application>
  <PresentationFormat>Breitbild</PresentationFormat>
  <Paragraphs>258</Paragraphs>
  <Slides>37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Vollkorn</vt:lpstr>
      <vt:lpstr>Office</vt:lpstr>
      <vt:lpstr>Situationsanalyse  </vt:lpstr>
      <vt:lpstr>Auf welche Theorien bezieht sich die Situationsanalyse?</vt:lpstr>
      <vt:lpstr>Auf welche Theorien bezieht sich die Situationsanalyse </vt:lpstr>
      <vt:lpstr>Was war der Hauptstreitpunkt der sogenannten Glaser/Strauss-Kontroverse?</vt:lpstr>
      <vt:lpstr>Was war der Hauptstreitpunkt der sogenannten Glaser/Strauss-Kontroverse?</vt:lpstr>
      <vt:lpstr>Welche postmodernen Annahmen vertritt die Situationsanalyse?</vt:lpstr>
      <vt:lpstr>Welche postmodernen Annahmen vertritt die Situationsanalyse?</vt:lpstr>
      <vt:lpstr>Clarke kritisiert an der Durchführung von Grounded Theory-Studien, …</vt:lpstr>
      <vt:lpstr>Clarke kritisiert an der Durchführung von Grounded Theory-Studien, …</vt:lpstr>
      <vt:lpstr>Wie soll die Grounded Theory postmodernisiert werden?</vt:lpstr>
      <vt:lpstr>Wie soll die Grounded Theory postmodernisiert werden?</vt:lpstr>
      <vt:lpstr>Die Situationsanalyse ersetzt die klassischen Kodierverfahren der Grounded Theory</vt:lpstr>
      <vt:lpstr>Die Situationsanalyse ersetzt die klassischen Kodierverfahren der Grounded Theory</vt:lpstr>
      <vt:lpstr>Der Herstellungsprozess der Situations-Maps besteht darin…</vt:lpstr>
      <vt:lpstr>Der Herstellungsprozess der Situations-Maps besteht darin…</vt:lpstr>
      <vt:lpstr>Forscher*innen sollen ihre eigenen, im Laufe des Forschungsprozesses gesammelte Erfahrungen als Daten für die Anfertigung der Maps nutzen</vt:lpstr>
      <vt:lpstr>Forscher*innen sollen ihre eigenen, im Laufe des Forschungsprozesses gesammelte Erfahrungen als Daten für die Anfertigung der Maps nutzen</vt:lpstr>
      <vt:lpstr>Der Nutzen der Maps besteht darin…</vt:lpstr>
      <vt:lpstr>Der Nutzen der Maps besteht darin…</vt:lpstr>
      <vt:lpstr> In den Situationsmaps geht es darum, </vt:lpstr>
      <vt:lpstr> In den Situationsmaps geht es darum, </vt:lpstr>
      <vt:lpstr>Was gilt für die Relationale Analyse von Situations-Maps? </vt:lpstr>
      <vt:lpstr>Was gilt für die Relationale Analyse von Situations-Maps? </vt:lpstr>
      <vt:lpstr>Maps von Sozialen Welten/Arenen</vt:lpstr>
      <vt:lpstr>Maps von Sozialen Welten/Arenen</vt:lpstr>
      <vt:lpstr> Soziale Welten können an mehreren Arenen teilnehmen?  </vt:lpstr>
      <vt:lpstr> Soziale Welten können an mehreren Arenen teilnehmen?  </vt:lpstr>
      <vt:lpstr>Was gilt für die Erstellung von Maps von Sozialen Welten/Arenen</vt:lpstr>
      <vt:lpstr>Was gilt für die Erstellung von Maps von Sozialen Welten/Arenen</vt:lpstr>
      <vt:lpstr>Positions-Maps...</vt:lpstr>
      <vt:lpstr>Positions-Maps…</vt:lpstr>
      <vt:lpstr>Fokus von Positions-Maps sind…?</vt:lpstr>
      <vt:lpstr>Fokus von Positions-Maps sind…?</vt:lpstr>
      <vt:lpstr>Projekt-Maps…</vt:lpstr>
      <vt:lpstr>Projekt-Maps…</vt:lpstr>
      <vt:lpstr>Was machen die Besonderheiten von den drei Mapping-Strategien aus?</vt:lpstr>
      <vt:lpstr>Was machen die Besonderheiten von den drei Mapping-Strategien aus?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Situationsanalyse</dc:title>
  <dc:creator>Janine Müller</dc:creator>
  <cp:lastModifiedBy>Sum</cp:lastModifiedBy>
  <cp:revision>45</cp:revision>
  <dcterms:created xsi:type="dcterms:W3CDTF">2020-12-14T10:00:34Z</dcterms:created>
  <dcterms:modified xsi:type="dcterms:W3CDTF">2021-02-21T22:08:33Z</dcterms:modified>
</cp:coreProperties>
</file>