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82" r:id="rId4"/>
    <p:sldId id="258" r:id="rId5"/>
    <p:sldId id="263" r:id="rId6"/>
    <p:sldId id="265" r:id="rId7"/>
    <p:sldId id="271" r:id="rId8"/>
    <p:sldId id="281" r:id="rId9"/>
    <p:sldId id="283" r:id="rId10"/>
    <p:sldId id="257" r:id="rId11"/>
    <p:sldId id="264" r:id="rId12"/>
    <p:sldId id="285" r:id="rId13"/>
    <p:sldId id="259" r:id="rId14"/>
    <p:sldId id="284" r:id="rId15"/>
    <p:sldId id="262" r:id="rId16"/>
    <p:sldId id="268" r:id="rId17"/>
    <p:sldId id="269" r:id="rId18"/>
    <p:sldId id="270" r:id="rId19"/>
    <p:sldId id="272" r:id="rId20"/>
    <p:sldId id="273" r:id="rId21"/>
    <p:sldId id="274" r:id="rId22"/>
    <p:sldId id="266" r:id="rId23"/>
    <p:sldId id="276" r:id="rId24"/>
    <p:sldId id="275" r:id="rId25"/>
    <p:sldId id="278" r:id="rId26"/>
    <p:sldId id="277" r:id="rId27"/>
    <p:sldId id="267" r:id="rId28"/>
    <p:sldId id="279" r:id="rId29"/>
    <p:sldId id="280" r:id="rId30"/>
    <p:sldId id="286" r:id="rId31"/>
    <p:sldId id="287" r:id="rId32"/>
    <p:sldId id="289" r:id="rId33"/>
    <p:sldId id="261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ja Burljaev" initials="DB" lastIdx="3" clrIdx="0">
    <p:extLst>
      <p:ext uri="{19B8F6BF-5375-455C-9EA6-DF929625EA0E}">
        <p15:presenceInfo xmlns:p15="http://schemas.microsoft.com/office/powerpoint/2012/main" userId="Darja Burljae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D403D-EC91-4585-97B6-432D4F0F2E09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A3249-F659-49F8-A4B1-53BC924D78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32BE4-44CD-495B-88B8-3BC047EEB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7C525F-41B9-4AAC-A57E-BD6648F7C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5A4E78-BCE7-45E3-A507-A708D2A9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222DF6-1B99-4F0F-BF76-0B8618F6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0C0A1A-D366-4089-9EF1-797309E7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54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CF231-D03A-4250-AD5F-A565FFA9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11AB60-74BE-48A3-B61A-08B568668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6E3A65-B092-4854-8F59-B5AAC1679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0FD430-ADEA-4970-B0EA-11A8A0F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0DBAE3-8CCC-47BD-8CFA-C1F1D9B99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5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09F4A62-41C4-4EAB-97EC-1B363BFF4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5141E64-6BF8-44CD-AAAB-382A93710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E79375-841C-4910-BE6F-AC1016174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9BBD0-EA02-487A-91B7-7E423550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13F9F9-4848-40F1-B940-DEF8C47E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83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99ADC-3DC3-4BC6-8FAA-E3D3F01F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485CBF-23EA-469C-92AE-08FDC9729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B50146-EAEA-4523-B811-DF13EFBA5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74131E-1EF1-45AC-9EC7-311AB8E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FC652E-F1ED-459E-9DA3-744B6A77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32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DE730-6BA8-4410-9D84-6D4CBB94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B022DB-CD5D-4998-9187-2E8D379CE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CC6176-0537-46BF-A168-0097A02E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7D700E-F26C-4BD1-9FB7-A2CEEDD2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9D2155-577B-44A3-BD06-126557E8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48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487A1-A735-4823-B8E4-FFA3F33F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FDAC9D-44D0-4F3A-9213-2CF78FBD8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246366-4CEA-4160-B167-C3D6C3838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580ADA-0E0A-4039-A00F-212781B6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84AFCB-5AE4-46EF-9304-F83169DD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669655-EA28-4DA1-9A5D-091A4A1F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20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80A73-EAD2-4054-A1EE-B47F68A9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0CBA44-BAAB-47BD-87B5-AC30303A7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17737B-5F01-424E-9CCC-A17D1B89E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8132F4-0893-4E12-8338-6E4C10276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211E8B0-48D6-47A5-BFDF-B0746E664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A664EA7-8F01-4A7C-AD19-57690F97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7D40F4D-0300-49C6-9F8C-439AD41D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0D6DFC0-3330-4B2D-A490-AAC1ACB3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98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8D12D-D6D8-444C-99CC-81AE33C5A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6A9BED-01CD-40DF-85AA-FEF3FBB4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B198DF-26F0-49DC-A785-17ACC684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272AA-FFAA-4BCE-A72D-3385EFB3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445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6825921-2130-4E76-ADFB-7C089C80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927E9C-769A-48B4-B35A-EB28D97C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306FAD-A886-4084-A123-4790DCA7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96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09038-7B24-477F-B46A-96DDB7AF1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0129-B320-4085-8B1E-6D3D75A5E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9A8624-3B6D-4233-82DF-A5DCFDA05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A55D2C-D0F9-4D71-9AE9-A3614CD2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93209C-9E45-403F-888C-76C24D62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471F18-73F6-4727-B73A-509411F5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33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24842-5ED0-4772-AC88-15F5EFFF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4B4A3C3-1F99-4EA4-A73B-C3581AD5D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0816E9-0447-4928-91A8-2C600D95E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91AA6C-ADE4-4BCD-9635-04BAFC7F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1DD45A-5045-45A0-9B87-89DF843E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02F63F-007B-4B7D-99BD-E1FC139B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56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A35281C-F644-4160-8C1C-02504A5F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19A3C9-2E0D-4608-97F5-31012127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711845-039A-4B69-8E31-C7D324B28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83214-DF86-4247-A457-CB7A2F8259DE}" type="datetimeFigureOut">
              <a:rPr lang="de-DE" smtClean="0"/>
              <a:t>21.02.2021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6D94A9-8902-4E6D-9A5A-C28A09F3B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A93082-1DF5-46AF-8492-945E9ED89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8DDA0-6AD7-4F08-8D53-A00AE262A6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26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CE2EA-AD12-46D8-B6A3-543E8E45D1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Situationsanalyse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A33DA5-7078-4B28-9BA3-5F60DA647C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Adele Clarke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Lernkarten</a:t>
            </a:r>
          </a:p>
        </p:txBody>
      </p:sp>
    </p:spTree>
    <p:extLst>
      <p:ext uri="{BB962C8B-B14F-4D97-AF65-F5344CB8AC3E}">
        <p14:creationId xmlns:p14="http://schemas.microsoft.com/office/powerpoint/2010/main" val="186314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4F885-DD27-4CD5-9AC0-E9C29C8E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Definition von „Situation“ (S. 106ff.)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FA342E-B760-446B-B321-9E57A4D6F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252"/>
            <a:ext cx="10515600" cy="4639711"/>
          </a:xfrm>
        </p:spPr>
        <p:txBody>
          <a:bodyPr>
            <a:normAutofit lnSpcReduction="10000"/>
          </a:bodyPr>
          <a:lstStyle/>
          <a:p>
            <a:r>
              <a:rPr lang="de-DE" dirty="0"/>
              <a:t>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icht räumlich begrenzt (vgl. Diskurse)</a:t>
            </a:r>
          </a:p>
          <a:p>
            <a:pPr>
              <a:spcAft>
                <a:spcPts val="600"/>
              </a:spcAft>
            </a:pPr>
            <a:r>
              <a:rPr lang="de-DE" dirty="0"/>
              <a:t>k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ein Kontext der Situation, keine 'externen' Faktoren </a:t>
            </a:r>
          </a:p>
          <a:p>
            <a:pPr marL="457200" lvl="1" indent="0" algn="just">
              <a:buNone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900" i="1" dirty="0">
                <a:latin typeface="Arial" panose="020B0604020202020204" pitchFamily="34" charset="0"/>
                <a:cs typeface="Arial" panose="020B0604020202020204" pitchFamily="34" charset="0"/>
              </a:rPr>
              <a:t>Die Bedingungen </a:t>
            </a:r>
            <a:r>
              <a:rPr lang="de-DE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de-DE" sz="1900" i="1" dirty="0">
                <a:latin typeface="Arial" panose="020B0604020202020204" pitchFamily="34" charset="0"/>
                <a:cs typeface="Arial" panose="020B0604020202020204" pitchFamily="34" charset="0"/>
              </a:rPr>
              <a:t> Situation sind </a:t>
            </a:r>
            <a:r>
              <a:rPr lang="de-DE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de-DE" sz="1900" i="1" dirty="0">
                <a:latin typeface="Arial" panose="020B0604020202020204" pitchFamily="34" charset="0"/>
                <a:cs typeface="Arial" panose="020B0604020202020204" pitchFamily="34" charset="0"/>
              </a:rPr>
              <a:t> der Situation enthalten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. So etwas wie 'Kontext' gibt es nicht. Die bedingten Elemente der Situation müssen in der Analyse der Situation selbst spezifiziert werden, da </a:t>
            </a:r>
            <a:r>
              <a:rPr lang="de-DE" sz="1900" i="1" dirty="0">
                <a:latin typeface="Arial" panose="020B0604020202020204" pitchFamily="34" charset="0"/>
                <a:cs typeface="Arial" panose="020B0604020202020204" pitchFamily="34" charset="0"/>
              </a:rPr>
              <a:t>sie für diese konstitutiv 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sind und sie nicht etwa nur umgeben, umrahmen oder etwas zur Situation beitragen. Sie </a:t>
            </a:r>
            <a:r>
              <a:rPr lang="de-DE" sz="1900" i="1" dirty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 die Situation. Unabhängig davon, ob man sie nun als lokal oder global, intern oder extern, zentral, peripher oder sonst was konstruiert“ (S. 112; </a:t>
            </a:r>
            <a:r>
              <a:rPr lang="de-DE" sz="1900" dirty="0" err="1">
                <a:latin typeface="Arial" panose="020B0604020202020204" pitchFamily="34" charset="0"/>
                <a:cs typeface="Arial" panose="020B0604020202020204" pitchFamily="34" charset="0"/>
              </a:rPr>
              <a:t>Herv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. i. O.)</a:t>
            </a:r>
          </a:p>
          <a:p>
            <a:pPr marL="0" indent="0">
              <a:buNone/>
            </a:pPr>
            <a:r>
              <a:rPr lang="de-DE" dirty="0"/>
              <a:t>→ Kritik an der Bedingungsmatrix von </a:t>
            </a:r>
            <a:r>
              <a:rPr lang="de-DE" dirty="0" err="1"/>
              <a:t>Strauss</a:t>
            </a:r>
            <a:r>
              <a:rPr lang="de-DE" dirty="0"/>
              <a:t>/Corbin: a priori getroffene (abstrakte) Unterscheidung</a:t>
            </a:r>
          </a:p>
          <a:p>
            <a:r>
              <a:rPr lang="de-DE" dirty="0"/>
              <a:t>stattdessen: Situation als Ganzes fokussieren und Unterscheidungen aus der Perspektive verschiedener Akteure in der Situation untersuchen </a:t>
            </a:r>
          </a:p>
          <a:p>
            <a:r>
              <a:rPr lang="de-DE" dirty="0"/>
              <a:t>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trukturelle Bedingungen </a:t>
            </a:r>
            <a:r>
              <a:rPr lang="de-DE" dirty="0"/>
              <a:t>von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Situation sollen analytisch neu verankert werden </a:t>
            </a:r>
          </a:p>
          <a:p>
            <a:pPr>
              <a:spcAft>
                <a:spcPts val="600"/>
              </a:spcAft>
            </a:pPr>
            <a:r>
              <a:rPr lang="de-DE" dirty="0"/>
              <a:t>Mikro-, Meso- und Makrostrukturen lösen sich angesichts von Anwesenheit/ Abwesenheit auf</a:t>
            </a:r>
          </a:p>
          <a:p>
            <a:pPr marL="457200" lvl="1" indent="0" algn="just">
              <a:buNone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900" i="1" dirty="0">
                <a:latin typeface="Arial" panose="020B0604020202020204" pitchFamily="34" charset="0"/>
                <a:cs typeface="Arial" panose="020B0604020202020204" pitchFamily="34" charset="0"/>
              </a:rPr>
              <a:t>Wie treten diese Bedingungen </a:t>
            </a:r>
            <a:r>
              <a:rPr lang="de-DE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innerhalb</a:t>
            </a:r>
            <a:r>
              <a:rPr lang="de-DE" sz="1900" i="1" dirty="0">
                <a:latin typeface="Arial" panose="020B0604020202020204" pitchFamily="34" charset="0"/>
                <a:cs typeface="Arial" panose="020B0604020202020204" pitchFamily="34" charset="0"/>
              </a:rPr>
              <a:t> der untersuchten empirischen Situation auf, d.h. wie schaffen sie es, als folgenreich empfunden zu werden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?“ (ebd.; </a:t>
            </a:r>
            <a:r>
              <a:rPr lang="de-DE" sz="1900" dirty="0" err="1">
                <a:latin typeface="Arial" panose="020B0604020202020204" pitchFamily="34" charset="0"/>
                <a:cs typeface="Arial" panose="020B0604020202020204" pitchFamily="34" charset="0"/>
              </a:rPr>
              <a:t>Herv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. i. O.)</a:t>
            </a: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85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A4F37-3869-4CC2-9A6E-BEE40C935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Hinwendung zu Diskursen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8540C1-3D90-4576-B120-ABE1FF17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649"/>
            <a:ext cx="10515600" cy="4587314"/>
          </a:xfrm>
        </p:spPr>
        <p:txBody>
          <a:bodyPr>
            <a:normAutofit lnSpcReduction="10000"/>
          </a:bodyPr>
          <a:lstStyle/>
          <a:p>
            <a:r>
              <a:rPr lang="de-DE" dirty="0"/>
              <a:t>qualitative Forschung konzentrierte sich vor allem auf Interview- und ethnographische Felddaten (Fokus auf erkennendes und wissendes Subjekt) </a:t>
            </a:r>
          </a:p>
          <a:p>
            <a:pPr marL="0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„Analyse individueller und kollektiver menschlicher Akteure […] nicht mehr hinreichend, weil </a:t>
            </a:r>
            <a:r>
              <a:rPr lang="de-DE" sz="1900" i="1" dirty="0">
                <a:latin typeface="Arial" panose="020B0604020202020204" pitchFamily="34" charset="0"/>
                <a:cs typeface="Arial" panose="020B0604020202020204" pitchFamily="34" charset="0"/>
              </a:rPr>
              <a:t>wir selbst, ebenso wie die Menschen und Dinge, die wir erforschen wollen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, permanent und routinemäßig sowohl Diskurse produzieren als auch von ihnen überflutet werden“ (Clarke 2012:183; </a:t>
            </a:r>
            <a:r>
              <a:rPr lang="de-DE" sz="1900" dirty="0" err="1">
                <a:latin typeface="Arial" panose="020B0604020202020204" pitchFamily="34" charset="0"/>
                <a:cs typeface="Arial" panose="020B0604020202020204" pitchFamily="34" charset="0"/>
              </a:rPr>
              <a:t>Herv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900" dirty="0" err="1">
                <a:latin typeface="Arial" panose="020B0604020202020204" pitchFamily="34" charset="0"/>
                <a:cs typeface="Arial" panose="020B0604020202020204" pitchFamily="34" charset="0"/>
              </a:rPr>
              <a:t>i.O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Diskurse = Kommunikation aller Art (sprachlich, visuell, materiell) zu einem bestimmten Thema; Diskurse behaupten wie etwas in der Welt ist bzw. sein sollte</a:t>
            </a:r>
          </a:p>
          <a:p>
            <a:r>
              <a:rPr lang="de-DE" dirty="0"/>
              <a:t>Diskursanalyse = Analyse eines bestimmten Sets von Texten (und </a:t>
            </a:r>
            <a:r>
              <a:rPr lang="de-DE" dirty="0" err="1"/>
              <a:t>Materialitäten</a:t>
            </a:r>
            <a:r>
              <a:rPr lang="de-DE" dirty="0"/>
              <a:t>) zu einem Thema; sowohl hinsichtlich der Beschreibungen (‚wie es ist‘) als auch hinsichtlich der Behauptungen (‚wie es sein sollte‘)</a:t>
            </a:r>
          </a:p>
          <a:p>
            <a:r>
              <a:rPr lang="de-DE" dirty="0"/>
              <a:t>Zusammenhang und Anschlussmöglichkeiten zwischen Interaktionismus und Diskursanalyse: das Soziale wird durch Menschen erzeugt, die ‚gemeinsam etwas tun‘, z.B. Produktion von Diskursen als Form sozialen Handelns (</a:t>
            </a:r>
            <a:r>
              <a:rPr lang="de-DE" dirty="0" err="1"/>
              <a:t>Strauss</a:t>
            </a:r>
            <a:r>
              <a:rPr lang="de-DE" dirty="0"/>
              <a:t>, Becker u.a.); diskursive Praxis/Regeln, durch die Wissen/Macht produziert, definiert und dargestellt wird (Foucault) </a:t>
            </a:r>
          </a:p>
        </p:txBody>
      </p:sp>
    </p:spTree>
    <p:extLst>
      <p:ext uri="{BB962C8B-B14F-4D97-AF65-F5344CB8AC3E}">
        <p14:creationId xmlns:p14="http://schemas.microsoft.com/office/powerpoint/2010/main" val="2384658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FF904-6BA9-43F7-8778-000BE1F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Schwerpunkte der Diskursanalyse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C47647-EE9E-4534-89BE-CA0909A98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arenBoth"/>
            </a:pPr>
            <a:r>
              <a:rPr lang="de-DE" dirty="0"/>
              <a:t>Sequenz und Struktur des Sprechens/des Gesprächs: Fokus auf Form</a:t>
            </a:r>
          </a:p>
          <a:p>
            <a:pPr marL="342900" indent="-342900">
              <a:buFont typeface="+mj-lt"/>
              <a:buAutoNum type="arabicParenBoth"/>
            </a:pPr>
            <a:r>
              <a:rPr lang="de-DE" dirty="0"/>
              <a:t>Aushandlung von Diskursen in sozialen Beziehungen: Fokus auf diskursive Interaktion</a:t>
            </a:r>
          </a:p>
          <a:p>
            <a:pPr marL="342900" indent="-342900">
              <a:buFont typeface="+mj-lt"/>
              <a:buAutoNum type="arabicParenBoth"/>
            </a:pPr>
            <a:r>
              <a:rPr lang="de-DE" dirty="0"/>
              <a:t>Generierung von Identität und Subjektivität durch Diskurse: Fokus auf Subjektivierung</a:t>
            </a:r>
          </a:p>
          <a:p>
            <a:pPr marL="342900" indent="-342900">
              <a:buFont typeface="+mj-lt"/>
              <a:buAutoNum type="arabicParenBoth"/>
            </a:pPr>
            <a:r>
              <a:rPr lang="de-DE" dirty="0"/>
              <a:t>Generierung von Macht/Wissen, Ideologien und Kontrolle durch Diskurse: Fokus auf Situation ihrer Produktion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Diskurse operieren auf allen vier Ebenen, lediglich der Analysefokus kann auf eine (oder mehrere) gelegt werden </a:t>
            </a:r>
          </a:p>
          <a:p>
            <a:r>
              <a:rPr lang="de-DE" dirty="0"/>
              <a:t>Situationsanalyse kann auf die Inhaltsbereiche (2) bis (4) angewendet werden </a:t>
            </a:r>
          </a:p>
          <a:p>
            <a:r>
              <a:rPr lang="de-DE" dirty="0"/>
              <a:t>situationsanalytische Diskursanalyse fokussiert (im Gegensatz zur </a:t>
            </a:r>
            <a:r>
              <a:rPr lang="de-DE" dirty="0" err="1"/>
              <a:t>Foucault´schen</a:t>
            </a:r>
            <a:r>
              <a:rPr lang="de-DE" dirty="0"/>
              <a:t>) nicht nur auf einen einzigen Diskurs (‚Masterdiskurs‘), sondern strebt danach alle wichtigen, zur interessierenden Situation gehörigen Diskurse darzustellen</a:t>
            </a:r>
          </a:p>
        </p:txBody>
      </p:sp>
    </p:spTree>
    <p:extLst>
      <p:ext uri="{BB962C8B-B14F-4D97-AF65-F5344CB8AC3E}">
        <p14:creationId xmlns:p14="http://schemas.microsoft.com/office/powerpoint/2010/main" val="3865305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3A415-337B-4C56-94F9-A2E138436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Drei kartographische Ansätze (Maps)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397FBA-0A6A-4D9D-9C05-08435126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Situations-</a:t>
            </a:r>
            <a:r>
              <a:rPr lang="de-DE" dirty="0"/>
              <a:t>M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aps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Maps von sozialen Welten/Arenen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Positions-Maps</a:t>
            </a:r>
          </a:p>
          <a:p>
            <a:endParaRPr lang="de-DE" dirty="0"/>
          </a:p>
          <a:p>
            <a:r>
              <a:rPr lang="de-DE" dirty="0"/>
              <a:t>Mapping als innovative Analysemethode im Rahmen der </a:t>
            </a:r>
            <a:r>
              <a:rPr lang="de-DE" dirty="0" err="1"/>
              <a:t>Grounded</a:t>
            </a:r>
            <a:r>
              <a:rPr lang="de-DE" dirty="0"/>
              <a:t> Theory (‚analytische Übungen‘)</a:t>
            </a:r>
          </a:p>
          <a:p>
            <a:r>
              <a:rPr lang="de-DE" dirty="0"/>
              <a:t>Anknüpfend an die </a:t>
            </a:r>
            <a:r>
              <a:rPr lang="de-DE" dirty="0" err="1"/>
              <a:t>Sozialökologien</a:t>
            </a:r>
            <a:r>
              <a:rPr lang="de-DE" dirty="0"/>
              <a:t> der Chicago School</a:t>
            </a:r>
          </a:p>
          <a:p>
            <a:r>
              <a:rPr lang="de-DE" dirty="0"/>
              <a:t>dienen zur Öffnung der Daten: Einstieg in die Datenanalyse erleichtern und Reflektion (auch über die eigene Rolle als Forschende) anregen 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bereits kodiertes Datenmaterial erleichtert Erstellung von Maps </a:t>
            </a:r>
          </a:p>
          <a:p>
            <a:r>
              <a:rPr lang="de-DE" dirty="0"/>
              <a:t>Mapping zusätzlich zu traditionellen </a:t>
            </a:r>
            <a:r>
              <a:rPr lang="de-DE" dirty="0" err="1"/>
              <a:t>Kodiertechniken</a:t>
            </a:r>
            <a:r>
              <a:rPr lang="de-DE" dirty="0"/>
              <a:t> der </a:t>
            </a:r>
            <a:r>
              <a:rPr lang="de-DE" dirty="0" err="1"/>
              <a:t>Grounded</a:t>
            </a:r>
            <a:r>
              <a:rPr lang="de-DE" dirty="0"/>
              <a:t> Theory 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/>
              <a:t>Maps können &amp; sollen immer wieder verändert bzw. erweitert werden  </a:t>
            </a:r>
          </a:p>
          <a:p>
            <a:pPr marL="0" indent="0">
              <a:buNone/>
            </a:pPr>
            <a:r>
              <a:rPr lang="de-DE" dirty="0"/>
              <a:t>→ Veränderungen in Memos festhalten; verschiedene Versionen der Maps anfertigen </a:t>
            </a: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70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5F516-BC57-443A-BBB9-0B1B0EC0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5657"/>
            <a:ext cx="10515600" cy="1325563"/>
          </a:xfrm>
        </p:spPr>
        <p:txBody>
          <a:bodyPr>
            <a:normAutofit/>
          </a:bodyPr>
          <a:lstStyle/>
          <a:p>
            <a:r>
              <a:rPr lang="de-DE" sz="2400" dirty="0"/>
              <a:t>Mapping und Analyse als….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D5344F-C67D-48E5-B888-0BD938094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685"/>
            <a:ext cx="10515600" cy="1603375"/>
          </a:xfrm>
        </p:spPr>
        <p:txBody>
          <a:bodyPr>
            <a:normAutofit/>
          </a:bodyPr>
          <a:lstStyle/>
          <a:p>
            <a:r>
              <a:rPr lang="de-DE" dirty="0"/>
              <a:t>…Interview- und ethnographisches Material</a:t>
            </a:r>
          </a:p>
          <a:p>
            <a:r>
              <a:rPr lang="de-DE" dirty="0"/>
              <a:t>…Diskursmaterial (aus bereits existierenden Quellen; nicht gemeinsam mit dem Forscher hergestellt)</a:t>
            </a:r>
          </a:p>
          <a:p>
            <a:r>
              <a:rPr lang="de-DE" dirty="0"/>
              <a:t>…Kombination verschiedener Materialien (Multisite-Forschung)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9744165-166F-4D7A-8C86-924DA55F05FC}"/>
              </a:ext>
            </a:extLst>
          </p:cNvPr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400" dirty="0"/>
              <a:t>Mapping lässt sich anwenden auf…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2F69EF1-D482-4231-86F2-41E07F356BAB}"/>
              </a:ext>
            </a:extLst>
          </p:cNvPr>
          <p:cNvSpPr txBox="1">
            <a:spLocks/>
          </p:cNvSpPr>
          <p:nvPr/>
        </p:nvSpPr>
        <p:spPr>
          <a:xfrm>
            <a:off x="838200" y="4335817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integrativ, d.h. GT-Kodierung, Erstellung von Maps und Schreiben von Memos werden auf alle verschiedenen Datenquellen angewendet; Maps bilden die Situation aller Daten ab</a:t>
            </a:r>
          </a:p>
          <a:p>
            <a:r>
              <a:rPr lang="de-DE" dirty="0"/>
              <a:t>komparativ, d.h. Datenquellen werden separat mittels </a:t>
            </a:r>
            <a:r>
              <a:rPr lang="de-DE" dirty="0" err="1"/>
              <a:t>Grounded</a:t>
            </a:r>
            <a:r>
              <a:rPr lang="de-DE" dirty="0"/>
              <a:t> Theory kodiert, in Maps abgebildet und (in Memos) analysiert und verglichen; Maps bilden jeweils die Situation der verschiedenen Daten ab</a:t>
            </a:r>
          </a:p>
        </p:txBody>
      </p:sp>
    </p:spTree>
    <p:extLst>
      <p:ext uri="{BB962C8B-B14F-4D97-AF65-F5344CB8AC3E}">
        <p14:creationId xmlns:p14="http://schemas.microsoft.com/office/powerpoint/2010/main" val="395977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E92CC-8CAE-4CD1-AEC7-0351B42BF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man Situations-Maps erstellt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689143-F214-4B29-94F3-E04092E89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29517"/>
          </a:xfrm>
        </p:spPr>
        <p:txBody>
          <a:bodyPr/>
          <a:lstStyle/>
          <a:p>
            <a:r>
              <a:rPr lang="de-DE" dirty="0"/>
              <a:t>Erfassung aller wichtigen menschlichen und nicht-menschlichen, materiellen und symbolischen/diskursiven Elemente in der interessierenden Situation, „</a:t>
            </a:r>
            <a:r>
              <a:rPr lang="de-DE" i="1" dirty="0"/>
              <a:t>so wie sie von jenen in der Situation selbst und durch den Analytiker definiert werden</a:t>
            </a:r>
            <a:r>
              <a:rPr lang="de-DE" dirty="0"/>
              <a:t>“ (S. 125; </a:t>
            </a:r>
            <a:r>
              <a:rPr lang="de-DE" dirty="0" err="1"/>
              <a:t>Herv</a:t>
            </a:r>
            <a:r>
              <a:rPr lang="de-DE" dirty="0"/>
              <a:t>. i. O.)</a:t>
            </a:r>
          </a:p>
          <a:p>
            <a:r>
              <a:rPr lang="de-DE" dirty="0"/>
              <a:t>menschliche Elemente, wie Individuen, Gruppen, Organisationen, Institutionen, Subkulturen usw.</a:t>
            </a:r>
          </a:p>
          <a:p>
            <a:r>
              <a:rPr lang="de-DE" dirty="0"/>
              <a:t>nicht-menschliche Elemente, wie Infrastrukturobjekte, Technologien, kulturelle Artefakte usw.         → beeinflussen durch ihre Eigenschaften und Erfordernisse die menschlichen Interaktionen und Handlungen</a:t>
            </a:r>
          </a:p>
          <a:p>
            <a:r>
              <a:rPr lang="de-DE" dirty="0"/>
              <a:t>„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“: Wo in der Welt ist dieses Projekt angesiedelt? Warum ist es wichtig? Was geht in dieser Situation vor? </a:t>
            </a:r>
          </a:p>
          <a:p>
            <a:r>
              <a:rPr lang="de-DE" dirty="0"/>
              <a:t>kontinuierliche Reflektion der Analyse und des Forschungsprozesses in Memos/Notizen!</a:t>
            </a:r>
          </a:p>
          <a:p>
            <a:r>
              <a:rPr lang="de-DE" dirty="0"/>
              <a:t>Forscher*in ist keine </a:t>
            </a:r>
            <a:r>
              <a:rPr lang="de-DE" dirty="0" err="1"/>
              <a:t>tabula</a:t>
            </a:r>
            <a:r>
              <a:rPr lang="de-DE" dirty="0"/>
              <a:t> rasa: (stillschweigende) Hintergrundannahmen, Ideen und Vorstellungen müssen offen gelegt und ggf. in die Maps aufgenommen werden </a:t>
            </a:r>
          </a:p>
        </p:txBody>
      </p:sp>
    </p:spTree>
    <p:extLst>
      <p:ext uri="{BB962C8B-B14F-4D97-AF65-F5344CB8AC3E}">
        <p14:creationId xmlns:p14="http://schemas.microsoft.com/office/powerpoint/2010/main" val="3655928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14350F-494C-4DC9-87AB-9B839053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83" y="1253331"/>
            <a:ext cx="10515600" cy="4351338"/>
          </a:xfrm>
        </p:spPr>
        <p:txBody>
          <a:bodyPr/>
          <a:lstStyle/>
          <a:p>
            <a:r>
              <a:rPr lang="de-DE" dirty="0"/>
              <a:t>im ersten Schritt als </a:t>
            </a:r>
            <a:r>
              <a:rPr lang="de-DE" u="sng" dirty="0"/>
              <a:t>deskriptive</a:t>
            </a:r>
            <a:r>
              <a:rPr lang="de-DE" dirty="0"/>
              <a:t> Darstellung </a:t>
            </a:r>
          </a:p>
          <a:p>
            <a:r>
              <a:rPr lang="de-DE" dirty="0"/>
              <a:t>wichtige Fragen hierbei (vgl. Clarke 2012: 124): </a:t>
            </a:r>
          </a:p>
          <a:p>
            <a:pPr marL="0" indent="0">
              <a:buNone/>
            </a:pPr>
            <a:endParaRPr lang="de-DE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de-DE" dirty="0"/>
              <a:t> Wer und was befindet sich in dieser Situation?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de-DE" dirty="0"/>
              <a:t> Wer und was zählt in dieser Situation?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de-DE" dirty="0"/>
              <a:t> Welche Elemente sind in dieser Situation ‚von ausschlaggebender Bedeutung‘?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r>
              <a:rPr lang="de-DE" i="1" dirty="0"/>
              <a:t>ungeordnete</a:t>
            </a:r>
            <a:r>
              <a:rPr lang="de-DE" dirty="0"/>
              <a:t> Situations-Map: willkürliche Positionierung der Elemente auf der Map, um für den Forschenden gut zugänglich und manipulierbar zu sein </a:t>
            </a:r>
          </a:p>
          <a:p>
            <a:r>
              <a:rPr lang="de-DE" i="1" dirty="0"/>
              <a:t>geordnete</a:t>
            </a:r>
            <a:r>
              <a:rPr lang="de-DE" dirty="0"/>
              <a:t> Situations-</a:t>
            </a:r>
            <a:r>
              <a:rPr lang="de-DE" dirty="0" err="1"/>
              <a:t>Map</a:t>
            </a:r>
            <a:r>
              <a:rPr lang="de-DE" dirty="0"/>
              <a:t>: Zuordnung der einzelnen Elemente zu abstrakteren Kategorien (z.B. Diskurse, individuelle/ kollektive Akteure usw.)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30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1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89663C8E-FFC9-44B1-B490-CDA8FD3E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9566"/>
            <a:ext cx="6425218" cy="12287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Beispiel für abstrakte Situations-Maps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37558E8-8711-4C06-8B76-C7F0A236E3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t="1932" r="2" b="1934"/>
          <a:stretch/>
        </p:blipFill>
        <p:spPr>
          <a:xfrm>
            <a:off x="2745286" y="1459136"/>
            <a:ext cx="6199930" cy="4863660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67985ABF-B30D-430D-B74E-A85FF9BD4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5940209"/>
            <a:ext cx="1965399" cy="382587"/>
          </a:xfrm>
        </p:spPr>
        <p:txBody>
          <a:bodyPr>
            <a:no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Clarke 2012:125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79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BA5FA2-A9F9-4838-988D-AF9B3A5AD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5563" y="6212101"/>
            <a:ext cx="1797394" cy="382587"/>
          </a:xfrm>
        </p:spPr>
        <p:txBody>
          <a:bodyPr>
            <a:no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Clarke 2012: 128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073C7C-10C3-47AC-BE28-599651928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8730" y="552287"/>
            <a:ext cx="6566962" cy="60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82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CA561A-445B-46D9-BD9E-F1C8B282D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82" y="441628"/>
            <a:ext cx="5992836" cy="710492"/>
          </a:xfrm>
        </p:spPr>
        <p:txBody>
          <a:bodyPr>
            <a:normAutofit/>
          </a:bodyPr>
          <a:lstStyle/>
          <a:p>
            <a:pPr algn="l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Konkretes Beispiel von Situations-Maps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678DFF-E196-4DAA-AED9-926EBA861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511" y="6186013"/>
            <a:ext cx="2654105" cy="460717"/>
          </a:xfrm>
        </p:spPr>
        <p:txBody>
          <a:bodyPr>
            <a:norm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Clarke 2012: 133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B2D13C-6157-410B-93E9-CDD2598EA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182" y="1438603"/>
            <a:ext cx="5434818" cy="44609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5D68C0-F4E0-46BE-B957-734B36BAE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572" y="441628"/>
            <a:ext cx="4363920" cy="5457901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D255FC-6890-4370-AA0B-31EF3DA291E8}"/>
              </a:ext>
            </a:extLst>
          </p:cNvPr>
          <p:cNvSpPr txBox="1">
            <a:spLocks/>
          </p:cNvSpPr>
          <p:nvPr/>
        </p:nvSpPr>
        <p:spPr>
          <a:xfrm>
            <a:off x="7641102" y="6186012"/>
            <a:ext cx="2654105" cy="46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Clarke 2012: 135</a:t>
            </a:r>
          </a:p>
        </p:txBody>
      </p:sp>
    </p:spTree>
    <p:extLst>
      <p:ext uri="{BB962C8B-B14F-4D97-AF65-F5344CB8AC3E}">
        <p14:creationId xmlns:p14="http://schemas.microsoft.com/office/powerpoint/2010/main" val="229407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73417-C44E-40EC-B350-A4D09BD89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499"/>
            <a:ext cx="10515600" cy="1115668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Verfahrensvarianten der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Theory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D1E44-61D0-4696-AFBA-25B9FE325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92292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Weiterentwicklungen der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Theory, um dem Theoriefortschritt und veränderten Forschungsperspektiven gerecht zu werden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Ian Dey (1999) 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Grounding </a:t>
            </a:r>
            <a:r>
              <a:rPr lang="de-DE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 Theory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erkenntnis- und wissenschaftstheoretische Diskussion der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Theory 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Kathy Charmaz (2000/ 2006) </a:t>
            </a:r>
            <a:r>
              <a:rPr lang="de-DE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Constructing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 Theory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Kritik an der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Theory: positivistische Orientierung, sowie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Überdidaktisierung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und Technisierung des Forschungsstils 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Adele E. Clarke (2004) 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Situational Analysis</a:t>
            </a:r>
          </a:p>
          <a:p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Theory soll postmodernisiert werden: Hinwendung zu Diskursen; systematische Erfassung von Komplexität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Franz Breuer et al. (2009): 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Reflexive </a:t>
            </a:r>
            <a:r>
              <a:rPr lang="de-DE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 Theory 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reflexive Selbst-Aufmerksamkeit der Forschenden als Leitlinie und Erkenntnisheuristik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94375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228624-DA02-4F79-875C-CA1530560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de-DE" dirty="0"/>
              <a:t>im nächsten Schritt: </a:t>
            </a:r>
            <a:r>
              <a:rPr lang="de-DE" u="sng" dirty="0"/>
              <a:t>relationale</a:t>
            </a:r>
            <a:r>
              <a:rPr lang="de-DE" dirty="0"/>
              <a:t> Analyse, d.h. jedes Element wird nacheinander in Relation zu anderen Elementen betrachtet und ihre Beziehung zueinander bestimmt</a:t>
            </a:r>
          </a:p>
          <a:p>
            <a:r>
              <a:rPr lang="de-DE" dirty="0"/>
              <a:t>auf Basis von Situations-Maps werden Fragen zu Zusammenhängen verschiedener Elemente gestellt und Antworten in Memos festgehalten</a:t>
            </a:r>
          </a:p>
          <a:p>
            <a:r>
              <a:rPr lang="de-DE" dirty="0"/>
              <a:t>Vorgehen: </a:t>
            </a:r>
          </a:p>
          <a:p>
            <a:pPr marL="457200" lvl="1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1.) mehrere Kopien der besten aktuellen Version der (ungeordneten) Situations-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machen </a:t>
            </a:r>
          </a:p>
          <a:p>
            <a:pPr marL="457200" lvl="1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2.) jedes Element der Reihe nach systematisch hinsichtlich seiner Beziehung zu 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jedem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anderen Element prüfen</a:t>
            </a:r>
          </a:p>
          <a:p>
            <a:r>
              <a:rPr lang="de-DE" dirty="0"/>
              <a:t>dazu jedes Element in die Mitte rücken und Linien zu anderen Elementen ziehen </a:t>
            </a:r>
          </a:p>
          <a:p>
            <a:r>
              <a:rPr lang="de-DE" dirty="0"/>
              <a:t>Art der Beziehung erläutern, in dem Eigenschaften der Verbindung beschrieben werden </a:t>
            </a:r>
          </a:p>
          <a:p>
            <a:r>
              <a:rPr lang="de-DE" dirty="0"/>
              <a:t>ein Element kann mit vielen anderen in Relation stehen: mehrere Kopien machen, mit verschiedenen Farben (und Formen) arbeiten</a:t>
            </a:r>
          </a:p>
          <a:p>
            <a:r>
              <a:rPr lang="de-DE" dirty="0"/>
              <a:t>alles in Memos festhalten!!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2764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254AC-3AA1-4651-B51A-BAFBC402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9107"/>
            <a:ext cx="10515600" cy="1325563"/>
          </a:xfrm>
        </p:spPr>
        <p:txBody>
          <a:bodyPr>
            <a:normAutofit/>
          </a:bodyPr>
          <a:lstStyle/>
          <a:p>
            <a:r>
              <a:rPr lang="de-DE" sz="2400" dirty="0"/>
              <a:t>Konkretes Beispiel zur relationalen Analyse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E346172-8FB3-4780-B340-D3A0C0296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9946" y="1372636"/>
            <a:ext cx="5812107" cy="4987568"/>
          </a:xfrm>
          <a:prstGeom prst="rect">
            <a:avLst/>
          </a:prstGeo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E2470C-3426-455C-99F6-5C01B981C8C8}"/>
              </a:ext>
            </a:extLst>
          </p:cNvPr>
          <p:cNvSpPr txBox="1">
            <a:spLocks/>
          </p:cNvSpPr>
          <p:nvPr/>
        </p:nvSpPr>
        <p:spPr>
          <a:xfrm>
            <a:off x="1073834" y="5735846"/>
            <a:ext cx="2654105" cy="46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Clarke 2012: 142</a:t>
            </a:r>
          </a:p>
        </p:txBody>
      </p:sp>
    </p:spTree>
    <p:extLst>
      <p:ext uri="{BB962C8B-B14F-4D97-AF65-F5344CB8AC3E}">
        <p14:creationId xmlns:p14="http://schemas.microsoft.com/office/powerpoint/2010/main" val="4205784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B2D058-FE4D-4C07-9CEA-4352ED65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man Maps von Sozialen Welten/Arenen anfertigt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514FE4-454F-4488-8062-30241FE0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93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Konzept von sozialen Welten/Arenen im Symbolischen Interaktionismus verankert </a:t>
            </a:r>
          </a:p>
          <a:p>
            <a:r>
              <a:rPr lang="de-DE" dirty="0"/>
              <a:t>von Anselm </a:t>
            </a:r>
            <a:r>
              <a:rPr lang="de-DE" dirty="0" err="1"/>
              <a:t>Strauss</a:t>
            </a:r>
            <a:r>
              <a:rPr lang="de-DE" dirty="0"/>
              <a:t> (u.a.) theoretisch vorgezeichnet, aber nicht methodisch ausgearbeitet</a:t>
            </a:r>
          </a:p>
          <a:p>
            <a:r>
              <a:rPr lang="de-DE" dirty="0"/>
              <a:t>sinnstiftende soziale Gruppen, die gemeinsam etwas tun (Kernaktivität)</a:t>
            </a:r>
          </a:p>
          <a:p>
            <a:pPr marL="0" indent="0">
              <a:buNone/>
            </a:pPr>
            <a:r>
              <a:rPr lang="de-DE" dirty="0"/>
              <a:t>	→ kollektives soziales Handeln (Meso-Ebene), das durch Diskurse konstituiert und 	aufrechterhalten wird</a:t>
            </a:r>
          </a:p>
          <a:p>
            <a:r>
              <a:rPr lang="de-DE" dirty="0"/>
              <a:t>Arenen als Vermittlungsmodus </a:t>
            </a:r>
            <a:r>
              <a:rPr lang="de-DE" i="1" dirty="0"/>
              <a:t>in</a:t>
            </a:r>
            <a:r>
              <a:rPr lang="de-DE" dirty="0"/>
              <a:t> und </a:t>
            </a:r>
            <a:r>
              <a:rPr lang="de-DE" i="1" dirty="0"/>
              <a:t>zwischen</a:t>
            </a:r>
            <a:r>
              <a:rPr lang="de-DE" dirty="0"/>
              <a:t> sozialen Welten</a:t>
            </a:r>
          </a:p>
          <a:p>
            <a:r>
              <a:rPr lang="de-DE" dirty="0"/>
              <a:t>diskursive Vermittlung von Themen und Problemstellungen in Form von Zwang, Konflikt, Verhandlung oder Einvernehmen</a:t>
            </a:r>
          </a:p>
          <a:p>
            <a:r>
              <a:rPr lang="de-DE" dirty="0"/>
              <a:t>skalierbare analytische Konzepte (kleine/große Welten/Arenen; öffentlich/exklusiv usw.)</a:t>
            </a:r>
          </a:p>
          <a:p>
            <a:r>
              <a:rPr lang="de-DE" dirty="0"/>
              <a:t>keine geschlossenen Gebilde, keine scharfen Grenzen (eher Peripherien)</a:t>
            </a:r>
          </a:p>
          <a:p>
            <a:r>
              <a:rPr lang="de-DE" dirty="0"/>
              <a:t>relativ dauerhaft und stabil, aber nicht statisch</a:t>
            </a:r>
          </a:p>
          <a:p>
            <a:r>
              <a:rPr lang="de-DE" dirty="0"/>
              <a:t>Gesellschaft = „ein aus geschichteten Mosaiken von sozialen Welten und Arenen zusammengesetztes Ganzes“  (Clarke 2012: 86)</a:t>
            </a:r>
          </a:p>
        </p:txBody>
      </p:sp>
    </p:spTree>
    <p:extLst>
      <p:ext uri="{BB962C8B-B14F-4D97-AF65-F5344CB8AC3E}">
        <p14:creationId xmlns:p14="http://schemas.microsoft.com/office/powerpoint/2010/main" val="184165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99E2F-5F51-41DA-85C8-EB796076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effectLst/>
                <a:ea typeface="Calibri" panose="020F0502020204030204" pitchFamily="34" charset="0"/>
              </a:rPr>
              <a:t>Analyse sozialer Welten: Sensibilisierende Konzepte 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768379-BD64-4718-94EC-6075C5EA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4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im Gegensatz zu definitiven Konzepten: keine eindeutigen Definitionen und Spezifikationen</a:t>
            </a:r>
          </a:p>
          <a:p>
            <a:r>
              <a:rPr lang="de-DE" dirty="0"/>
              <a:t>geben nur die Richtung der Untersuchung vor, legen aber nicht den Untersuchungsgegenstand fest (Blumer 1969 zit. nach Clarke 2012: 118)</a:t>
            </a:r>
          </a:p>
          <a:p>
            <a:r>
              <a:rPr lang="de-DE" dirty="0"/>
              <a:t>elastische Konzepte, die zur Analyse auf verschiedenen Ebenen genutzt werden können</a:t>
            </a: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A470FF9E-D535-4F6C-A831-CBA14E964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63719"/>
              </p:ext>
            </p:extLst>
          </p:nvPr>
        </p:nvGraphicFramePr>
        <p:xfrm>
          <a:off x="1745209" y="3241774"/>
          <a:ext cx="8119166" cy="279038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059583">
                  <a:extLst>
                    <a:ext uri="{9D8B030D-6E8A-4147-A177-3AD203B41FA5}">
                      <a16:colId xmlns:a16="http://schemas.microsoft.com/office/drawing/2014/main" val="3325374768"/>
                    </a:ext>
                  </a:extLst>
                </a:gridCol>
                <a:gridCol w="4059583">
                  <a:extLst>
                    <a:ext uri="{9D8B030D-6E8A-4147-A177-3AD203B41FA5}">
                      <a16:colId xmlns:a16="http://schemas.microsoft.com/office/drawing/2014/main" val="2430173114"/>
                    </a:ext>
                  </a:extLst>
                </a:gridCol>
              </a:tblGrid>
              <a:tr h="2790384">
                <a:tc>
                  <a:txBody>
                    <a:bodyPr/>
                    <a:lstStyle/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zentrale Akteure („</a:t>
                      </a:r>
                      <a:r>
                        <a:rPr lang="de-DE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entrepreneurs</a:t>
                      </a:r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”)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implizite Akteure/implizite Aktanten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Segmente/Subwelten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Grenzen und Grenzobjekte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Reformbewegungen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Mitnahmeeffekte („</a:t>
                      </a:r>
                      <a:r>
                        <a:rPr lang="de-DE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bandwagons</a:t>
                      </a:r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“)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inszenierte Überschneidungen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machbare Probleme („</a:t>
                      </a:r>
                      <a:r>
                        <a:rPr lang="de-DE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doable</a:t>
                      </a:r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problems</a:t>
                      </a:r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Intersektionen (Überkreuzungen)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Geteilte Ideologien 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Formellere Organisationen 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Technologien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Spezialwissen 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Haupttätigkeiten 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Bestimmte Schauplätze </a:t>
                      </a:r>
                    </a:p>
                    <a:p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Arbeitsgegenstände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150647"/>
                  </a:ext>
                </a:extLst>
              </a:tr>
            </a:tbl>
          </a:graphicData>
        </a:graphic>
      </p:graphicFrame>
      <p:sp>
        <p:nvSpPr>
          <p:cNvPr id="7" name="Textplatzhalter 3">
            <a:extLst>
              <a:ext uri="{FF2B5EF4-FFF2-40B4-BE49-F238E27FC236}">
                <a16:creationId xmlns:a16="http://schemas.microsoft.com/office/drawing/2014/main" id="{BC389EEF-2BEC-40C3-BCD6-E3AA4EC9B5BF}"/>
              </a:ext>
            </a:extLst>
          </p:cNvPr>
          <p:cNvSpPr txBox="1">
            <a:spLocks/>
          </p:cNvSpPr>
          <p:nvPr/>
        </p:nvSpPr>
        <p:spPr>
          <a:xfrm>
            <a:off x="8224499" y="6032158"/>
            <a:ext cx="2654105" cy="46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Clarke 2012: 151</a:t>
            </a:r>
          </a:p>
        </p:txBody>
      </p:sp>
    </p:spTree>
    <p:extLst>
      <p:ext uri="{BB962C8B-B14F-4D97-AF65-F5344CB8AC3E}">
        <p14:creationId xmlns:p14="http://schemas.microsoft.com/office/powerpoint/2010/main" val="5399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F5A7F-D919-413E-B497-F8AFBE96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Beispiel: Abstrakte Map sozialer Welten/Arenen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8F2BBAB-1228-4E53-96B8-99A962DFE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78401"/>
            <a:ext cx="5181600" cy="4663228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analytische Hauptaufgabe: die wichtigsten sozialen Welten bestimmen 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soziale Welten überschneiden sich und haben keine festen Grenzen (gestrichelte Linien)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Akteure/Kollektive können mehreren sozialen Welten angehören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Identifikation von Segmenten bzw. Subwelten 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Suche nach Gemeinsamkeiten und Verschiedenheiten/Variationen aller Art in und zwischen sozialen Welten (Gemeinsamkeiten nebeneinander, Oppositionen gegenüber darstellen)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relative Größe und Einfluss (Macht) graphisch darstellen (Vergrößerung/Verkleinerung)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B13154-6058-42E1-855A-797A6A2F3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6072" y="1366512"/>
            <a:ext cx="5143505" cy="4975117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02A92132-97CE-401A-9271-4C0BC0E62C62}"/>
              </a:ext>
            </a:extLst>
          </p:cNvPr>
          <p:cNvSpPr txBox="1">
            <a:spLocks/>
          </p:cNvSpPr>
          <p:nvPr/>
        </p:nvSpPr>
        <p:spPr>
          <a:xfrm>
            <a:off x="9867769" y="6341629"/>
            <a:ext cx="2654105" cy="46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Clarke 2012: 149</a:t>
            </a:r>
          </a:p>
        </p:txBody>
      </p:sp>
    </p:spTree>
    <p:extLst>
      <p:ext uri="{BB962C8B-B14F-4D97-AF65-F5344CB8AC3E}">
        <p14:creationId xmlns:p14="http://schemas.microsoft.com/office/powerpoint/2010/main" val="2197582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2C86F-6950-4639-9274-364E7DCF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Soziale Welten/Arenen in Memos beschreiben (vgl. S. 153f.)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68A9AE-7522-429C-9471-D2D249EB6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23"/>
            <a:ext cx="5181600" cy="4613206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Was ist die Arbeit einer jeden Welt?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Was sind die Verpflichtungen einer jeden Welt?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Wie glauben Ihre Teilnehmer, sie erfüllen zu müssen?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Wie beschreibt – präsentiert – die Welt sich selbst in ihrem(n) Diskurs(en)?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Wie beschreibt sie andere Welten in der Arena? 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Wie ist die Arbeit organisiert?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Welche Technologien werden eingesetzt?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An welchen Orten wird das Handeln organisiert?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E0D574-787B-4305-ACE9-7FAA00435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8381"/>
            <a:ext cx="5181600" cy="4613206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Was ist der Schwerpunkt dieser Arena?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Welche sozialen Welten sind vorhanden und aktiv? Welche sind nicht vorhanden und impliziert?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Fehlen irgendwelche Welten, die Sie erwartet hätten?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Was sind die Streitpunkte/umstrittenen Themen und Kontroversen in den Diskursen der Arena?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Existieren irgendwelche überraschenden ‚Orte des Schweigens‘ im Diskurs?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Was erscheint sonst noch wichtig hinsichtlich dieser Arena?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53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B5782-DE47-46EE-8C94-4107280A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4687752" cy="1325563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Beispiel: Konkrete Map </a:t>
            </a:r>
            <a:b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von sozialen Welten/Arenen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42FE35-14AE-4783-B7B3-AA6AF5A30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5952" y="282732"/>
            <a:ext cx="5179562" cy="629253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B7522FA-FBD5-4CA8-92FE-F74526087A67}"/>
              </a:ext>
            </a:extLst>
          </p:cNvPr>
          <p:cNvSpPr txBox="1">
            <a:spLocks/>
          </p:cNvSpPr>
          <p:nvPr/>
        </p:nvSpPr>
        <p:spPr>
          <a:xfrm>
            <a:off x="3441895" y="6173720"/>
            <a:ext cx="2654105" cy="40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Clarke 2012: 156</a:t>
            </a:r>
          </a:p>
        </p:txBody>
      </p:sp>
    </p:spTree>
    <p:extLst>
      <p:ext uri="{BB962C8B-B14F-4D97-AF65-F5344CB8AC3E}">
        <p14:creationId xmlns:p14="http://schemas.microsoft.com/office/powerpoint/2010/main" val="1908006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C8A581-CD03-48B3-8288-E6194F54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man Positions-Maps erstellt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81E620-D585-4654-9D54-C79FE7F8A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581"/>
            <a:ext cx="10515600" cy="4575175"/>
          </a:xfrm>
        </p:spPr>
        <p:txBody>
          <a:bodyPr>
            <a:normAutofit/>
          </a:bodyPr>
          <a:lstStyle/>
          <a:p>
            <a:r>
              <a:rPr lang="de-DE" dirty="0"/>
              <a:t>in den Daten eingenommene Positionen zu den wichtigsten diskursiven Themen</a:t>
            </a:r>
          </a:p>
          <a:p>
            <a:r>
              <a:rPr lang="de-DE" dirty="0"/>
              <a:t>Fokus von Positions-Maps: Fragen, Positionen zu diesen Fragen, das Fehlen von Positionen (Orte diskursiven Schweigens)</a:t>
            </a:r>
          </a:p>
          <a:p>
            <a:r>
              <a:rPr lang="de-DE" dirty="0"/>
              <a:t>keine Wertung, sondern Gewichtung der Positionen: können ‚anders‘, ‚weniger bekannt‘ oder ‚marginal‘ sein, aber nicht ‚normal‘ oder ‚abweichend‘ </a:t>
            </a:r>
          </a:p>
          <a:p>
            <a:r>
              <a:rPr lang="de-DE" dirty="0"/>
              <a:t>Ziel: eigenommene Positionen zu ihren eigenen Bedingungen, in ihren eigenen Worten und Perspektiven darstellen</a:t>
            </a:r>
          </a:p>
          <a:p>
            <a:r>
              <a:rPr lang="de-DE" dirty="0"/>
              <a:t>Positionen nicht mit Personen, Gruppen oder Institutionen gleichsetzen/assoziieren(!)</a:t>
            </a:r>
          </a:p>
          <a:p>
            <a:pPr marL="0" indent="0">
              <a:buNone/>
            </a:pPr>
            <a:r>
              <a:rPr lang="de-DE" dirty="0"/>
              <a:t>	→ Vorteil: Heterogenität und Widersprüche werden sichtbar </a:t>
            </a:r>
          </a:p>
          <a:p>
            <a:r>
              <a:rPr lang="de-DE" dirty="0"/>
              <a:t>Herstellung von Positions-Maps: 1.) zwei beschriftete Hauptachsen (z.B. mehr oder weniger; hängt von Positionen/Fragestellung ab); 2.) Positionen im Feld platzieren/skizzieren </a:t>
            </a:r>
          </a:p>
          <a:p>
            <a:r>
              <a:rPr lang="de-DE" dirty="0"/>
              <a:t>Maps ‚gesättigt‘ (d.h. gut genug), wenn in neuen Daten keine neuen Themen/Positionen mehr auftauchen </a:t>
            </a:r>
          </a:p>
          <a:p>
            <a:r>
              <a:rPr lang="de-DE" dirty="0"/>
              <a:t>dabei fortwährendes Memoschreiben!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836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107ED-A1E5-41AC-B513-236BFBA6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Abstrakte und konkrete Positions-</a:t>
            </a:r>
            <a:r>
              <a:rPr lang="de-DE" dirty="0" err="1"/>
              <a:t>Map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FE3827-9C4B-40B7-ADAE-7BCC509A9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679" y="1544914"/>
            <a:ext cx="4904843" cy="4609423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F39D40C4-20F9-4BC2-93B8-B88307A862D1}"/>
              </a:ext>
            </a:extLst>
          </p:cNvPr>
          <p:cNvSpPr txBox="1">
            <a:spLocks/>
          </p:cNvSpPr>
          <p:nvPr/>
        </p:nvSpPr>
        <p:spPr>
          <a:xfrm>
            <a:off x="4876891" y="6292102"/>
            <a:ext cx="2654105" cy="40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Clarke 2012: 156/ 157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F4C3032-064E-41E6-910F-7A804CABA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957" y="1535165"/>
            <a:ext cx="4904843" cy="46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35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8737A-6DE9-45A6-902D-A15E8026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Endprodukte</a:t>
            </a:r>
            <a:r>
              <a:rPr lang="de-DE"/>
              <a:t>: Projekt-Maps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3830F5-43F3-40B3-96AD-3468BD588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86809" cy="4351338"/>
          </a:xfrm>
        </p:spPr>
        <p:txBody>
          <a:bodyPr/>
          <a:lstStyle/>
          <a:p>
            <a:r>
              <a:rPr lang="de-DE" dirty="0"/>
              <a:t>Aufgabe von Projekt-Maps: einer bestimmten Zielgruppe spezifische Aspekte eines spezifischen Aspekts erläutern </a:t>
            </a:r>
          </a:p>
          <a:p>
            <a:r>
              <a:rPr lang="de-DE" dirty="0"/>
              <a:t>die Erzählung einer „analytischen Geschichte“ unterstützen </a:t>
            </a:r>
          </a:p>
          <a:p>
            <a:r>
              <a:rPr lang="de-DE" dirty="0"/>
              <a:t>können auf Maps von Sozialen Welten/Arenen oder Positions-Maps basieren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2F1B7D-3823-44A1-B21C-BE769A82E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683587"/>
            <a:ext cx="5048302" cy="5493376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24241B4-7ECE-40EB-88ED-0E390E4FF078}"/>
              </a:ext>
            </a:extLst>
          </p:cNvPr>
          <p:cNvSpPr txBox="1">
            <a:spLocks/>
          </p:cNvSpPr>
          <p:nvPr/>
        </p:nvSpPr>
        <p:spPr>
          <a:xfrm>
            <a:off x="6339931" y="6174413"/>
            <a:ext cx="2654105" cy="40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Clarke 2012: 180 </a:t>
            </a:r>
          </a:p>
        </p:txBody>
      </p:sp>
    </p:spTree>
    <p:extLst>
      <p:ext uri="{BB962C8B-B14F-4D97-AF65-F5344CB8AC3E}">
        <p14:creationId xmlns:p14="http://schemas.microsoft.com/office/powerpoint/2010/main" val="106892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84B59-E933-468F-A2A6-74B2C81D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Die </a:t>
            </a:r>
            <a:r>
              <a:rPr lang="de-DE" dirty="0" err="1"/>
              <a:t>Strauss</a:t>
            </a:r>
            <a:r>
              <a:rPr lang="de-DE" dirty="0"/>
              <a:t>/Glaser-Kontroverse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4AD0CC-D4F2-4FD0-A8A4-E8589BBCF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243"/>
            <a:ext cx="10515600" cy="4671720"/>
          </a:xfrm>
        </p:spPr>
        <p:txBody>
          <a:bodyPr/>
          <a:lstStyle/>
          <a:p>
            <a:r>
              <a:rPr lang="de-DE" dirty="0"/>
              <a:t>Gemeinsamer Vorschlag zur </a:t>
            </a:r>
            <a:r>
              <a:rPr lang="de-DE" dirty="0" err="1"/>
              <a:t>Grounded</a:t>
            </a:r>
            <a:r>
              <a:rPr lang="de-DE" dirty="0"/>
              <a:t> Theory von Anselm </a:t>
            </a:r>
            <a:r>
              <a:rPr lang="de-DE" dirty="0" err="1"/>
              <a:t>Strauss</a:t>
            </a:r>
            <a:r>
              <a:rPr lang="de-DE" dirty="0"/>
              <a:t> und Barney Glaser (1967)</a:t>
            </a:r>
          </a:p>
          <a:p>
            <a:r>
              <a:rPr lang="de-DE" dirty="0"/>
              <a:t>aber: im Laufe der Zeit entwickeln sie zwei verschiedene Verfahrensvarianten </a:t>
            </a:r>
          </a:p>
          <a:p>
            <a:r>
              <a:rPr lang="de-DE" dirty="0"/>
              <a:t>(indirekte) Kontroverse zwischen Glaser und </a:t>
            </a:r>
            <a:r>
              <a:rPr lang="de-DE" dirty="0" err="1"/>
              <a:t>Strauss</a:t>
            </a:r>
            <a:r>
              <a:rPr lang="de-DE" dirty="0"/>
              <a:t> als Ausdruck wissenschafts- und sozialtheoretischer Differenzen (vgl. Strübing 2011)</a:t>
            </a:r>
          </a:p>
          <a:p>
            <a:endParaRPr lang="de-DE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B761562B-38A9-4148-8AE2-AE513EC81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166538"/>
              </p:ext>
            </p:extLst>
          </p:nvPr>
        </p:nvGraphicFramePr>
        <p:xfrm>
          <a:off x="1280159" y="3098807"/>
          <a:ext cx="8961121" cy="307815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711821">
                  <a:extLst>
                    <a:ext uri="{9D8B030D-6E8A-4147-A177-3AD203B41FA5}">
                      <a16:colId xmlns:a16="http://schemas.microsoft.com/office/drawing/2014/main" val="3299719983"/>
                    </a:ext>
                  </a:extLst>
                </a:gridCol>
                <a:gridCol w="4249300">
                  <a:extLst>
                    <a:ext uri="{9D8B030D-6E8A-4147-A177-3AD203B41FA5}">
                      <a16:colId xmlns:a16="http://schemas.microsoft.com/office/drawing/2014/main" val="567805629"/>
                    </a:ext>
                  </a:extLst>
                </a:gridCol>
              </a:tblGrid>
              <a:tr h="365436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Anselm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Strauss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Barney Glaser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525952"/>
                  </a:ext>
                </a:extLst>
              </a:tr>
              <a:tr h="810967">
                <a:tc>
                  <a:txBody>
                    <a:bodyPr/>
                    <a:lstStyle/>
                    <a:p>
                      <a:pPr algn="ctr"/>
                      <a:r>
                        <a:rPr lang="de-DE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 School </a:t>
                      </a:r>
                    </a:p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pragmatistische Ausrichtung</a:t>
                      </a:r>
                    </a:p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qualitativ-interpretative Forschungsmethodik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i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Columbia School</a:t>
                      </a:r>
                    </a:p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kritisch-rationalistische Ausrichtung</a:t>
                      </a:r>
                    </a:p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quantifizierende Forschungsmethodik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596977"/>
                  </a:ext>
                </a:extLst>
              </a:tr>
              <a:tr h="1051253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Codes/ Kategorien gründen auf Datenmaterial, aber: Rückgriff des Forschenden auf (theoretisches) Vorwissen unerlässlich </a:t>
                      </a:r>
                    </a:p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Forschende keine „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tabula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rasa“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Codes/ Kategorien „emergieren“ aus dem Datenmaterial; kein (theoretisches) Vorwissen des Forschenden </a:t>
                      </a:r>
                    </a:p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Forschende als „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tabula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rasa“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220498"/>
                  </a:ext>
                </a:extLst>
              </a:tr>
              <a:tr h="810967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methodischer Lösungsansatz: </a:t>
                      </a:r>
                    </a:p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theoretische Sensibilität und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Kodierparadigma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methodischer Lösungsansatz:</a:t>
                      </a:r>
                    </a:p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theoretisches Kodieren mithilfe von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Kodierfamilien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346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276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B25F6-5D23-42F3-8C90-C101429C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Situationsanalyse narrativer Diskurse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E323C-21D0-4EB5-BF25-E5C5C535F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873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V</a:t>
            </a:r>
            <a:r>
              <a:rPr lang="de-DE"/>
              <a:t>erschiedene </a:t>
            </a:r>
            <a:r>
              <a:rPr lang="de-DE" dirty="0"/>
              <a:t>Arten narrativer Diskurse: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persönliche Erzählungen (z.B. Tagebücher, Memoiren, Autoethnographien)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Erzählungen über ein bestimmtes Thema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kollektiv erzeugte Dokumente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Anmerkungen zum Forschungsdesign narrativer Diskursanalysen </a:t>
            </a:r>
          </a:p>
          <a:p>
            <a:r>
              <a:rPr lang="de-DE" dirty="0"/>
              <a:t>welche Art narrativer Diskursstudie soll durchgeführt werden? welches Material wird hierfür benötigt? wichtig: Diskursdokumente in einem Protokoll lokalisieren und situieren (Datierung, Quellenangabe usw.)</a:t>
            </a:r>
          </a:p>
          <a:p>
            <a:r>
              <a:rPr lang="de-DE" dirty="0"/>
              <a:t>skizzenhafte Situations-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i="1" dirty="0"/>
              <a:t>aller</a:t>
            </a:r>
            <a:r>
              <a:rPr lang="de-DE" dirty="0"/>
              <a:t> in der Situation vorhandenen narrativen Diskurse </a:t>
            </a:r>
          </a:p>
          <a:p>
            <a:r>
              <a:rPr lang="de-DE" dirty="0"/>
              <a:t>auf Diskursdaten basierende Maps sozialer Welten/Arenen: Bild der Akteure, die Diskurse produzieren, sich an ihnen beteiligen und sie aufrechterhalten </a:t>
            </a:r>
          </a:p>
          <a:p>
            <a:r>
              <a:rPr lang="de-DE" dirty="0"/>
              <a:t>Positions-Maps narrativer Diskurse: alle wichtig erscheinenden Positionen, die in den Diskursen eingenommen bzw. nicht eingenommen werden (Positionen ≠ Personen!) </a:t>
            </a:r>
          </a:p>
        </p:txBody>
      </p:sp>
    </p:spTree>
    <p:extLst>
      <p:ext uri="{BB962C8B-B14F-4D97-AF65-F5344CB8AC3E}">
        <p14:creationId xmlns:p14="http://schemas.microsoft.com/office/powerpoint/2010/main" val="265485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D06EE-7144-4B0C-B05B-22869F2C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Situationsanalyse historischer Diskurse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0CE3F3-D529-4906-B62F-444358D68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15449"/>
          </a:xfrm>
        </p:spPr>
        <p:txBody>
          <a:bodyPr/>
          <a:lstStyle/>
          <a:p>
            <a:r>
              <a:rPr lang="de-DE" dirty="0"/>
              <a:t>Annahme einer ‚bedingungslosen Gegenwart‘ nicht hinreichend </a:t>
            </a:r>
          </a:p>
          <a:p>
            <a:r>
              <a:rPr lang="de-DE" dirty="0"/>
              <a:t>historisierende Perspektive zeigt wie Phänomene entstanden sind und sich entwickelt haben </a:t>
            </a:r>
          </a:p>
          <a:p>
            <a:r>
              <a:rPr lang="de-DE" dirty="0"/>
              <a:t>besonderes Augenmerk auf Praktiken der alltäglichen Lebensführung (‚Geschichte </a:t>
            </a:r>
            <a:r>
              <a:rPr lang="de-DE" dirty="0" err="1"/>
              <a:t>Foucault´scher</a:t>
            </a:r>
            <a:r>
              <a:rPr lang="de-DE" dirty="0"/>
              <a:t> Art‘), nicht (nur) auf bedeutende Ereignisse/Personen, Kriege und Politik</a:t>
            </a:r>
          </a:p>
          <a:p>
            <a:r>
              <a:rPr lang="de-DE" dirty="0"/>
              <a:t>Bedeutung der Kontingenz: ‚Möglichkeitsbedingungen‘ aufzeigen (Foucault); zeigen, ‚wie die Dinge auch hätten anders sein können‘ (Symbolischer Interaktionismus)</a:t>
            </a:r>
          </a:p>
          <a:p>
            <a:r>
              <a:rPr lang="de-DE" dirty="0"/>
              <a:t>Vorstellung von Kausalität: Multiplikation oder Pluralisierung von Ursachen (Foucault); Annahme mehrerer komplizierter und problematisierender Prozesse (Interaktionismus/</a:t>
            </a:r>
            <a:r>
              <a:rPr lang="de-DE" dirty="0" err="1"/>
              <a:t>Grounded</a:t>
            </a:r>
            <a:r>
              <a:rPr lang="de-DE" dirty="0"/>
              <a:t> Theory)</a:t>
            </a:r>
          </a:p>
          <a:p>
            <a:r>
              <a:rPr lang="de-DE" dirty="0"/>
              <a:t>grundlegende Richtlinien geschichtswissenschaftlicher Forschung beachten: bspw. 1) sozialen, politischen und kulturellen Kontext der historischen Dokumente beachten; 2) Ethnozentrismus des Urhebers eines Dokuments identifizieren und den eigenen Standpunkt (als Forscher*in, als Mitglied einer sozialen/kulturellen Gemeinschaft) reflektieren </a:t>
            </a:r>
          </a:p>
          <a:p>
            <a:r>
              <a:rPr lang="de-DE" dirty="0"/>
              <a:t>Koexistenz verschiedener Lesarten historischer Ereignisse (Multiplizität statt Singularität)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2838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79FAF2-F203-450D-8554-03F9BC9C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Anmerkungen zum Forschungsdesign historischer Diskursanalysen </a:t>
            </a:r>
          </a:p>
          <a:p>
            <a:r>
              <a:rPr lang="de-DE" dirty="0"/>
              <a:t>Situationsanalyse historischer Diskurse als komplett historische Projekte oder zur Historisierung zeitgenössischer Forschungsprojekte </a:t>
            </a:r>
          </a:p>
          <a:p>
            <a:r>
              <a:rPr lang="de-DE" dirty="0"/>
              <a:t>welche historischen Bereiche sollen erforscht werden? Welches Material wird hierfür benötigt bzw. ist verfügbar? (primäre und sekundäre Materialien) </a:t>
            </a:r>
          </a:p>
          <a:p>
            <a:r>
              <a:rPr lang="de-DE" dirty="0"/>
              <a:t>Herstellung einer vorläufigen ungeordneten Situations-Map: alle signifikanten Elemente der historischen Situation erfassen; Map mit Gesamtüberblick über historische Entwicklung und mehrere Maps für verschiedene historische Zeitpunkte anfertigen</a:t>
            </a:r>
          </a:p>
          <a:p>
            <a:r>
              <a:rPr lang="de-DE" dirty="0"/>
              <a:t>Maps sozialer </a:t>
            </a:r>
            <a:r>
              <a:rPr lang="de-DE"/>
              <a:t>Welten/Arenen</a:t>
            </a:r>
            <a:r>
              <a:rPr lang="de-DE" dirty="0"/>
              <a:t>: Bild der am Diskurs beteiligte Akteure; Gesamt- und perspektivische Darstellung möglich (aus der Perspektive einer Sozialen Welt in der Arena): auch hier: Maps für verschiedene historische Zeitpunkte anfertigen (</a:t>
            </a:r>
            <a:r>
              <a:rPr lang="de-DE"/>
              <a:t>Konstanten/Veränderungen </a:t>
            </a:r>
            <a:r>
              <a:rPr lang="de-DE" dirty="0"/>
              <a:t>werden sichtbar)</a:t>
            </a:r>
          </a:p>
          <a:p>
            <a:r>
              <a:rPr lang="de-DE" dirty="0"/>
              <a:t>Positions-Maps: grundlegende Themen, zu denen zur gleichen Zeit unterschiedliche Positionen existieren; mehrere zugleich auftretende und mitunter widersprüchliche Positionen möglich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2958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1FF6D-8FC4-4662-A80A-4E0DD800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Literatur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3C879-1282-4412-B27A-FB761C399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243"/>
            <a:ext cx="10515600" cy="4987632"/>
          </a:xfrm>
        </p:spPr>
        <p:txBody>
          <a:bodyPr>
            <a:normAutofit/>
          </a:bodyPr>
          <a:lstStyle/>
          <a:p>
            <a:pPr marL="266700" indent="-266700"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Breuer, Franz et al. (2010): Reflexive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Theory: Eine Einführung für die Forschungspraxis (2. Aufl.). Wiesbaden: VS</a:t>
            </a:r>
          </a:p>
          <a:p>
            <a:pPr marL="266700" indent="-266700"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Charmaz, Kathy (2006):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Constructing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Theory: 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Guide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Qualitative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London: Sage</a:t>
            </a:r>
          </a:p>
          <a:p>
            <a:pPr marL="266700" indent="-266700"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Clarke, Adele E. (2012): Situationsanalyse.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Theory nach dem Postmodern Turn. Herausgegeben und mit einem Vorwort von Reiner Keller. Wiesbaden: Springer VS</a:t>
            </a:r>
          </a:p>
          <a:p>
            <a:pPr marL="266700" indent="-266700">
              <a:buNone/>
            </a:pPr>
            <a:r>
              <a:rPr lang="de-DE" sz="1400" dirty="0"/>
              <a:t>Clarke, Adele (2011): „Für mich ist die Darstellung der </a:t>
            </a:r>
            <a:r>
              <a:rPr lang="de-DE" sz="1400" dirty="0" err="1"/>
              <a:t>Komplexiät</a:t>
            </a:r>
            <a:r>
              <a:rPr lang="de-DE" sz="1400" dirty="0"/>
              <a:t> das Entscheidende.“ Adele Clarke im Gespräch mit Reiner Keller. In: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Mruck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K.; Mey, G. (Hrsg.):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Theory Reader. Wiesbaden: VS</a:t>
            </a:r>
            <a:r>
              <a:rPr lang="de-DE" sz="1400" dirty="0"/>
              <a:t>: 109 – 131.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buNone/>
            </a:pPr>
            <a:r>
              <a:rPr lang="en-US" sz="1400" dirty="0"/>
              <a:t>Denzin, Norman K. (1986): Postmodernist Social Theory. In: Social Theory 4/2: 194 – 204.</a:t>
            </a:r>
            <a:endParaRPr lang="de-DE" sz="1400" dirty="0"/>
          </a:p>
          <a:p>
            <a:pPr marL="266700" indent="-266700">
              <a:buNone/>
            </a:pPr>
            <a:r>
              <a:rPr lang="en-US" sz="1400" dirty="0"/>
              <a:t>Dey, Ian (1999): Grounding Grounded Theory: Guidelines for Qualitative Inquiry. London/Boston: Academic Press.</a:t>
            </a:r>
          </a:p>
          <a:p>
            <a:pPr marL="266700" indent="-266700"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Diaz-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Bone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Rainer (2013): Situationsanalyse –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Strauss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meets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Foucault? In: FQS, 14/1. </a:t>
            </a:r>
          </a:p>
          <a:p>
            <a:pPr marL="266700" indent="-266700">
              <a:buNone/>
            </a:pPr>
            <a:r>
              <a:rPr lang="en-US" sz="1400" dirty="0"/>
              <a:t>Martin, Vivian B. (2006): The Postmodern Turn: Shall Classic Grounded Theory Take That Detour? A Review Essay. In: The Grounded Theory Review 5/2-3: 119 – 128. </a:t>
            </a:r>
          </a:p>
          <a:p>
            <a:pPr marL="266700" indent="-266700">
              <a:buNone/>
            </a:pPr>
            <a:r>
              <a:rPr lang="de-DE" sz="1400" dirty="0"/>
              <a:t>Strübing, Jörg (2013): </a:t>
            </a:r>
            <a:r>
              <a:rPr lang="de-DE" sz="1400" dirty="0" err="1"/>
              <a:t>Grounded</a:t>
            </a:r>
            <a:r>
              <a:rPr lang="de-DE" sz="1400" dirty="0"/>
              <a:t> Theory und Situationsanalyse – ein Kommentar. In: Zeitschrift für Diskursforschung. 1 Jg., Heft 2</a:t>
            </a:r>
          </a:p>
          <a:p>
            <a:pPr marL="266700" indent="-266700"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Strübing, Jörg (2011): Zwei Varianten von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Theory? Zu den methodologischen und methodischen Differenzen zwischen Barney Glaser und Anselm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Strauss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In: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Mruck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K.; Mey, G. (Hrsg.):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Theory Reader. Wiesbaden: VS</a:t>
            </a:r>
            <a:r>
              <a:rPr lang="de-DE" sz="1400" dirty="0"/>
              <a:t>: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261–277. </a:t>
            </a:r>
          </a:p>
        </p:txBody>
      </p:sp>
    </p:spTree>
    <p:extLst>
      <p:ext uri="{BB962C8B-B14F-4D97-AF65-F5344CB8AC3E}">
        <p14:creationId xmlns:p14="http://schemas.microsoft.com/office/powerpoint/2010/main" val="271885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7E5D5-12E8-46DC-87A4-F0ECC811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Grounded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Theory nach dem Postmodern Turn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BE1156-E234-4403-BC60-2959F4D3D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positivistische Widerständigkeiten müssen beseitigt</a:t>
            </a:r>
            <a:r>
              <a:rPr lang="de-DE" dirty="0"/>
              <a:t> und die </a:t>
            </a:r>
            <a:r>
              <a:rPr lang="de-DE" dirty="0" err="1"/>
              <a:t>Grounded</a:t>
            </a:r>
            <a:r>
              <a:rPr lang="de-DE" dirty="0"/>
              <a:t> Theory auf ein breiteres theoretisch-methodologisches Fundament gestellt werden („Theorie-Methoden-Paket“)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„Die Situation an sich wird zum ultimativen Forschungsgegenstand“ (Clarke 2012: 24)</a:t>
            </a:r>
          </a:p>
          <a:p>
            <a:r>
              <a:rPr lang="de-DE" dirty="0"/>
              <a:t>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icht nur Handeln/Interagieren, sondern auch Diskurse, materielle Artefakte usw. </a:t>
            </a:r>
          </a:p>
          <a:p>
            <a:r>
              <a:rPr lang="de-DE" dirty="0"/>
              <a:t>Situationsanalyse als Integrationsversuch zweier „Megaparadigmen“ (vgl. Diaz-</a:t>
            </a:r>
            <a:r>
              <a:rPr lang="de-DE" dirty="0" err="1"/>
              <a:t>Bone</a:t>
            </a:r>
            <a:r>
              <a:rPr lang="de-DE" dirty="0"/>
              <a:t> 2013): </a:t>
            </a:r>
          </a:p>
          <a:p>
            <a:pPr marL="0" indent="0">
              <a:buNone/>
            </a:pPr>
            <a:endParaRPr lang="de-DE" dirty="0"/>
          </a:p>
          <a:p>
            <a:pPr marL="717550" indent="-182563">
              <a:buFont typeface="Wingdings" panose="05000000000000000000" pitchFamily="2" charset="2"/>
              <a:buChar char="Ø"/>
            </a:pPr>
            <a:r>
              <a:rPr lang="de-DE" dirty="0"/>
              <a:t> Pragmatismus (Symbolischer Interaktionismus/</a:t>
            </a:r>
            <a:r>
              <a:rPr lang="de-DE" dirty="0" err="1"/>
              <a:t>Grounded</a:t>
            </a:r>
            <a:r>
              <a:rPr lang="de-DE" dirty="0"/>
              <a:t> Theory)</a:t>
            </a:r>
          </a:p>
          <a:p>
            <a:pPr marL="717550" indent="-182563">
              <a:buFont typeface="Wingdings" panose="05000000000000000000" pitchFamily="2" charset="2"/>
              <a:buChar char="Ø"/>
            </a:pPr>
            <a:r>
              <a:rPr lang="de-DE" dirty="0"/>
              <a:t> Poststrukturalismus (Diskurstheorie/-analyse)</a:t>
            </a:r>
          </a:p>
          <a:p>
            <a:pPr marL="534987" indent="0">
              <a:buNone/>
            </a:pPr>
            <a:endParaRPr lang="de-DE" dirty="0"/>
          </a:p>
          <a:p>
            <a:r>
              <a:rPr lang="de-DE" dirty="0"/>
              <a:t>a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ußerdem Einflüsse aus Frauen</a:t>
            </a:r>
            <a:r>
              <a:rPr lang="de-DE" dirty="0"/>
              <a:t>forschung, Akteur-Netzwerk-Theorie u.a.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zusätzliche Formen der Datenerfassung (</a:t>
            </a:r>
            <a:r>
              <a:rPr lang="de-DE" dirty="0"/>
              <a:t>M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ultisite-Forschung) und Datenanalyse (Mapping) </a:t>
            </a:r>
          </a:p>
        </p:txBody>
      </p:sp>
    </p:spTree>
    <p:extLst>
      <p:ext uri="{BB962C8B-B14F-4D97-AF65-F5344CB8AC3E}">
        <p14:creationId xmlns:p14="http://schemas.microsoft.com/office/powerpoint/2010/main" val="192369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BD7D8-20A2-4DD3-8746-10CC3E55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Postmodern Turn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EEA958-83E5-48A9-90A5-BACB0208D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175"/>
            <a:ext cx="10515600" cy="4685787"/>
          </a:xfrm>
        </p:spPr>
        <p:txBody>
          <a:bodyPr/>
          <a:lstStyle/>
          <a:p>
            <a:r>
              <a:rPr lang="de-DE" dirty="0"/>
              <a:t>fächerübergreifender Paradigmenwechsel seit den 1970er Jahren (beginnend in Architektur und Kunst)</a:t>
            </a:r>
          </a:p>
          <a:p>
            <a:r>
              <a:rPr lang="de-DE" dirty="0"/>
              <a:t>komplexe philosophische und sozialtheoretische Diskussion zu den Themengebieten Wissen/ Wissenschaft, moderne Gesellschaft/ das Soziale, Kunst und Kultur </a:t>
            </a:r>
          </a:p>
          <a:p>
            <a:r>
              <a:rPr lang="de-DE" dirty="0"/>
              <a:t>Kritik an den Paradigmen der Moderne und ihren ‚großen Erzählungen‘ </a:t>
            </a:r>
            <a:r>
              <a:rPr lang="de-DE"/>
              <a:t>(Jean-François </a:t>
            </a:r>
            <a:r>
              <a:rPr lang="de-DE" dirty="0"/>
              <a:t>Lyotard)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9A522BB-70CB-4BCE-8F57-79655594A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895018"/>
              </p:ext>
            </p:extLst>
          </p:nvPr>
        </p:nvGraphicFramePr>
        <p:xfrm>
          <a:off x="1725568" y="3429000"/>
          <a:ext cx="8128000" cy="2479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009417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20664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Postmoderne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81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Universalität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Verallgemeinerung 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Vereinfachung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Stabilität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Rationalität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Homogenität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Partikularismus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Perspektivität/</a:t>
                      </a:r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Positionalität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Komplexität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Instabilität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Widersprüchlichkeiten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Heterogenität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15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Vermeidung von Komplexität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Betonung von Komplexität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940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11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4B748-16E9-4156-8BDB-19E16EDB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Postmoderne Annahmen der Situationsanalyse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8F1061-CA39-4141-8C12-43E7BED0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Wissen ist sozial konstruiert (situiertes Wissen)</a:t>
            </a:r>
          </a:p>
          <a:p>
            <a:pPr marL="457200" lvl="1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„Demzufolge wird seit dem postmodern turn alles Wissen von großen Teilen der wissenschaftlichen Welt und darüber hinaus als 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situiertes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Wissen (z.B. Haraway 1991 [1995a]) verstanden, das von bestimmten, historisch und geographisch lokalisierbaren Gruppen von Menschen produziert und konsumiert wird“ (Clarke 2012: 27,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Herv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i. O.)</a:t>
            </a:r>
          </a:p>
          <a:p>
            <a:pPr marL="0" indent="0">
              <a:buNone/>
            </a:pPr>
            <a:endParaRPr lang="de-DE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Loslösung von Konzepten des Sozialen als Totalität</a:t>
            </a:r>
          </a:p>
          <a:p>
            <a:pPr marL="457200" lvl="1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„Für mich gibt es keine ‚Gesellschaft‘, sondern Mosaike aus Sozialen Welten, Arenen, Diskursen – einige von ihnen mögen ziemlich groß sein und ein riesiges Publikum haben – aber sie schließen niemals alle ein“ (Clarke 2012: 191) </a:t>
            </a:r>
          </a:p>
          <a:p>
            <a:pPr marL="0" indent="0">
              <a:buNone/>
            </a:pPr>
            <a:endParaRPr lang="de-DE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Entgrenzung und Dezentrierung des Subjekts </a:t>
            </a:r>
          </a:p>
          <a:p>
            <a:pPr marL="457200" lvl="1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„Es ist Zeit, ‚das wissende Subjekt‘ zu überwinden und zusätzlich das zu analysieren, was sonst noch materiell und diskursiv im gesellschaftlichen Leben vorhanden ist“ (Clarke 2012: 215)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483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26C167-E526-44D1-B08E-F5048FF1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Bereits ‚postmoderne‘ Eigenschaften der </a:t>
            </a:r>
            <a:r>
              <a:rPr lang="de-DE" dirty="0" err="1"/>
              <a:t>Grounded</a:t>
            </a:r>
            <a:r>
              <a:rPr lang="de-DE" dirty="0"/>
              <a:t> Theory/ des Symbolischen Interaktionismus (S. 47ff.)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4DE7D9-26DC-4EFA-87F0-6A22CE4A0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Partialität</a:t>
            </a:r>
            <a:r>
              <a:rPr lang="de-DE" dirty="0"/>
              <a:t> und Situiertheit der Perspektiven (G. H. Mead)</a:t>
            </a:r>
          </a:p>
          <a:p>
            <a:r>
              <a:rPr lang="de-DE" dirty="0"/>
              <a:t>Materialistischer Sozialkonstruktivismus </a:t>
            </a:r>
          </a:p>
          <a:p>
            <a:r>
              <a:rPr lang="de-DE" dirty="0"/>
              <a:t>dekonstruktive analytische Verfahren (offenes Kodieren) und multiple, parallel ablaufende Deutungen und Interpretationen </a:t>
            </a:r>
          </a:p>
          <a:p>
            <a:r>
              <a:rPr lang="de-DE" dirty="0"/>
              <a:t>Orientierung an Handlungen, Prozessanalysen und Aushandlungen </a:t>
            </a:r>
          </a:p>
          <a:p>
            <a:r>
              <a:rPr lang="de-DE" dirty="0"/>
              <a:t>Variationsbreiten und Verschiedenheiten</a:t>
            </a:r>
          </a:p>
          <a:p>
            <a:r>
              <a:rPr lang="de-DE" dirty="0"/>
              <a:t>Ausrichtung auf die Analyse ökologischer und sozialer Welten/Arenen  </a:t>
            </a:r>
          </a:p>
        </p:txBody>
      </p:sp>
    </p:spTree>
    <p:extLst>
      <p:ext uri="{BB962C8B-B14F-4D97-AF65-F5344CB8AC3E}">
        <p14:creationId xmlns:p14="http://schemas.microsoft.com/office/powerpoint/2010/main" val="112934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5E652E-98C4-40AB-A1E6-A4B03D65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Widerspenstigkeiten</a:t>
            </a:r>
            <a:r>
              <a:rPr lang="de-DE" dirty="0"/>
              <a:t> der </a:t>
            </a:r>
            <a:r>
              <a:rPr lang="de-DE" dirty="0" err="1"/>
              <a:t>Grounded</a:t>
            </a:r>
            <a:r>
              <a:rPr lang="de-DE" dirty="0"/>
              <a:t> Theory gegenüber dem postmodern turn (S. 53ff.)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5929F-3911-4413-8C31-6CCB9FB39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Mangel an Reflexivität bzgl. Forschungsprozessen- und -produkten und der Illusion, der Forscher könne und solle sich unsichtbar machen (vgl. Forscher als ‚</a:t>
            </a:r>
            <a:r>
              <a:rPr lang="de-DE" dirty="0" err="1"/>
              <a:t>tabula</a:t>
            </a:r>
            <a:r>
              <a:rPr lang="de-DE" dirty="0"/>
              <a:t> rasa‘)</a:t>
            </a:r>
          </a:p>
          <a:p>
            <a:r>
              <a:rPr lang="de-DE" dirty="0"/>
              <a:t>Vereinfachung durch die Betonung von Gemeinsamkeiten und Verzerrung zugunsten von Kohärenz</a:t>
            </a:r>
          </a:p>
          <a:p>
            <a:r>
              <a:rPr lang="de-DE" dirty="0"/>
              <a:t>Vereinfachung durch die Charakterisierung von Phänomenen und Situationen als singuläre (ein </a:t>
            </a:r>
            <a:r>
              <a:rPr lang="de-DE" dirty="0" err="1"/>
              <a:t>basic</a:t>
            </a:r>
            <a:r>
              <a:rPr lang="de-DE" dirty="0"/>
              <a:t> social </a:t>
            </a:r>
            <a:r>
              <a:rPr lang="de-DE" dirty="0" err="1"/>
              <a:t>process</a:t>
            </a:r>
            <a:r>
              <a:rPr lang="de-DE" dirty="0"/>
              <a:t>) anstatt multiple soziale Prozesse</a:t>
            </a:r>
          </a:p>
          <a:p>
            <a:r>
              <a:rPr lang="de-DE" dirty="0"/>
              <a:t>Interpretation von Datenvariation als ‚negative Fälle‘</a:t>
            </a:r>
          </a:p>
          <a:p>
            <a:r>
              <a:rPr lang="de-DE" dirty="0"/>
              <a:t>Suche nach ‚Unverfälschtheit‘ in der </a:t>
            </a:r>
            <a:r>
              <a:rPr lang="de-DE" dirty="0" err="1"/>
              <a:t>Grounded</a:t>
            </a:r>
            <a:r>
              <a:rPr lang="de-DE" dirty="0"/>
              <a:t> Theory</a:t>
            </a:r>
          </a:p>
          <a:p>
            <a:pPr marL="0" indent="0">
              <a:buNone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dirty="0"/>
              <a:t>Clarkes Kritik lässt sich vor allem auf den Ansatz von Glaser zurückführen (vgl. Strübing 2013) und betrifft die </a:t>
            </a:r>
            <a:r>
              <a:rPr lang="de-DE" dirty="0" err="1"/>
              <a:t>method</a:t>
            </a:r>
            <a:r>
              <a:rPr lang="de-DE" dirty="0"/>
              <a:t>(</a:t>
            </a:r>
            <a:r>
              <a:rPr lang="de-DE" dirty="0" err="1"/>
              <a:t>olog</a:t>
            </a:r>
            <a:r>
              <a:rPr lang="de-DE" dirty="0"/>
              <a:t>)</a:t>
            </a:r>
            <a:r>
              <a:rPr lang="de-DE" dirty="0" err="1"/>
              <a:t>ische</a:t>
            </a:r>
            <a:r>
              <a:rPr lang="de-DE" dirty="0"/>
              <a:t> Konzeption/Durchführung vieler </a:t>
            </a:r>
            <a:r>
              <a:rPr lang="de-DE" dirty="0" err="1"/>
              <a:t>Grounded</a:t>
            </a:r>
            <a:r>
              <a:rPr lang="de-DE" dirty="0"/>
              <a:t> Theory-Studien (vgl. Martin 2006) 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87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8C37F-7510-48C3-B4B3-AAC34717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Postmodernisierung der </a:t>
            </a:r>
            <a:r>
              <a:rPr lang="de-DE" dirty="0" err="1"/>
              <a:t>Grounded</a:t>
            </a:r>
            <a:r>
              <a:rPr lang="de-DE" dirty="0"/>
              <a:t> Theory durch…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8E4A79-D7CA-4EDD-9FB7-D93745522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…die Annahme der ‚Verkörperung‘ und Situiertheit aller Wissensproduzenten sowie die Annahme der simultanen ‚Wahrheiten‘ multiplen Wissens</a:t>
            </a:r>
          </a:p>
          <a:p>
            <a:r>
              <a:rPr lang="de-DE" dirty="0"/>
              <a:t>…die Verwendung der Situation als Untersuchungsgegenstand </a:t>
            </a:r>
          </a:p>
          <a:p>
            <a:r>
              <a:rPr lang="de-DE" dirty="0"/>
              <a:t>…die Annahme von Komplexität/ Verschiedenheit statt Homogenität</a:t>
            </a:r>
          </a:p>
          <a:p>
            <a:r>
              <a:rPr lang="de-DE" dirty="0"/>
              <a:t>…die Durchführung von Situationsanalysen im gesamten Forschungsprozess</a:t>
            </a:r>
          </a:p>
          <a:p>
            <a:r>
              <a:rPr lang="de-DE" dirty="0"/>
              <a:t>…die Hinwendung zu narrativen, visuellen und historischen Diskursen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217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3383</Words>
  <Application>Microsoft Office PowerPoint</Application>
  <PresentationFormat>Breitbild</PresentationFormat>
  <Paragraphs>289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Office</vt:lpstr>
      <vt:lpstr>Situationsanalyse </vt:lpstr>
      <vt:lpstr>Verfahrensvarianten der Grounded Theory </vt:lpstr>
      <vt:lpstr>Exkurs: Die Strauss/Glaser-Kontroverse</vt:lpstr>
      <vt:lpstr>Grounded Theory nach dem Postmodern Turn </vt:lpstr>
      <vt:lpstr>Der Postmodern Turn</vt:lpstr>
      <vt:lpstr>Postmoderne Annahmen der Situationsanalyse</vt:lpstr>
      <vt:lpstr>Bereits ‚postmoderne‘ Eigenschaften der Grounded Theory/ des Symbolischen Interaktionismus (S. 47ff.)</vt:lpstr>
      <vt:lpstr>Widerspenstigkeiten der Grounded Theory gegenüber dem postmodern turn (S. 53ff.)</vt:lpstr>
      <vt:lpstr>Postmodernisierung der Grounded Theory durch…</vt:lpstr>
      <vt:lpstr>Definition von „Situation“ (S. 106ff.)</vt:lpstr>
      <vt:lpstr>Hinwendung zu Diskursen </vt:lpstr>
      <vt:lpstr>Schwerpunkte der Diskursanalyse</vt:lpstr>
      <vt:lpstr>Drei kartographische Ansätze (Maps)</vt:lpstr>
      <vt:lpstr>Mapping und Analyse als….</vt:lpstr>
      <vt:lpstr>Wie man Situations-Maps erstellt</vt:lpstr>
      <vt:lpstr>PowerPoint-Präsentation</vt:lpstr>
      <vt:lpstr>Beispiel für abstrakte Situations-Maps</vt:lpstr>
      <vt:lpstr>PowerPoint-Präsentation</vt:lpstr>
      <vt:lpstr>Konkretes Beispiel von Situations-Maps </vt:lpstr>
      <vt:lpstr>PowerPoint-Präsentation</vt:lpstr>
      <vt:lpstr>Konkretes Beispiel zur relationalen Analyse</vt:lpstr>
      <vt:lpstr>Wie man Maps von Sozialen Welten/Arenen anfertigt </vt:lpstr>
      <vt:lpstr>Analyse sozialer Welten: Sensibilisierende Konzepte </vt:lpstr>
      <vt:lpstr>Beispiel: Abstrakte Map sozialer Welten/Arenen</vt:lpstr>
      <vt:lpstr>Soziale Welten/Arenen in Memos beschreiben (vgl. S. 153f.)</vt:lpstr>
      <vt:lpstr>Beispiel: Konkrete Map  von sozialen Welten/Arenen</vt:lpstr>
      <vt:lpstr>Wie man Positions-Maps erstellt</vt:lpstr>
      <vt:lpstr>Beispiel: Abstrakte und konkrete Positions-Map</vt:lpstr>
      <vt:lpstr>Endprodukte: Projekt-Maps</vt:lpstr>
      <vt:lpstr>Situationsanalyse narrativer Diskurse </vt:lpstr>
      <vt:lpstr>Situationsanalyse historischer Diskurse </vt:lpstr>
      <vt:lpstr>PowerPoint-Präsentation</vt:lpstr>
      <vt:lpstr>Literatur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Situationsanalyse</dc:title>
  <dc:creator>Darja Burljaev</dc:creator>
  <cp:lastModifiedBy>Sum</cp:lastModifiedBy>
  <cp:revision>137</cp:revision>
  <dcterms:created xsi:type="dcterms:W3CDTF">2020-12-04T08:39:53Z</dcterms:created>
  <dcterms:modified xsi:type="dcterms:W3CDTF">2021-02-21T21:48:19Z</dcterms:modified>
</cp:coreProperties>
</file>