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9" r:id="rId5"/>
    <p:sldId id="265" r:id="rId6"/>
    <p:sldId id="261" r:id="rId7"/>
    <p:sldId id="266" r:id="rId8"/>
    <p:sldId id="262" r:id="rId9"/>
    <p:sldId id="267" r:id="rId10"/>
    <p:sldId id="263" r:id="rId11"/>
    <p:sldId id="268" r:id="rId12"/>
    <p:sldId id="269" r:id="rId13"/>
    <p:sldId id="270" r:id="rId14"/>
    <p:sldId id="271" r:id="rId15"/>
    <p:sldId id="272" r:id="rId16"/>
    <p:sldId id="273" r:id="rId17"/>
    <p:sldId id="285" r:id="rId18"/>
    <p:sldId id="274" r:id="rId19"/>
    <p:sldId id="286" r:id="rId20"/>
    <p:sldId id="275" r:id="rId21"/>
    <p:sldId id="287" r:id="rId22"/>
    <p:sldId id="276" r:id="rId23"/>
    <p:sldId id="288" r:id="rId24"/>
    <p:sldId id="277" r:id="rId25"/>
    <p:sldId id="289" r:id="rId26"/>
    <p:sldId id="278" r:id="rId27"/>
    <p:sldId id="290" r:id="rId28"/>
    <p:sldId id="279" r:id="rId29"/>
    <p:sldId id="291" r:id="rId30"/>
    <p:sldId id="280" r:id="rId31"/>
    <p:sldId id="292" r:id="rId32"/>
    <p:sldId id="281" r:id="rId33"/>
    <p:sldId id="293" r:id="rId34"/>
    <p:sldId id="282" r:id="rId35"/>
    <p:sldId id="294" r:id="rId36"/>
    <p:sldId id="283" r:id="rId37"/>
    <p:sldId id="295" r:id="rId38"/>
    <p:sldId id="284" r:id="rId39"/>
    <p:sldId id="296" r:id="rId40"/>
    <p:sldId id="297" r:id="rId41"/>
    <p:sldId id="304" r:id="rId42"/>
    <p:sldId id="298" r:id="rId43"/>
    <p:sldId id="305" r:id="rId44"/>
    <p:sldId id="299" r:id="rId45"/>
    <p:sldId id="306" r:id="rId46"/>
    <p:sldId id="300" r:id="rId47"/>
    <p:sldId id="307" r:id="rId48"/>
    <p:sldId id="301" r:id="rId49"/>
    <p:sldId id="308" r:id="rId50"/>
    <p:sldId id="302" r:id="rId51"/>
    <p:sldId id="309" r:id="rId52"/>
    <p:sldId id="303" r:id="rId53"/>
    <p:sldId id="310" r:id="rId54"/>
    <p:sldId id="312" r:id="rId55"/>
    <p:sldId id="313" r:id="rId56"/>
    <p:sldId id="311" r:id="rId57"/>
    <p:sldId id="314" r:id="rId58"/>
    <p:sldId id="315" r:id="rId59"/>
    <p:sldId id="320" r:id="rId60"/>
    <p:sldId id="316" r:id="rId61"/>
    <p:sldId id="321" r:id="rId62"/>
    <p:sldId id="317" r:id="rId63"/>
    <p:sldId id="322" r:id="rId64"/>
    <p:sldId id="318" r:id="rId65"/>
    <p:sldId id="323" r:id="rId66"/>
    <p:sldId id="319" r:id="rId67"/>
    <p:sldId id="324" r:id="rId68"/>
    <p:sldId id="325" r:id="rId69"/>
    <p:sldId id="329" r:id="rId70"/>
    <p:sldId id="326" r:id="rId71"/>
    <p:sldId id="330" r:id="rId72"/>
    <p:sldId id="327" r:id="rId73"/>
    <p:sldId id="331" r:id="rId74"/>
    <p:sldId id="328" r:id="rId75"/>
    <p:sldId id="332" r:id="rId76"/>
    <p:sldId id="333" r:id="rId77"/>
    <p:sldId id="334" r:id="rId78"/>
    <p:sldId id="335" r:id="rId79"/>
    <p:sldId id="341" r:id="rId80"/>
    <p:sldId id="336" r:id="rId81"/>
    <p:sldId id="342" r:id="rId82"/>
    <p:sldId id="338" r:id="rId83"/>
    <p:sldId id="343" r:id="rId84"/>
    <p:sldId id="340" r:id="rId85"/>
    <p:sldId id="344" r:id="rId86"/>
    <p:sldId id="337" r:id="rId87"/>
    <p:sldId id="345" r:id="rId88"/>
    <p:sldId id="339" r:id="rId89"/>
    <p:sldId id="346" r:id="rId90"/>
    <p:sldId id="347" r:id="rId91"/>
    <p:sldId id="351" r:id="rId92"/>
    <p:sldId id="348" r:id="rId93"/>
    <p:sldId id="352" r:id="rId94"/>
    <p:sldId id="349" r:id="rId95"/>
    <p:sldId id="353" r:id="rId96"/>
    <p:sldId id="350" r:id="rId97"/>
    <p:sldId id="354" r:id="rId98"/>
    <p:sldId id="355" r:id="rId99"/>
    <p:sldId id="357" r:id="rId100"/>
    <p:sldId id="356" r:id="rId101"/>
    <p:sldId id="358" r:id="rId102"/>
    <p:sldId id="359" r:id="rId103"/>
    <p:sldId id="362" r:id="rId104"/>
    <p:sldId id="360" r:id="rId105"/>
    <p:sldId id="363" r:id="rId106"/>
    <p:sldId id="361" r:id="rId107"/>
    <p:sldId id="364" r:id="rId108"/>
    <p:sldId id="365" r:id="rId109"/>
    <p:sldId id="369" r:id="rId110"/>
    <p:sldId id="366" r:id="rId111"/>
    <p:sldId id="370" r:id="rId112"/>
    <p:sldId id="367" r:id="rId113"/>
    <p:sldId id="371" r:id="rId114"/>
    <p:sldId id="368" r:id="rId115"/>
    <p:sldId id="372" r:id="rId116"/>
    <p:sldId id="373" r:id="rId117"/>
    <p:sldId id="376" r:id="rId118"/>
    <p:sldId id="374" r:id="rId119"/>
    <p:sldId id="377" r:id="rId120"/>
    <p:sldId id="375" r:id="rId121"/>
    <p:sldId id="378" r:id="rId122"/>
    <p:sldId id="379" r:id="rId123"/>
    <p:sldId id="381" r:id="rId124"/>
    <p:sldId id="380" r:id="rId125"/>
    <p:sldId id="382" r:id="rId126"/>
    <p:sldId id="383" r:id="rId127"/>
    <p:sldId id="384" r:id="rId128"/>
    <p:sldId id="385" r:id="rId129"/>
    <p:sldId id="386" r:id="rId13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theme" Target="theme/theme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26" Type="http://schemas.openxmlformats.org/officeDocument/2006/relationships/slide" Target="slides/slide125.xml"/><Relationship Id="rId13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slide" Target="slides/slide115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3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30" Type="http://schemas.openxmlformats.org/officeDocument/2006/relationships/slide" Target="slides/slide12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presProps" Target="presProp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1F671E-822A-4395-B110-2DD645628D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1D32B5D-ACC9-4B74-91F5-AD9E53A982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4801AB9-A558-484B-B6AF-2EC69FC28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AE713-4335-43CC-981F-6B958C99827E}" type="datetimeFigureOut">
              <a:rPr lang="de-DE" smtClean="0"/>
              <a:t>16.11.2020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679881B-A100-4C88-B09B-B74A3F50D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BF6AF94-A0C5-44E8-B26F-9A8916D08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0A52E-E1DA-4039-A170-2F6B667DB5A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1358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2C9598-7849-4024-80BD-F5B940B4E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D4A93A1-4ED7-4BA2-B30E-46D01E8B74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CB7B194-BD01-439A-9135-5540A587B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AE713-4335-43CC-981F-6B958C99827E}" type="datetimeFigureOut">
              <a:rPr lang="de-DE" smtClean="0"/>
              <a:t>16.11.2020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AAC6EDF-4828-41E2-A6A5-17B48ED00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18C20F4-0823-4404-B3C0-AC78D6B76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0A52E-E1DA-4039-A170-2F6B667DB5A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29394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0B9A199-4D4F-4413-AD9E-BDB4504114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D4F7E36-2265-496B-BF3E-85FD92DA77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3CEF052-281E-4A33-89A6-10B965A1D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AE713-4335-43CC-981F-6B958C99827E}" type="datetimeFigureOut">
              <a:rPr lang="de-DE" smtClean="0"/>
              <a:t>16.11.2020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3673CFF-58CF-41AD-BEC7-2F789612B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8BF892B-6243-4650-97F4-78060D440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0A52E-E1DA-4039-A170-2F6B667DB5A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92991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1AFCC8-4D72-4EF9-8F2D-FDA65CE48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CA2CF3-4C1A-4ED4-AAD2-814D66C73A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47AEBCD-B7A5-4179-B6F2-36B440401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AE713-4335-43CC-981F-6B958C99827E}" type="datetimeFigureOut">
              <a:rPr lang="de-DE" smtClean="0"/>
              <a:t>16.11.2020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3CF778B-8016-49E5-8133-81DD81A7A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240FF04-ABED-471A-95BD-FF74B5612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0A52E-E1DA-4039-A170-2F6B667DB5A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2195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782CDC-CBCB-4460-9259-CA551DA90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1DA1E01-3A2F-41CE-B8F7-175442F86D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11E80E0-0894-4546-A430-8384DB28B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AE713-4335-43CC-981F-6B958C99827E}" type="datetimeFigureOut">
              <a:rPr lang="de-DE" smtClean="0"/>
              <a:t>16.11.2020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1F1BACA-27CF-4E1F-9A99-B8503B4C1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7D36B07-04B1-4996-927C-8D36E83C7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0A52E-E1DA-4039-A170-2F6B667DB5A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18799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4543D3-1DE0-4F0E-81DF-BA6283F19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51B1D15-D156-437F-90CE-C7CB6C58F8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A8FDBD7-8AD5-4380-B927-87A4E1DBE9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61E13FC-3CC1-4593-AADF-A2E0F59B9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AE713-4335-43CC-981F-6B958C99827E}" type="datetimeFigureOut">
              <a:rPr lang="de-DE" smtClean="0"/>
              <a:t>16.11.2020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44381C5-B692-4ADE-8291-D7201C587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49454B6-55F4-402C-8F10-359594BEA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0A52E-E1DA-4039-A170-2F6B667DB5A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7321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6D1097-7120-4AA4-96F9-3A2E3E1B2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992543F-6E8C-4CF3-8D76-BBC39C30B1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FEF2E6F-DE53-45FB-B1BA-44AA843503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18F2AB2-74EA-49BB-A0D8-191E7EFA1B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AFC9EFD-080B-4F48-BFD1-7AB9E89E84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045C63B-07BB-43B5-AFBC-6E9F373E6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AE713-4335-43CC-981F-6B958C99827E}" type="datetimeFigureOut">
              <a:rPr lang="de-DE" smtClean="0"/>
              <a:t>16.11.2020</a:t>
            </a:fld>
            <a:endParaRPr lang="de-DE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1A9806B-434C-47FC-9F41-C8D30CA5A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3AE0780C-0A58-4472-A025-542EE8483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0A52E-E1DA-4039-A170-2F6B667DB5A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70203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511DCC-CADB-43A3-A8A8-C5C003465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DA4FA79-6E1C-4B9A-B2CB-835A072C3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AE713-4335-43CC-981F-6B958C99827E}" type="datetimeFigureOut">
              <a:rPr lang="de-DE" smtClean="0"/>
              <a:t>16.11.2020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9FDC721-83C0-4621-B314-BD460BDA3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33AC1A9-787D-41F4-8039-CB3B7BFA1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0A52E-E1DA-4039-A170-2F6B667DB5A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99906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A9135E8-7A13-4D72-BBE8-AC8221ADF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AE713-4335-43CC-981F-6B958C99827E}" type="datetimeFigureOut">
              <a:rPr lang="de-DE" smtClean="0"/>
              <a:t>16.11.2020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31CA5AA-3D71-4C2C-99F6-C1F079E1B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832ECC4-8087-4EFB-BD71-9224926FC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0A52E-E1DA-4039-A170-2F6B667DB5A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21966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A1091F-52B1-4BB6-AA7B-DEFE4733B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C821121-26E0-47F8-8370-16D6FD437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54D4335-2636-4A2C-8F80-D09A91BB1F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2160E89-DA13-4391-B02A-2D3B6B4CC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AE713-4335-43CC-981F-6B958C99827E}" type="datetimeFigureOut">
              <a:rPr lang="de-DE" smtClean="0"/>
              <a:t>16.11.2020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1B260F4-09E9-4C2C-9B51-0F40015F3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8FB1628-2B25-4959-B50C-F7661D11A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0A52E-E1DA-4039-A170-2F6B667DB5A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49289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E7889D-39F8-4F19-ABC8-66A791557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2F3925D-BA93-432C-A3C7-396C5ACAE9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A444DD0-11BC-4545-87A9-046CF31947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27D7B5C-457C-4F9A-A5C0-114855305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AE713-4335-43CC-981F-6B958C99827E}" type="datetimeFigureOut">
              <a:rPr lang="de-DE" smtClean="0"/>
              <a:t>16.11.2020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CB485AB-D54A-483B-AEEB-00C5973B9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41CE604-9DA0-4D52-999E-E2B1192FF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F0A52E-E1DA-4039-A170-2F6B667DB5A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2075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727F77A-56C6-46BA-A679-24D8CE844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1DC2966-1C35-47CB-A07D-526A6C214A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4B5583D-E081-4F45-AE7F-537548E6CA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AE9AE713-4335-43CC-981F-6B958C99827E}" type="datetimeFigureOut">
              <a:rPr lang="de-DE" smtClean="0"/>
              <a:pPr/>
              <a:t>16.11.2020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CA79417-27A8-4325-8CE5-96F745B2D3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2D31843-81BE-470B-B31B-117C72CC88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C9F0A52E-E1DA-4039-A170-2F6B667DB5A3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05852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669DBF-9B8C-4486-AAD8-2F9807890B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  <a:t>Grundlagen der qualitativen Sozialforschung</a:t>
            </a:r>
            <a:br>
              <a:rPr lang="de-DE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F2D29FB-EFE2-4834-AED1-9A68D01BA8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Lernfragen</a:t>
            </a:r>
          </a:p>
          <a:p>
            <a:r>
              <a:rPr lang="de-DE" sz="2400" dirty="0">
                <a:ea typeface="+mn-lt"/>
                <a:cs typeface="Arial" panose="020B0604020202020204" pitchFamily="34" charset="0"/>
              </a:rPr>
              <a:t>Basierend auf: Strübing, J. (2013). </a:t>
            </a:r>
            <a:r>
              <a:rPr lang="de-DE" sz="2400" i="1" dirty="0">
                <a:ea typeface="+mn-lt"/>
                <a:cs typeface="Arial" panose="020B0604020202020204" pitchFamily="34" charset="0"/>
              </a:rPr>
              <a:t>Qualitative Sozialforschung. Eine komprimierte Einführung für Studierende</a:t>
            </a:r>
            <a:r>
              <a:rPr lang="de-DE" sz="2400" dirty="0">
                <a:ea typeface="+mn-lt"/>
                <a:cs typeface="Arial" panose="020B0604020202020204" pitchFamily="34" charset="0"/>
              </a:rPr>
              <a:t>. München: Oldenbourg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572290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6E834C-634E-43A6-88C8-12BDD1EA8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400" b="1" dirty="0">
                <a:effectLst/>
                <a:ea typeface="Times New Roman" panose="02020603050405020304" pitchFamily="18" charset="0"/>
              </a:rPr>
              <a:t>Welches ist kein geläufiges Gegensatzpaar der empirischen Sozialforschung?</a:t>
            </a:r>
            <a:endParaRPr lang="de-DE" sz="2400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C56AA97-8E42-40CB-96DC-55D2C09B9E93}"/>
              </a:ext>
            </a:extLst>
          </p:cNvPr>
          <p:cNvSpPr txBox="1"/>
          <p:nvPr/>
        </p:nvSpPr>
        <p:spPr>
          <a:xfrm>
            <a:off x="1015014" y="2062924"/>
            <a:ext cx="6096000" cy="2296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de-DE" sz="1800" dirty="0">
                <a:effectLst/>
                <a:latin typeface="Arial" panose="020B0604020202020204" pitchFamily="34" charset="0"/>
              </a:rPr>
              <a:t>Erklären – Verstehen</a:t>
            </a:r>
          </a:p>
          <a:p>
            <a:pPr>
              <a:lnSpc>
                <a:spcPct val="115000"/>
              </a:lnSpc>
            </a:pPr>
            <a:endParaRPr lang="de-DE" dirty="0">
              <a:latin typeface="Liberation Serif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de-DE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Normativ – interpretativ</a:t>
            </a:r>
          </a:p>
          <a:p>
            <a:pPr>
              <a:lnSpc>
                <a:spcPct val="115000"/>
              </a:lnSpc>
            </a:pPr>
            <a:endParaRPr lang="de-DE" dirty="0">
              <a:latin typeface="Liberation Serif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de-DE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Kollektiv – individuell</a:t>
            </a:r>
          </a:p>
          <a:p>
            <a:pPr>
              <a:lnSpc>
                <a:spcPct val="115000"/>
              </a:lnSpc>
            </a:pPr>
            <a:endParaRPr lang="de-DE" dirty="0">
              <a:latin typeface="Liberation Serif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de-DE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Induktiv - deduktiv</a:t>
            </a:r>
          </a:p>
        </p:txBody>
      </p:sp>
    </p:spTree>
    <p:extLst>
      <p:ext uri="{BB962C8B-B14F-4D97-AF65-F5344CB8AC3E}">
        <p14:creationId xmlns:p14="http://schemas.microsoft.com/office/powerpoint/2010/main" val="2273638494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96D218-04C5-4CA3-A881-260F448D7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Lektion 7</a:t>
            </a:r>
            <a:br>
              <a:rPr lang="de-DE" dirty="0"/>
            </a:br>
            <a:br>
              <a:rPr lang="de-DE" dirty="0"/>
            </a:br>
            <a:r>
              <a:rPr lang="de-DE" sz="27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Die Grounded Theory basiert nicht auf...</a:t>
            </a:r>
            <a:endParaRPr lang="de-DE" sz="27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DCB2EF0-1155-428D-BD47-7CBC44926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r>
              <a:rPr lang="de-DE" dirty="0"/>
              <a:t>Dem Pragmatismus</a:t>
            </a:r>
          </a:p>
          <a:p>
            <a:endParaRPr lang="de-DE" dirty="0"/>
          </a:p>
          <a:p>
            <a:r>
              <a:rPr lang="de-DE" dirty="0"/>
              <a:t>Dem Rationalismus</a:t>
            </a:r>
          </a:p>
          <a:p>
            <a:endParaRPr lang="de-DE" dirty="0"/>
          </a:p>
          <a:p>
            <a:r>
              <a:rPr lang="de-DE" dirty="0"/>
              <a:t>Dem Interaktionismus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8526422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96D218-04C5-4CA3-A881-260F448D7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Lektion 7</a:t>
            </a:r>
            <a:br>
              <a:rPr lang="de-DE" dirty="0"/>
            </a:br>
            <a:br>
              <a:rPr lang="de-DE" dirty="0"/>
            </a:br>
            <a:r>
              <a:rPr lang="de-DE" sz="27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Die Grounded Theory basiert nicht auf...</a:t>
            </a:r>
            <a:endParaRPr lang="de-DE" sz="27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DCB2EF0-1155-428D-BD47-7CBC44926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r>
              <a:rPr lang="de-DE" dirty="0"/>
              <a:t>Dem Pragmatismus</a:t>
            </a:r>
          </a:p>
          <a:p>
            <a:endParaRPr lang="de-DE" dirty="0"/>
          </a:p>
          <a:p>
            <a:r>
              <a:rPr lang="de-DE" dirty="0">
                <a:solidFill>
                  <a:srgbClr val="92D050"/>
                </a:solidFill>
              </a:rPr>
              <a:t>Dem Rationalismus</a:t>
            </a:r>
          </a:p>
          <a:p>
            <a:endParaRPr lang="de-DE" dirty="0"/>
          </a:p>
          <a:p>
            <a:r>
              <a:rPr lang="de-DE" dirty="0"/>
              <a:t>Dem Interaktionismus</a:t>
            </a:r>
          </a:p>
          <a:p>
            <a:endParaRPr lang="de-DE" dirty="0"/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2013:109-112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55490540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A61CA2-4D5C-4A35-A522-206044985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Die Grounded Theory ist…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7C0D0AE-16DA-46B1-B25E-F34385F2DD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Eine Methode.</a:t>
            </a:r>
          </a:p>
          <a:p>
            <a:endParaRPr lang="de-DE" dirty="0"/>
          </a:p>
          <a:p>
            <a:r>
              <a:rPr lang="de-DE" dirty="0"/>
              <a:t>Eine Methodologie. </a:t>
            </a:r>
          </a:p>
          <a:p>
            <a:endParaRPr lang="de-DE" dirty="0"/>
          </a:p>
          <a:p>
            <a:r>
              <a:rPr lang="de-DE" dirty="0"/>
              <a:t>Ein Forschungsstil.</a:t>
            </a:r>
          </a:p>
        </p:txBody>
      </p:sp>
    </p:spTree>
    <p:extLst>
      <p:ext uri="{BB962C8B-B14F-4D97-AF65-F5344CB8AC3E}">
        <p14:creationId xmlns:p14="http://schemas.microsoft.com/office/powerpoint/2010/main" val="1045894964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A61CA2-4D5C-4A35-A522-206044985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Die Grounded Theory ist…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7C0D0AE-16DA-46B1-B25E-F34385F2DD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Eine Methode.</a:t>
            </a:r>
          </a:p>
          <a:p>
            <a:endParaRPr lang="de-DE" dirty="0"/>
          </a:p>
          <a:p>
            <a:r>
              <a:rPr lang="de-DE" dirty="0"/>
              <a:t>Eine Methodologie. </a:t>
            </a:r>
          </a:p>
          <a:p>
            <a:endParaRPr lang="de-DE" dirty="0"/>
          </a:p>
          <a:p>
            <a:r>
              <a:rPr lang="de-DE" dirty="0">
                <a:solidFill>
                  <a:srgbClr val="92D050"/>
                </a:solidFill>
              </a:rPr>
              <a:t>Ein Forschungsstil.</a:t>
            </a:r>
          </a:p>
          <a:p>
            <a:endParaRPr lang="de-DE" dirty="0">
              <a:solidFill>
                <a:srgbClr val="92D050"/>
              </a:solidFill>
            </a:endParaRPr>
          </a:p>
          <a:p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2013:112-114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endParaRPr lang="de-DE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0960336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0347A8-FCBA-4B29-A4FC-2D8881203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Bei einem iterativ-zyklischen Arbeitsprozess werden Materialgewinnung, -Analyse und Theoriebildung voneinander unabhängig bearbeitet.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B944910-AFEF-4571-9ADA-3946BF8DC9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…richtig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…falsch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40069901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0347A8-FCBA-4B29-A4FC-2D8881203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Bei einem iterativ-zyklischen Arbeitsprozess werden Materialgewinnung, -Analyse und Theoriebildung voneinander unabhängig bearbeitet.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B944910-AFEF-4571-9ADA-3946BF8DC9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…richtig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>
                <a:solidFill>
                  <a:srgbClr val="92D050"/>
                </a:solidFill>
              </a:rPr>
              <a:t>…falsch</a:t>
            </a:r>
          </a:p>
          <a:p>
            <a:pPr marL="0" indent="0">
              <a:buNone/>
            </a:pPr>
            <a:endParaRPr lang="de-DE" dirty="0">
              <a:solidFill>
                <a:srgbClr val="92D050"/>
              </a:solidFill>
            </a:endParaRPr>
          </a:p>
          <a:p>
            <a:pPr marL="0" indent="0">
              <a:buNone/>
            </a:pPr>
            <a:endParaRPr lang="de-DE" dirty="0">
              <a:solidFill>
                <a:srgbClr val="92D050"/>
              </a:solidFill>
            </a:endParaRPr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2013:112-114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>
              <a:solidFill>
                <a:srgbClr val="92D050"/>
              </a:solidFill>
            </a:endParaRP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00173957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013EC3-0D79-43E9-AF33-967B8B3B4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Beim Kodieren wird das Material verschlüsselt um die Anonymisierung der Beforschten zu waren.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905AF23-0FCB-432F-BEBC-7D97026FC9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…richtig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…falsch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06067426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013EC3-0D79-43E9-AF33-967B8B3B4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Beim Kodieren wird das Material verschlüsselt um die Anonymisierung der Beforschten zu waren.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905AF23-0FCB-432F-BEBC-7D97026FC9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…richtig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>
                <a:solidFill>
                  <a:srgbClr val="92D050"/>
                </a:solidFill>
              </a:rPr>
              <a:t>…falsch</a:t>
            </a:r>
          </a:p>
          <a:p>
            <a:pPr marL="0" indent="0">
              <a:buNone/>
            </a:pPr>
            <a:endParaRPr lang="de-DE" dirty="0">
              <a:solidFill>
                <a:srgbClr val="92D050"/>
              </a:solidFill>
            </a:endParaRPr>
          </a:p>
          <a:p>
            <a:pPr marL="0" indent="0">
              <a:buNone/>
            </a:pPr>
            <a:endParaRPr lang="de-DE" dirty="0">
              <a:solidFill>
                <a:srgbClr val="92D050"/>
              </a:solidFill>
            </a:endParaRPr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2013:118-123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>
              <a:solidFill>
                <a:srgbClr val="92D050"/>
              </a:solidFill>
            </a:endParaRP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80652811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2BC6B5-7B37-40E7-89A0-FEC19A2D5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Welcher der Begriffe gehört </a:t>
            </a:r>
            <a:r>
              <a:rPr lang="de-DE" sz="2000" b="1" u="sng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nicht</a:t>
            </a:r>
            <a:r>
              <a:rPr lang="de-DE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zu den zentralen Begriffen der Grounded Theory?</a:t>
            </a:r>
            <a:endParaRPr lang="de-DE" sz="20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B1E7D43-D09E-402D-A5AC-CCC5011708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Konzept</a:t>
            </a:r>
          </a:p>
          <a:p>
            <a:endParaRPr lang="de-DE" dirty="0"/>
          </a:p>
          <a:p>
            <a:r>
              <a:rPr lang="de-DE" dirty="0"/>
              <a:t>Kategorie</a:t>
            </a:r>
          </a:p>
          <a:p>
            <a:endParaRPr lang="de-DE" dirty="0"/>
          </a:p>
          <a:p>
            <a:r>
              <a:rPr lang="de-DE" dirty="0"/>
              <a:t>Diskurs</a:t>
            </a:r>
          </a:p>
          <a:p>
            <a:endParaRPr lang="de-DE" dirty="0"/>
          </a:p>
          <a:p>
            <a:r>
              <a:rPr lang="de-DE" dirty="0"/>
              <a:t>Dimension </a:t>
            </a:r>
          </a:p>
        </p:txBody>
      </p:sp>
    </p:spTree>
    <p:extLst>
      <p:ext uri="{BB962C8B-B14F-4D97-AF65-F5344CB8AC3E}">
        <p14:creationId xmlns:p14="http://schemas.microsoft.com/office/powerpoint/2010/main" val="3609619808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2BC6B5-7B37-40E7-89A0-FEC19A2D5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Welcher der Begriffe gehört </a:t>
            </a:r>
            <a:r>
              <a:rPr lang="de-DE" sz="2000" b="1" u="sng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nicht</a:t>
            </a:r>
            <a:r>
              <a:rPr lang="de-DE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zu den zentralen Begriffen der Grounded Theory?</a:t>
            </a:r>
            <a:endParaRPr lang="de-DE" sz="20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B1E7D43-D09E-402D-A5AC-CCC5011708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Konzept</a:t>
            </a:r>
          </a:p>
          <a:p>
            <a:endParaRPr lang="de-DE" dirty="0"/>
          </a:p>
          <a:p>
            <a:r>
              <a:rPr lang="de-DE" dirty="0"/>
              <a:t>Kategorie</a:t>
            </a:r>
          </a:p>
          <a:p>
            <a:endParaRPr lang="de-DE" dirty="0"/>
          </a:p>
          <a:p>
            <a:r>
              <a:rPr lang="de-DE" dirty="0">
                <a:solidFill>
                  <a:srgbClr val="92D050"/>
                </a:solidFill>
              </a:rPr>
              <a:t>Diskurs</a:t>
            </a:r>
          </a:p>
          <a:p>
            <a:endParaRPr lang="de-DE" dirty="0"/>
          </a:p>
          <a:p>
            <a:r>
              <a:rPr lang="de-DE" dirty="0"/>
              <a:t>Dimension </a:t>
            </a:r>
          </a:p>
          <a:p>
            <a:endParaRPr lang="de-DE" dirty="0"/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2013:118-123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733154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6E834C-634E-43A6-88C8-12BDD1EA8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400" b="1" dirty="0">
                <a:effectLst/>
                <a:ea typeface="Times New Roman" panose="02020603050405020304" pitchFamily="18" charset="0"/>
              </a:rPr>
              <a:t>Welches ist kein geläufiges Gegensatzpaar der empirischen Sozialforschung?</a:t>
            </a:r>
            <a:endParaRPr lang="de-DE" sz="2400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C56AA97-8E42-40CB-96DC-55D2C09B9E93}"/>
              </a:ext>
            </a:extLst>
          </p:cNvPr>
          <p:cNvSpPr txBox="1"/>
          <p:nvPr/>
        </p:nvSpPr>
        <p:spPr>
          <a:xfrm>
            <a:off x="1015014" y="2062924"/>
            <a:ext cx="6096000" cy="2296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de-DE" sz="1800" dirty="0">
                <a:effectLst/>
                <a:latin typeface="Arial" panose="020B0604020202020204" pitchFamily="34" charset="0"/>
              </a:rPr>
              <a:t>Erklären – Verstehen</a:t>
            </a:r>
          </a:p>
          <a:p>
            <a:pPr marL="28575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de-DE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de-DE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Normativ – interpretativ</a:t>
            </a:r>
          </a:p>
          <a:p>
            <a:pPr marL="28575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de-DE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de-DE" sz="1800" dirty="0">
                <a:solidFill>
                  <a:srgbClr val="92D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Kollektiv – individuell</a:t>
            </a:r>
          </a:p>
          <a:p>
            <a:pPr marL="28575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de-DE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de-DE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Induktiv - deduktiv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00530E99-DCD6-45B4-99CB-FFD80168501A}"/>
              </a:ext>
            </a:extLst>
          </p:cNvPr>
          <p:cNvSpPr txBox="1"/>
          <p:nvPr/>
        </p:nvSpPr>
        <p:spPr>
          <a:xfrm>
            <a:off x="1016494" y="5217395"/>
            <a:ext cx="60945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Erklärung</a:t>
            </a:r>
            <a:r>
              <a:rPr lang="de-DE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 Strübing 2013:4-8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516494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4D00BE-198D-49A3-84D3-9ABA43A31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Welche Arten des Kodierens werden im Forschungsprozess immer nacheinander durchgeführt?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8576E9-1FF3-48B3-A4C9-461DE32A7A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effectLst/>
                <a:ea typeface="Times New Roman" panose="02020603050405020304" pitchFamily="18" charset="0"/>
              </a:rPr>
              <a:t>Offenes und Axiales Kodieren.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Offenes, Axiales und Selektives Kodieren, schließlich bauen sie aufeinander auf.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Axiales und Selektives Kodieren.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Die Kodierarten müssen nicht aufeinander folgen.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49616432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4D00BE-198D-49A3-84D3-9ABA43A31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Welche Arten des Kodierens werden im Forschungsprozess immer nacheinander durchgeführt?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8576E9-1FF3-48B3-A4C9-461DE32A7A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effectLst/>
                <a:ea typeface="Times New Roman" panose="02020603050405020304" pitchFamily="18" charset="0"/>
              </a:rPr>
              <a:t>Offenes und Axiales Kodieren.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Offenes, Axiales und Selektives Kodieren, schließlich bauen sie aufeinander auf.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Axiales und Selektives Kodieren.</a:t>
            </a:r>
          </a:p>
          <a:p>
            <a:endParaRPr lang="de-DE" sz="1800" dirty="0"/>
          </a:p>
          <a:p>
            <a:r>
              <a:rPr lang="de-DE" sz="1800" dirty="0">
                <a:solidFill>
                  <a:srgbClr val="92D050"/>
                </a:solidFill>
                <a:effectLst/>
                <a:ea typeface="Times New Roman" panose="02020603050405020304" pitchFamily="18" charset="0"/>
              </a:rPr>
              <a:t>Die Kodierarten müssen nicht aufeinander folgen.</a:t>
            </a:r>
          </a:p>
          <a:p>
            <a:endParaRPr lang="de-DE" sz="1800" dirty="0">
              <a:solidFill>
                <a:srgbClr val="92D050"/>
              </a:solidFill>
            </a:endParaRPr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 118-123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2472098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03AE31-55B9-46DD-A905-6592ADC2B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Welches sind Arten des Kodierens?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D3F5E74-C61E-4E56-AA89-02018B375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Linear</a:t>
            </a:r>
          </a:p>
          <a:p>
            <a:endParaRPr lang="de-DE" dirty="0"/>
          </a:p>
          <a:p>
            <a:r>
              <a:rPr lang="de-DE" dirty="0"/>
              <a:t>Axial</a:t>
            </a:r>
          </a:p>
          <a:p>
            <a:endParaRPr lang="de-DE" dirty="0"/>
          </a:p>
          <a:p>
            <a:r>
              <a:rPr lang="de-DE" dirty="0"/>
              <a:t>Subjektiv</a:t>
            </a:r>
          </a:p>
          <a:p>
            <a:endParaRPr lang="de-DE" dirty="0"/>
          </a:p>
          <a:p>
            <a:r>
              <a:rPr lang="de-DE" dirty="0"/>
              <a:t>Selektiv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3529642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03AE31-55B9-46DD-A905-6592ADC2B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Welches sind Arten des Kodierens?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D3F5E74-C61E-4E56-AA89-02018B375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Linear</a:t>
            </a:r>
          </a:p>
          <a:p>
            <a:endParaRPr lang="de-DE" dirty="0"/>
          </a:p>
          <a:p>
            <a:r>
              <a:rPr lang="de-DE" dirty="0">
                <a:solidFill>
                  <a:srgbClr val="92D050"/>
                </a:solidFill>
              </a:rPr>
              <a:t>Axial</a:t>
            </a:r>
          </a:p>
          <a:p>
            <a:endParaRPr lang="de-DE" dirty="0"/>
          </a:p>
          <a:p>
            <a:r>
              <a:rPr lang="de-DE" dirty="0"/>
              <a:t>Subjektiv</a:t>
            </a:r>
          </a:p>
          <a:p>
            <a:endParaRPr lang="de-DE" dirty="0"/>
          </a:p>
          <a:p>
            <a:r>
              <a:rPr lang="de-DE" dirty="0">
                <a:solidFill>
                  <a:srgbClr val="92D050"/>
                </a:solidFill>
              </a:rPr>
              <a:t>Selektiv</a:t>
            </a:r>
          </a:p>
          <a:p>
            <a:endParaRPr lang="de-DE" dirty="0">
              <a:solidFill>
                <a:srgbClr val="92D050"/>
              </a:solidFill>
            </a:endParaRPr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2013:118-123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endParaRPr lang="de-DE" dirty="0">
              <a:solidFill>
                <a:srgbClr val="92D050"/>
              </a:solidFill>
            </a:endParaRP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52079978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37B94A-7035-4431-927E-BB8ED6EF6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Beim Theoretical Sampling werden sukzessive weitere Daten und Fälle herangezogen.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784EE2C-418A-4A61-9373-FB8734EA4E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…richtig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…falsch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35395433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37B94A-7035-4431-927E-BB8ED6EF6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Beim Theoretical Sampling werden sukzessive weitere Daten und Fälle herangezogen.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784EE2C-418A-4A61-9373-FB8734EA4E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>
                <a:solidFill>
                  <a:srgbClr val="92D050"/>
                </a:solidFill>
              </a:rPr>
              <a:t>…richtig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…falsch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2013:116-118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46319925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BD84DF-F3E6-4133-A410-F2C493FF5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Die theoretische Sättigung ist erreicht, wenn … 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0794115-0617-461C-869E-4225AC59CC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effectLst/>
                <a:ea typeface="Times New Roman" panose="02020603050405020304" pitchFamily="18" charset="0"/>
              </a:rPr>
              <a:t>… neues Datenmaterial keine neuen Einsichten mehr bringt.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… die Theoriebildung abgeschlossen ist.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… das Theoretical Sampling abgeschlossen ist.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… das bisherige Material keine neuen Lesarten mehr zulässt.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73510872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BD84DF-F3E6-4133-A410-F2C493FF5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Die theoretische Sättigung ist erreicht, wenn … 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0794115-0617-461C-869E-4225AC59CC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solidFill>
                  <a:srgbClr val="92D050"/>
                </a:solidFill>
                <a:effectLst/>
                <a:ea typeface="Times New Roman" panose="02020603050405020304" pitchFamily="18" charset="0"/>
              </a:rPr>
              <a:t>… neues Datenmaterial keine neuen Einsichten mehr bringt.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… die Theoriebildung abgeschlossen ist.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… das Theoretical Sampling abgeschlossen ist.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… das bisherige Material keine neuen Lesarten mehr zulässt.</a:t>
            </a:r>
          </a:p>
          <a:p>
            <a:pPr marL="0" indent="0">
              <a:buNone/>
            </a:pPr>
            <a:endParaRPr lang="de-DE" sz="1800" dirty="0">
              <a:effectLst/>
              <a:ea typeface="Times New Roman" panose="02020603050405020304" pitchFamily="18" charset="0"/>
            </a:endParaRPr>
          </a:p>
          <a:p>
            <a:endParaRPr lang="de-DE" sz="1800" dirty="0"/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2013:116-118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13682941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8E8016-E72D-4783-A004-8FC7B2A32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Was gehört nicht zum Kodierparadigma nach Strauss?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8780DB7-1245-4CC8-A4D1-4CE9FD48E4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effectLst/>
                <a:ea typeface="Times New Roman" panose="02020603050405020304" pitchFamily="18" charset="0"/>
              </a:rPr>
              <a:t>Intervening Condition</a:t>
            </a:r>
          </a:p>
          <a:p>
            <a:endParaRPr lang="de-DE" sz="1800" dirty="0"/>
          </a:p>
          <a:p>
            <a:r>
              <a:rPr lang="de-DE" sz="1800" dirty="0"/>
              <a:t>Condition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Intervening Context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Consequence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Intervening Consequence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18931317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8E8016-E72D-4783-A004-8FC7B2A32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Was gehört nicht zum Kodierparadigma nach Strauss?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8780DB7-1245-4CC8-A4D1-4CE9FD48E4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effectLst/>
                <a:ea typeface="Times New Roman" panose="02020603050405020304" pitchFamily="18" charset="0"/>
              </a:rPr>
              <a:t>Intervening Condition</a:t>
            </a:r>
          </a:p>
          <a:p>
            <a:endParaRPr lang="de-DE" sz="1800" dirty="0"/>
          </a:p>
          <a:p>
            <a:r>
              <a:rPr lang="de-DE" sz="1800" dirty="0"/>
              <a:t>Condition</a:t>
            </a:r>
          </a:p>
          <a:p>
            <a:endParaRPr lang="de-DE" sz="1800" dirty="0"/>
          </a:p>
          <a:p>
            <a:r>
              <a:rPr lang="de-DE" sz="1800" dirty="0">
                <a:solidFill>
                  <a:srgbClr val="92D050"/>
                </a:solidFill>
                <a:effectLst/>
                <a:ea typeface="Times New Roman" panose="02020603050405020304" pitchFamily="18" charset="0"/>
              </a:rPr>
              <a:t>Intervening Context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Consequence</a:t>
            </a:r>
          </a:p>
          <a:p>
            <a:endParaRPr lang="de-DE" sz="1800" dirty="0"/>
          </a:p>
          <a:p>
            <a:r>
              <a:rPr lang="de-DE" sz="1800" dirty="0">
                <a:solidFill>
                  <a:srgbClr val="92D050"/>
                </a:solidFill>
                <a:effectLst/>
                <a:ea typeface="Times New Roman" panose="02020603050405020304" pitchFamily="18" charset="0"/>
              </a:rPr>
              <a:t>Intervening Consequence</a:t>
            </a:r>
          </a:p>
          <a:p>
            <a:endParaRPr lang="de-DE" sz="1800" dirty="0"/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2013:120-123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114614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AB397E-F469-4E4B-9A00-3C01E230E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000" b="1" dirty="0">
                <a:effectLst/>
                <a:ea typeface="Times New Roman" panose="02020603050405020304" pitchFamily="18" charset="0"/>
              </a:rPr>
              <a:t>Die Gegenstandsangemessenheit fordert die Anpassung des Forschungsdesigns und______ an den Forschungsgegenstand</a:t>
            </a:r>
            <a:endParaRPr lang="de-DE" sz="2000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E7AAB40-D1B5-41C4-B880-A2C426AB2C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effectLst/>
                <a:ea typeface="Times New Roman" panose="02020603050405020304" pitchFamily="18" charset="0"/>
              </a:rPr>
              <a:t>der Methoden zur Materialgewinnung und –Analyse</a:t>
            </a:r>
          </a:p>
          <a:p>
            <a:pPr marL="0" indent="0">
              <a:buNone/>
            </a:pPr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der persönlichen Moralvorstellungen</a:t>
            </a:r>
          </a:p>
          <a:p>
            <a:pPr marL="0" indent="0">
              <a:buNone/>
            </a:pPr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der Zitiervorgaben und Formalia in der schriftlichen Darstellung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95459267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587EF3-2F1B-473C-85FF-D8A2CD8E9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Memos …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6852274-EF23-4003-8095-9BEDF542C9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effectLst/>
                <a:ea typeface="Times New Roman" panose="02020603050405020304" pitchFamily="18" charset="0"/>
              </a:rPr>
              <a:t>… dienen der Dokumentation von Ideen im Forschungsprozess.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… werden in ihrer originalen, unverfälschten Fassung in den Forschungsbericht übernommen.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… entlasten die Kommunikation zwischen Forschenden und Interviewten.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85262160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587EF3-2F1B-473C-85FF-D8A2CD8E9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Memos …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6852274-EF23-4003-8095-9BEDF542C9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solidFill>
                  <a:srgbClr val="92D050"/>
                </a:solidFill>
                <a:effectLst/>
                <a:ea typeface="Times New Roman" panose="02020603050405020304" pitchFamily="18" charset="0"/>
              </a:rPr>
              <a:t>… dienen der Dokumentation von Ideen im Forschungsprozess.</a:t>
            </a:r>
          </a:p>
          <a:p>
            <a:endParaRPr lang="de-DE" sz="1800" dirty="0">
              <a:solidFill>
                <a:srgbClr val="92D050"/>
              </a:solidFill>
            </a:endParaRPr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… werden in ihrer originalen, unverfälschten Fassung in den Forschungsbericht übernommen.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… entlasten die Kommunikation zwischen Forschenden und Interviewten.</a:t>
            </a:r>
          </a:p>
          <a:p>
            <a:endParaRPr lang="de-DE" sz="1800" dirty="0"/>
          </a:p>
          <a:p>
            <a:endParaRPr lang="de-DE" sz="1800" dirty="0"/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2013:125-126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61740753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B3F2CF-BEB5-4499-BAB5-0C3FC9E3CA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Lektion 8</a:t>
            </a:r>
            <a:br>
              <a:rPr lang="de-DE" dirty="0"/>
            </a:br>
            <a:br>
              <a:rPr lang="de-DE" sz="2700" dirty="0"/>
            </a:br>
            <a:r>
              <a:rPr lang="de-DE" sz="27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Die Wissenssoziologische Diskursanalyse…</a:t>
            </a:r>
            <a:endParaRPr lang="de-DE" sz="27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D3A571D-EF6A-42DE-AB31-F6892ECDE6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…sieht Diskurse als strukturierte und strukturierende Strukturen.</a:t>
            </a:r>
          </a:p>
          <a:p>
            <a:endParaRPr lang="de-DE" sz="1800" dirty="0">
              <a:ea typeface="Times New Roman" panose="02020603050405020304" pitchFamily="18" charset="0"/>
            </a:endParaRPr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sieht Wissen als objektive und objektivierende Objekte.</a:t>
            </a:r>
          </a:p>
          <a:p>
            <a:endParaRPr lang="de-DE" sz="1800" dirty="0">
              <a:ea typeface="Times New Roman" panose="02020603050405020304" pitchFamily="18" charset="0"/>
            </a:endParaRPr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sieht Diskurse als subjektives und subjektivierbares Wissen.</a:t>
            </a:r>
          </a:p>
          <a:p>
            <a:endParaRPr lang="de-DE" sz="18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56774882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B3F2CF-BEB5-4499-BAB5-0C3FC9E3CA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Lektion 8</a:t>
            </a:r>
            <a:br>
              <a:rPr lang="de-DE" dirty="0"/>
            </a:br>
            <a:br>
              <a:rPr lang="de-DE" sz="2700" dirty="0"/>
            </a:br>
            <a:r>
              <a:rPr lang="de-DE" sz="27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Die Wissenssoziologische Diskursanalyse…</a:t>
            </a:r>
            <a:endParaRPr lang="de-DE" sz="27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D3A571D-EF6A-42DE-AB31-F6892ECDE6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r>
              <a:rPr lang="de-DE" sz="1800" dirty="0">
                <a:solidFill>
                  <a:srgbClr val="92D050"/>
                </a:solidFill>
                <a:effectLst/>
                <a:ea typeface="Times New Roman" panose="02020603050405020304" pitchFamily="18" charset="0"/>
              </a:rPr>
              <a:t>…sieht Diskurse als strukturierte und strukturierende Strukturen.</a:t>
            </a:r>
          </a:p>
          <a:p>
            <a:endParaRPr lang="de-DE" sz="1800" dirty="0">
              <a:ea typeface="Times New Roman" panose="02020603050405020304" pitchFamily="18" charset="0"/>
            </a:endParaRPr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sieht Wissen als objektive und objektivierende Objekte.</a:t>
            </a:r>
          </a:p>
          <a:p>
            <a:endParaRPr lang="de-DE" sz="1800" dirty="0">
              <a:ea typeface="Times New Roman" panose="02020603050405020304" pitchFamily="18" charset="0"/>
            </a:endParaRPr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sieht Diskurse als subjektives und subjektivierbares Wissen.</a:t>
            </a:r>
          </a:p>
          <a:p>
            <a:endParaRPr lang="de-DE" sz="1800" dirty="0">
              <a:ea typeface="Times New Roman" panose="02020603050405020304" pitchFamily="18" charset="0"/>
            </a:endParaRPr>
          </a:p>
          <a:p>
            <a:endParaRPr lang="de-DE" sz="18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2013:171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e-DE" sz="1800" dirty="0">
              <a:effectLst/>
              <a:ea typeface="Times New Roman" panose="02020603050405020304" pitchFamily="18" charset="0"/>
            </a:endParaRPr>
          </a:p>
          <a:p>
            <a:endParaRPr lang="de-DE" sz="18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14934995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42170C-3997-42A4-B0D7-17CC4250B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Das Erkenntnisinteresse der WDA besteht in Prozessen der diskursiven Wissensverteilung.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0C05B9B-B470-42F4-A3F3-C569424D14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…richtig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…falsch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…je nach Erkenntnisinteresse </a:t>
            </a:r>
          </a:p>
        </p:txBody>
      </p:sp>
    </p:spTree>
    <p:extLst>
      <p:ext uri="{BB962C8B-B14F-4D97-AF65-F5344CB8AC3E}">
        <p14:creationId xmlns:p14="http://schemas.microsoft.com/office/powerpoint/2010/main" val="1296070728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42170C-3997-42A4-B0D7-17CC4250B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Das Erkenntnisinteresse der WDA besteht in Prozessen der diskursiven Wissensverteilung.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0C05B9B-B470-42F4-A3F3-C569424D14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…richtig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>
                <a:solidFill>
                  <a:srgbClr val="92D050"/>
                </a:solidFill>
              </a:rPr>
              <a:t>…falsch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…je nach Erkenntnisinteresse 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2013:174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13145346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F9A247-4FA4-4BBF-A89E-78472C8AF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Was gehört nicht zum Vorgehen der WDA?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88FBEE8-B7FE-46D0-A020-5BE05C2C5F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r>
              <a:rPr lang="de-DE" dirty="0"/>
              <a:t>Feinanalyse</a:t>
            </a:r>
          </a:p>
          <a:p>
            <a:endParaRPr lang="de-DE" dirty="0"/>
          </a:p>
          <a:p>
            <a:r>
              <a:rPr lang="de-DE" dirty="0"/>
              <a:t>Kontextanalyse</a:t>
            </a:r>
          </a:p>
          <a:p>
            <a:endParaRPr lang="de-DE" dirty="0"/>
          </a:p>
          <a:p>
            <a:r>
              <a:rPr lang="de-DE" dirty="0"/>
              <a:t>Subtextanalyse</a:t>
            </a:r>
          </a:p>
        </p:txBody>
      </p:sp>
    </p:spTree>
    <p:extLst>
      <p:ext uri="{BB962C8B-B14F-4D97-AF65-F5344CB8AC3E}">
        <p14:creationId xmlns:p14="http://schemas.microsoft.com/office/powerpoint/2010/main" val="86437915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F9A247-4FA4-4BBF-A89E-78472C8AF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Was gehört nicht zum Vorgehen der WDA?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88FBEE8-B7FE-46D0-A020-5BE05C2C5F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r>
              <a:rPr lang="de-DE" dirty="0"/>
              <a:t>Feinanalyse</a:t>
            </a:r>
          </a:p>
          <a:p>
            <a:endParaRPr lang="de-DE" dirty="0"/>
          </a:p>
          <a:p>
            <a:r>
              <a:rPr lang="de-DE" dirty="0"/>
              <a:t>Kontextanalyse</a:t>
            </a:r>
          </a:p>
          <a:p>
            <a:endParaRPr lang="de-DE" dirty="0"/>
          </a:p>
          <a:p>
            <a:r>
              <a:rPr lang="de-DE" dirty="0">
                <a:solidFill>
                  <a:srgbClr val="92D050"/>
                </a:solidFill>
              </a:rPr>
              <a:t>Subtextanalyse</a:t>
            </a:r>
          </a:p>
          <a:p>
            <a:endParaRPr lang="de-DE" dirty="0"/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2013:174-177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60157397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22F50F-6D09-449F-89C1-E3B239F3B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Die WDA ist methodisch an der Grounded Theory orientiert.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D7B1EE0-B7BC-4903-89FE-2B885ABBDF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…richtig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…falsch 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41942017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22F50F-6D09-449F-89C1-E3B239F3B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Die WDA ist methodisch an der Grounded Theory orientiert.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D7B1EE0-B7BC-4903-89FE-2B885ABBDF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>
                <a:solidFill>
                  <a:srgbClr val="92D050"/>
                </a:solidFill>
              </a:rPr>
              <a:t>…richtig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…falsch 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2013:174-177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297636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AB397E-F469-4E4B-9A00-3C01E230E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000" b="1" dirty="0">
                <a:effectLst/>
                <a:ea typeface="Times New Roman" panose="02020603050405020304" pitchFamily="18" charset="0"/>
              </a:rPr>
              <a:t>Die Gegenstandsangemessenheit fordert die Anpassung des Forschungsdesigns und______ an den Forschungsgegenstand</a:t>
            </a:r>
            <a:endParaRPr lang="de-DE" sz="2000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E7AAB40-D1B5-41C4-B880-A2C426AB2C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solidFill>
                  <a:srgbClr val="92D050"/>
                </a:solidFill>
                <a:effectLst/>
                <a:ea typeface="Times New Roman" panose="02020603050405020304" pitchFamily="18" charset="0"/>
              </a:rPr>
              <a:t>der Methoden zur Materialgewinnung und –Analyse</a:t>
            </a:r>
          </a:p>
          <a:p>
            <a:pPr marL="0" indent="0">
              <a:buNone/>
            </a:pPr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der persönlichen Moralvorstellungen</a:t>
            </a:r>
          </a:p>
          <a:p>
            <a:pPr marL="0" indent="0">
              <a:buNone/>
            </a:pPr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der Zitiervorgaben und Formalia in der schriftlichen Darstellung</a:t>
            </a:r>
            <a:endParaRPr lang="de-DE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0B16CAA6-08F6-4344-96AD-0A91369611FF}"/>
              </a:ext>
            </a:extLst>
          </p:cNvPr>
          <p:cNvSpPr txBox="1"/>
          <p:nvPr/>
        </p:nvSpPr>
        <p:spPr>
          <a:xfrm>
            <a:off x="1094172" y="5066475"/>
            <a:ext cx="60945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Strübing 2013:19f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49545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CA85C8-46DC-4261-927A-51A7F9C25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Interaktionen zwischen Forschenden und InformantInnen sind einseitig strukturiert.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B2BCC29-B930-451F-BC74-0FFF2B448F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pPr marL="0" indent="0">
              <a:buNone/>
            </a:pPr>
            <a:r>
              <a:rPr lang="de-DE" dirty="0"/>
              <a:t>…richtig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…falsch</a:t>
            </a:r>
          </a:p>
        </p:txBody>
      </p:sp>
    </p:spTree>
    <p:extLst>
      <p:ext uri="{BB962C8B-B14F-4D97-AF65-F5344CB8AC3E}">
        <p14:creationId xmlns:p14="http://schemas.microsoft.com/office/powerpoint/2010/main" val="19407080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CA85C8-46DC-4261-927A-51A7F9C25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Interaktionen zwischen Forschenden und InformantInnen sind einseitig strukturiert.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B2BCC29-B930-451F-BC74-0FFF2B448F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pPr marL="0" indent="0">
              <a:buNone/>
            </a:pPr>
            <a:r>
              <a:rPr lang="de-DE" dirty="0"/>
              <a:t>…richtig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>
                <a:solidFill>
                  <a:srgbClr val="92D050"/>
                </a:solidFill>
              </a:rPr>
              <a:t>…falsch</a:t>
            </a:r>
          </a:p>
          <a:p>
            <a:pPr marL="0" indent="0">
              <a:buNone/>
            </a:pPr>
            <a:endParaRPr lang="de-DE" dirty="0">
              <a:solidFill>
                <a:srgbClr val="92D050"/>
              </a:solidFill>
            </a:endParaRPr>
          </a:p>
          <a:p>
            <a:pPr marL="0" indent="0">
              <a:buNone/>
            </a:pPr>
            <a:endParaRPr lang="de-DE" dirty="0">
              <a:solidFill>
                <a:srgbClr val="92D050"/>
              </a:solidFill>
            </a:endParaRPr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2013:20f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63733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44A78B-F98F-45B8-8CBD-B8D61A2C6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Akteure, Feld und Forschende sind voneinander unabhängige Entitäten.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0CC96D-AA99-4852-B86D-31D8DDDCE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…richtig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…falsch</a:t>
            </a:r>
          </a:p>
        </p:txBody>
      </p:sp>
    </p:spTree>
    <p:extLst>
      <p:ext uri="{BB962C8B-B14F-4D97-AF65-F5344CB8AC3E}">
        <p14:creationId xmlns:p14="http://schemas.microsoft.com/office/powerpoint/2010/main" val="18933289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44A78B-F98F-45B8-8CBD-B8D61A2C6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Akteure, Feld und Forschende sind voneinander unabhängige Entitäten.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0CC96D-AA99-4852-B86D-31D8DDDCE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…richtig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>
                <a:solidFill>
                  <a:srgbClr val="92D050"/>
                </a:solidFill>
              </a:rPr>
              <a:t>…falsch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C638DE0E-4E39-4AC1-A527-DB08C59AC6A6}"/>
              </a:ext>
            </a:extLst>
          </p:cNvPr>
          <p:cNvSpPr txBox="1"/>
          <p:nvPr/>
        </p:nvSpPr>
        <p:spPr>
          <a:xfrm>
            <a:off x="952130" y="5039843"/>
            <a:ext cx="60945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Strübing 2013:21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46461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1C8384-9FB8-4EB7-BF4B-221C341C9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Reflexivität als Prinzip der qual</a:t>
            </a:r>
            <a:r>
              <a:rPr lang="de-DE" sz="1800" b="1" dirty="0">
                <a:latin typeface="Arial" panose="020B0604020202020204" pitchFamily="34" charset="0"/>
                <a:ea typeface="Times New Roman" panose="02020603050405020304" pitchFamily="18" charset="0"/>
              </a:rPr>
              <a:t>itativen</a:t>
            </a:r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Sozialforschung verweist nicht auf: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F09C163-9286-49A8-BDE8-8CB65E3D23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effectLst/>
                <a:ea typeface="Times New Roman" panose="02020603050405020304" pitchFamily="18" charset="0"/>
              </a:rPr>
              <a:t>Den Zusammenhang von alltäglichem und wissenschaftlichem Wissen.</a:t>
            </a:r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Den reziproken Verweisungszusammenhang von Objekt, Äußerung und Kontext</a:t>
            </a:r>
            <a:endParaRPr lang="de-DE" sz="1800" dirty="0">
              <a:ea typeface="Times New Roman" panose="02020603050405020304" pitchFamily="18" charset="0"/>
            </a:endParaRPr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Die Reziprozität von Interpretation und Analyse</a:t>
            </a:r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Die Betrachtung der eigenen biographischen Erlebnisse als Forschungsgegenstand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948745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1C8384-9FB8-4EB7-BF4B-221C341C9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Reflexivität als Prinzip der qual</a:t>
            </a:r>
            <a:r>
              <a:rPr lang="de-DE" sz="1800" b="1" dirty="0">
                <a:latin typeface="Arial" panose="020B0604020202020204" pitchFamily="34" charset="0"/>
                <a:ea typeface="Times New Roman" panose="02020603050405020304" pitchFamily="18" charset="0"/>
              </a:rPr>
              <a:t>itativen</a:t>
            </a:r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Sozialforschung verweist nicht auf: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F09C163-9286-49A8-BDE8-8CB65E3D23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effectLst/>
                <a:ea typeface="Times New Roman" panose="02020603050405020304" pitchFamily="18" charset="0"/>
              </a:rPr>
              <a:t>Den Zusammenhang von alltäglichem und wissenschaftlichem Wissen.</a:t>
            </a:r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Den reziproken Verweisungszusammenhang von Objekt, Äußerung und Kontext</a:t>
            </a:r>
            <a:endParaRPr lang="de-DE" sz="1800" dirty="0">
              <a:ea typeface="Times New Roman" panose="02020603050405020304" pitchFamily="18" charset="0"/>
            </a:endParaRPr>
          </a:p>
          <a:p>
            <a:r>
              <a:rPr lang="de-DE" sz="1800" dirty="0">
                <a:solidFill>
                  <a:srgbClr val="92D050"/>
                </a:solidFill>
                <a:effectLst/>
                <a:ea typeface="Times New Roman" panose="02020603050405020304" pitchFamily="18" charset="0"/>
              </a:rPr>
              <a:t>Die Reziprozität von Interpretation und Analyse</a:t>
            </a:r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Die Betrachtung der eigenen biographischen Erlebnisse als Forschungsgegenstand</a:t>
            </a:r>
          </a:p>
          <a:p>
            <a:endParaRPr lang="de-DE" sz="1800" dirty="0"/>
          </a:p>
          <a:p>
            <a:endParaRPr lang="de-DE" sz="1800" dirty="0"/>
          </a:p>
          <a:p>
            <a:endParaRPr lang="de-DE" sz="1800" dirty="0"/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2013:21f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4422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7D7CDC-09DB-4CE9-BCB3-CFE159B58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74663"/>
            <a:ext cx="10515600" cy="1325563"/>
          </a:xfrm>
        </p:spPr>
        <p:txBody>
          <a:bodyPr>
            <a:normAutofit fontScale="90000"/>
          </a:bodyPr>
          <a:lstStyle/>
          <a:p>
            <a:br>
              <a:rPr lang="de-DE" sz="4400" dirty="0">
                <a:effectLst/>
              </a:rPr>
            </a:br>
            <a:r>
              <a:rPr lang="de-DE" sz="2000" dirty="0">
                <a:effectLst/>
              </a:rPr>
              <a:t>Lektion 1</a:t>
            </a:r>
            <a:br>
              <a:rPr lang="de-DE" sz="4400" dirty="0">
                <a:effectLst/>
              </a:rPr>
            </a:br>
            <a:r>
              <a:rPr lang="de-DE" sz="3100" b="1" dirty="0">
                <a:effectLst/>
              </a:rPr>
              <a:t>Qualitative Daten sind...</a:t>
            </a:r>
            <a:br>
              <a:rPr lang="de-DE" sz="44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de-DE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D3D9163A-9D13-4625-B390-A29099DD8C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259756" y="-648900"/>
            <a:ext cx="1545175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2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TimesNewRomanPS-BoldMT"/>
              </a:rPr>
              <a:t>Erklärung: </a:t>
            </a:r>
            <a:r>
              <a:rPr kumimoji="0" lang="de-DE" altLang="de-D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iberation Serif" panose="02020603050405020304" pitchFamily="18" charset="0"/>
              </a:rPr>
              <a:t>Strübing 2013:4-5</a:t>
            </a: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38F7883B-6E3D-4FF6-AA30-F91BC0BAA489}"/>
              </a:ext>
            </a:extLst>
          </p:cNvPr>
          <p:cNvSpPr txBox="1"/>
          <p:nvPr/>
        </p:nvSpPr>
        <p:spPr>
          <a:xfrm>
            <a:off x="600704" y="2875236"/>
            <a:ext cx="7730836" cy="3906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de-DE" sz="1800" dirty="0">
                <a:effectLst/>
                <a:latin typeface="Arial" panose="020B0604020202020204" pitchFamily="34" charset="0"/>
              </a:rPr>
              <a:t>… zählbar und messbar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A63C2873-A0C2-4BC6-9DBA-69A8A7C7FF23}"/>
              </a:ext>
            </a:extLst>
          </p:cNvPr>
          <p:cNvSpPr txBox="1"/>
          <p:nvPr/>
        </p:nvSpPr>
        <p:spPr>
          <a:xfrm>
            <a:off x="600704" y="3613849"/>
            <a:ext cx="77308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800" dirty="0">
                <a:effectLst/>
                <a:latin typeface="Arial" panose="020B0604020202020204" pitchFamily="34" charset="0"/>
              </a:rPr>
              <a:t>… interpretations- und erklärungsbedürftig</a:t>
            </a:r>
            <a:endParaRPr lang="de-DE" dirty="0">
              <a:latin typeface="Arial" panose="020B0604020202020204" pitchFamily="34" charset="0"/>
            </a:endParaRPr>
          </a:p>
        </p:txBody>
      </p:sp>
      <p:sp>
        <p:nvSpPr>
          <p:cNvPr id="11" name="Inhaltsplatzhalter 10">
            <a:extLst>
              <a:ext uri="{FF2B5EF4-FFF2-40B4-BE49-F238E27FC236}">
                <a16:creationId xmlns:a16="http://schemas.microsoft.com/office/drawing/2014/main" id="{C4209490-486A-4E87-AE01-C599229A2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128138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8BFCFF-1103-4DAB-946C-9DC74652B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ea typeface="Times New Roman" panose="02020603050405020304" pitchFamily="18" charset="0"/>
              </a:rPr>
              <a:t>Die Akteursperspektive und den Kontext zu berücksichtigen gehört zu den Anforderungen an qualitative Forschung.</a:t>
            </a:r>
            <a:endParaRPr lang="de-DE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5CD8DAD-9574-479C-A0DE-4786A3F2FE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…richtig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…falsch</a:t>
            </a:r>
          </a:p>
        </p:txBody>
      </p:sp>
    </p:spTree>
    <p:extLst>
      <p:ext uri="{BB962C8B-B14F-4D97-AF65-F5344CB8AC3E}">
        <p14:creationId xmlns:p14="http://schemas.microsoft.com/office/powerpoint/2010/main" val="39406381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8BFCFF-1103-4DAB-946C-9DC74652B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ea typeface="Times New Roman" panose="02020603050405020304" pitchFamily="18" charset="0"/>
              </a:rPr>
              <a:t>Die Akteursperspektive und den Kontext zu berücksichtigen gehört zu den Anforderungen an qualitative Forschung.</a:t>
            </a:r>
            <a:endParaRPr lang="de-DE" b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5CD8DAD-9574-479C-A0DE-4786A3F2FE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>
                <a:solidFill>
                  <a:srgbClr val="92D050"/>
                </a:solidFill>
              </a:rPr>
              <a:t>…richtig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…falsch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3AB7A5B4-E5F3-41F8-8A36-28CD1B431F68}"/>
              </a:ext>
            </a:extLst>
          </p:cNvPr>
          <p:cNvSpPr txBox="1"/>
          <p:nvPr/>
        </p:nvSpPr>
        <p:spPr>
          <a:xfrm>
            <a:off x="987641" y="5128619"/>
            <a:ext cx="60945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Strübing 2013:22</a:t>
            </a:r>
            <a:endParaRPr lang="de-DE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28725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105C5F-195C-40CC-882F-C78C0C6C7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Lektion 2</a:t>
            </a:r>
            <a:br>
              <a:rPr lang="de-DE" dirty="0"/>
            </a:br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Die Universitätsstatistik (1750-1800) listet Staatsmerkwürdigkeiten auf.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F7C75CC-0AEE-4DC8-869D-78DE8C22A9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…richtig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…falsch</a:t>
            </a:r>
          </a:p>
        </p:txBody>
      </p:sp>
    </p:spTree>
    <p:extLst>
      <p:ext uri="{BB962C8B-B14F-4D97-AF65-F5344CB8AC3E}">
        <p14:creationId xmlns:p14="http://schemas.microsoft.com/office/powerpoint/2010/main" val="35264084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105C5F-195C-40CC-882F-C78C0C6C7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de-DE" dirty="0"/>
            </a:br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Die Universitätsstatistik (1750-1800) listet Staatsmerkwürdigkeiten auf.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F7C75CC-0AEE-4DC8-869D-78DE8C22A9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>
                <a:solidFill>
                  <a:srgbClr val="92D050"/>
                </a:solidFill>
              </a:rPr>
              <a:t>…richtig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…falsch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2013:9-10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19886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1DF87E-87E3-41F5-AEB1-21C286763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Die politische Arithmetik (1650) versucht statistisch die Sterblichkeitsrate zu bestimmen.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8947173-DE44-41F5-AEA6-418822EC4D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…richtig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…falsch</a:t>
            </a:r>
          </a:p>
        </p:txBody>
      </p:sp>
    </p:spTree>
    <p:extLst>
      <p:ext uri="{BB962C8B-B14F-4D97-AF65-F5344CB8AC3E}">
        <p14:creationId xmlns:p14="http://schemas.microsoft.com/office/powerpoint/2010/main" val="30542209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1DF87E-87E3-41F5-AEB1-21C286763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Die politische Arithmetik (1650) versucht statistisch die Sterblichkeitsrate zu bestimmen.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8947173-DE44-41F5-AEA6-418822EC4D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…richtig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>
                <a:solidFill>
                  <a:srgbClr val="92D050"/>
                </a:solidFill>
              </a:rPr>
              <a:t>…falsch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2013:10-11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098092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98304B-CCA6-446C-B6D7-4D2B16547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Thomas und Znaniecki waren bei der 'Polish peasant'-Studie insbesondere an der Frage interessiert, wie...</a:t>
            </a:r>
            <a:endParaRPr lang="de-DE" dirty="0"/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E4D5D10D-C36B-4DBA-AE32-05CCCA961A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37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de-DE" sz="1800" dirty="0">
                <a:effectLst/>
                <a:ea typeface="Times New Roman" panose="02020603050405020304" pitchFamily="18" charset="0"/>
              </a:rPr>
              <a:t>… Leserbriefe und Archivmaterial sich als Daten ergänzen.</a:t>
            </a:r>
          </a:p>
          <a:p>
            <a:pPr marL="0" indent="0">
              <a:buNone/>
            </a:pPr>
            <a:endParaRPr lang="de-DE" sz="1800" dirty="0"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1800" dirty="0">
                <a:effectLst/>
                <a:ea typeface="Times New Roman" panose="02020603050405020304" pitchFamily="18" charset="0"/>
              </a:rPr>
              <a:t>… MigrantInnen aus Polen dazu kamen, auszuwandern.</a:t>
            </a:r>
          </a:p>
          <a:p>
            <a:pPr marL="0" indent="0">
              <a:buNone/>
            </a:pPr>
            <a:endParaRPr lang="de-DE" sz="1800" dirty="0"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1800" dirty="0">
                <a:ea typeface="Times New Roman" panose="02020603050405020304" pitchFamily="18" charset="0"/>
              </a:rPr>
              <a:t>…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gesellschaftlicher Zusammenhalt erzeugt wird.</a:t>
            </a:r>
          </a:p>
          <a:p>
            <a:pPr marL="0" indent="0">
              <a:buNone/>
            </a:pPr>
            <a:endParaRPr lang="de-DE" sz="1800" dirty="0"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1800" dirty="0">
                <a:ea typeface="Times New Roman" panose="02020603050405020304" pitchFamily="18" charset="0"/>
              </a:rPr>
              <a:t>…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Migrant*innen neue Beziehungen knüpfen.</a:t>
            </a:r>
          </a:p>
          <a:p>
            <a:pPr marL="0" indent="0">
              <a:buNone/>
            </a:pPr>
            <a:endParaRPr lang="de-DE" sz="1800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234736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98304B-CCA6-446C-B6D7-4D2B16547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Thomas und Znaniecki waren bei der 'Polish peasant'-Studie insbesondere an der Frage interessiert, wie...</a:t>
            </a:r>
            <a:endParaRPr lang="de-DE" dirty="0"/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E4D5D10D-C36B-4DBA-AE32-05CCCA961A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37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de-DE" sz="1800" dirty="0">
                <a:effectLst/>
                <a:ea typeface="Times New Roman" panose="02020603050405020304" pitchFamily="18" charset="0"/>
              </a:rPr>
              <a:t>… Leserbriefe und Archivmaterial sich als Daten ergänzen.</a:t>
            </a:r>
          </a:p>
          <a:p>
            <a:pPr marL="0" indent="0">
              <a:buNone/>
            </a:pPr>
            <a:endParaRPr lang="de-DE" sz="1800" dirty="0"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1800" dirty="0">
                <a:effectLst/>
                <a:ea typeface="Times New Roman" panose="02020603050405020304" pitchFamily="18" charset="0"/>
              </a:rPr>
              <a:t>… MigrantInnen aus Polen dazu kamen, auszuwandern.</a:t>
            </a:r>
          </a:p>
          <a:p>
            <a:pPr marL="0" indent="0">
              <a:buNone/>
            </a:pPr>
            <a:endParaRPr lang="de-DE" sz="1800" dirty="0"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1800" dirty="0">
                <a:solidFill>
                  <a:srgbClr val="92D050"/>
                </a:solidFill>
                <a:ea typeface="Times New Roman" panose="02020603050405020304" pitchFamily="18" charset="0"/>
              </a:rPr>
              <a:t>… </a:t>
            </a:r>
            <a:r>
              <a:rPr lang="de-DE" sz="1800" dirty="0">
                <a:solidFill>
                  <a:srgbClr val="92D050"/>
                </a:solidFill>
                <a:effectLst/>
                <a:ea typeface="Times New Roman" panose="02020603050405020304" pitchFamily="18" charset="0"/>
              </a:rPr>
              <a:t>gesellschaftlicher Zusammenhalt erzeugt wird.</a:t>
            </a:r>
          </a:p>
          <a:p>
            <a:pPr marL="0" indent="0">
              <a:buNone/>
            </a:pPr>
            <a:endParaRPr lang="de-DE" sz="1800" dirty="0">
              <a:solidFill>
                <a:srgbClr val="92D050"/>
              </a:solidFill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1800" dirty="0">
                <a:solidFill>
                  <a:srgbClr val="92D050"/>
                </a:solidFill>
                <a:ea typeface="Times New Roman" panose="02020603050405020304" pitchFamily="18" charset="0"/>
              </a:rPr>
              <a:t>…</a:t>
            </a:r>
            <a:r>
              <a:rPr lang="de-DE" sz="1800" dirty="0">
                <a:solidFill>
                  <a:srgbClr val="92D050"/>
                </a:solidFill>
                <a:effectLst/>
                <a:ea typeface="Times New Roman" panose="02020603050405020304" pitchFamily="18" charset="0"/>
              </a:rPr>
              <a:t>Migrant*innen neue Beziehungen knüpfen.</a:t>
            </a:r>
          </a:p>
          <a:p>
            <a:pPr marL="0" indent="0">
              <a:buNone/>
            </a:pPr>
            <a:endParaRPr lang="de-DE" sz="1800" dirty="0"/>
          </a:p>
          <a:p>
            <a:pPr marL="0" indent="0">
              <a:buNone/>
            </a:pPr>
            <a:endParaRPr lang="de-DE" sz="1800" b="1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2013:13-14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1800" dirty="0">
                <a:effectLst/>
                <a:ea typeface="Times New Roman" panose="02020603050405020304" pitchFamily="18" charset="0"/>
                <a:cs typeface="TimesNewRomanPSMT"/>
              </a:rPr>
              <a:t> </a:t>
            </a:r>
            <a:endParaRPr lang="de-DE" sz="1800" dirty="0">
              <a:effectLst/>
              <a:latin typeface="TimesNewRomanPSMT"/>
              <a:ea typeface="Times New Roman" panose="02020603050405020304" pitchFamily="18" charset="0"/>
              <a:cs typeface="TimesNewRomanPSMT"/>
            </a:endParaRP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326220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F11D19-891E-46AC-A705-FC31133F2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Die Polish Peasant Studie ist die erste qual</a:t>
            </a:r>
            <a:r>
              <a:rPr lang="de-DE" sz="1800" b="1" dirty="0">
                <a:latin typeface="Arial" panose="020B0604020202020204" pitchFamily="34" charset="0"/>
                <a:ea typeface="Times New Roman" panose="02020603050405020304" pitchFamily="18" charset="0"/>
              </a:rPr>
              <a:t>itative</a:t>
            </a:r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Studie mit einer </a:t>
            </a:r>
            <a:r>
              <a:rPr lang="de-DE" sz="18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methodological note. </a:t>
            </a:r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Das bedeutet, dass…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B0DE590-2C24-4A95-8E0F-289C456058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1800" dirty="0">
                <a:effectLst/>
                <a:ea typeface="Times New Roman" panose="02020603050405020304" pitchFamily="18" charset="0"/>
              </a:rPr>
              <a:t>… die methodischen Zugänge schriftlich ausformuliert wurden.</a:t>
            </a:r>
          </a:p>
          <a:p>
            <a:endParaRPr lang="de-DE" sz="1800" dirty="0"/>
          </a:p>
          <a:p>
            <a:pPr marL="0" indent="0">
              <a:buNone/>
            </a:pPr>
            <a:r>
              <a:rPr lang="de-DE" sz="1800" dirty="0">
                <a:effectLst/>
                <a:ea typeface="Times New Roman" panose="02020603050405020304" pitchFamily="18" charset="0"/>
              </a:rPr>
              <a:t>… die Feldnotizen notiert wurden.</a:t>
            </a:r>
          </a:p>
          <a:p>
            <a:endParaRPr lang="de-DE" sz="1800" dirty="0"/>
          </a:p>
          <a:p>
            <a:pPr marL="0" indent="0">
              <a:buNone/>
            </a:pPr>
            <a:r>
              <a:rPr lang="de-DE" sz="1800" dirty="0">
                <a:effectLst/>
                <a:ea typeface="Times New Roman" panose="02020603050405020304" pitchFamily="18" charset="0"/>
              </a:rPr>
              <a:t>… auf ein Buch mit methodologischen Grundlagen verwiesen wurde.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653994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F11D19-891E-46AC-A705-FC31133F2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Die Polish Peasant Studie ist die erste qual</a:t>
            </a:r>
            <a:r>
              <a:rPr lang="de-DE" sz="1800" b="1" dirty="0">
                <a:latin typeface="Arial" panose="020B0604020202020204" pitchFamily="34" charset="0"/>
                <a:ea typeface="Times New Roman" panose="02020603050405020304" pitchFamily="18" charset="0"/>
              </a:rPr>
              <a:t>itative </a:t>
            </a:r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Studie mit einer </a:t>
            </a:r>
            <a:r>
              <a:rPr lang="de-DE" sz="18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methodological note. </a:t>
            </a:r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Das bedeutet, dass…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B0DE590-2C24-4A95-8E0F-289C456058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sz="1800" dirty="0">
                <a:solidFill>
                  <a:srgbClr val="92D050"/>
                </a:solidFill>
                <a:effectLst/>
                <a:ea typeface="Times New Roman" panose="02020603050405020304" pitchFamily="18" charset="0"/>
              </a:rPr>
              <a:t>… die methodischen Zugänge schriftlich ausformuliert wurden.</a:t>
            </a:r>
          </a:p>
          <a:p>
            <a:endParaRPr lang="de-DE" sz="1800" dirty="0"/>
          </a:p>
          <a:p>
            <a:pPr marL="0" indent="0">
              <a:buNone/>
            </a:pPr>
            <a:r>
              <a:rPr lang="de-DE" sz="1800" dirty="0">
                <a:effectLst/>
                <a:ea typeface="Times New Roman" panose="02020603050405020304" pitchFamily="18" charset="0"/>
              </a:rPr>
              <a:t>… die Feldnotizen notiert wurden.</a:t>
            </a:r>
          </a:p>
          <a:p>
            <a:endParaRPr lang="de-DE" sz="1800" dirty="0"/>
          </a:p>
          <a:p>
            <a:pPr marL="0" indent="0">
              <a:buNone/>
            </a:pPr>
            <a:r>
              <a:rPr lang="de-DE" sz="1800" dirty="0">
                <a:effectLst/>
                <a:ea typeface="Times New Roman" panose="02020603050405020304" pitchFamily="18" charset="0"/>
              </a:rPr>
              <a:t>… auf ein Buch mit methodologischen Grundlagen verwiesen wurde.</a:t>
            </a:r>
          </a:p>
          <a:p>
            <a:pPr marL="0" indent="0">
              <a:buNone/>
            </a:pPr>
            <a:endParaRPr lang="de-DE" sz="1800" dirty="0"/>
          </a:p>
          <a:p>
            <a:pPr marL="0" indent="0">
              <a:buNone/>
            </a:pPr>
            <a:endParaRPr lang="de-DE" sz="1800" dirty="0"/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2013:13-14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49950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7D7CDC-09DB-4CE9-BCB3-CFE159B58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74663"/>
            <a:ext cx="10515600" cy="1325563"/>
          </a:xfrm>
        </p:spPr>
        <p:txBody>
          <a:bodyPr>
            <a:normAutofit/>
          </a:bodyPr>
          <a:lstStyle/>
          <a:p>
            <a:r>
              <a:rPr lang="de-DE" sz="3200" b="1" dirty="0">
                <a:effectLst/>
              </a:rPr>
              <a:t>Qualitative Daten sind...</a:t>
            </a:r>
            <a:br>
              <a:rPr lang="de-DE" sz="32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de-DE" sz="3200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D3D9163A-9D13-4625-B390-A29099DD8C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259756" y="-648900"/>
            <a:ext cx="1545175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2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TimesNewRomanPS-BoldMT"/>
              </a:rPr>
              <a:t>Erklärung: </a:t>
            </a:r>
            <a:r>
              <a:rPr kumimoji="0" lang="de-DE" altLang="de-DE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Liberation Serif" panose="02020603050405020304" pitchFamily="18" charset="0"/>
              </a:rPr>
              <a:t>Strübing 2013:4-5</a:t>
            </a:r>
            <a:endParaRPr kumimoji="0" lang="de-DE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38F7883B-6E3D-4FF6-AA30-F91BC0BAA489}"/>
              </a:ext>
            </a:extLst>
          </p:cNvPr>
          <p:cNvSpPr txBox="1"/>
          <p:nvPr/>
        </p:nvSpPr>
        <p:spPr>
          <a:xfrm>
            <a:off x="600704" y="2875236"/>
            <a:ext cx="7730836" cy="3906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de-DE" sz="1800" dirty="0">
                <a:effectLst/>
                <a:latin typeface="Arial" panose="020B0604020202020204" pitchFamily="34" charset="0"/>
              </a:rPr>
              <a:t>… zählbar und messbar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A63C2873-A0C2-4BC6-9DBA-69A8A7C7FF23}"/>
              </a:ext>
            </a:extLst>
          </p:cNvPr>
          <p:cNvSpPr txBox="1"/>
          <p:nvPr/>
        </p:nvSpPr>
        <p:spPr>
          <a:xfrm>
            <a:off x="600704" y="3592081"/>
            <a:ext cx="77308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800" dirty="0">
                <a:effectLst/>
                <a:latin typeface="Arial" panose="020B0604020202020204" pitchFamily="34" charset="0"/>
              </a:rPr>
              <a:t>… </a:t>
            </a:r>
            <a:r>
              <a:rPr lang="de-DE" sz="1800" dirty="0">
                <a:solidFill>
                  <a:srgbClr val="92D050"/>
                </a:solidFill>
                <a:effectLst/>
                <a:latin typeface="Arial" panose="020B0604020202020204" pitchFamily="34" charset="0"/>
              </a:rPr>
              <a:t>interpretations- und erklärungsbedürftig</a:t>
            </a:r>
            <a:endParaRPr lang="de-DE" dirty="0">
              <a:solidFill>
                <a:srgbClr val="92D050"/>
              </a:solidFill>
              <a:latin typeface="Arial" panose="020B0604020202020204" pitchFamily="34" charset="0"/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96AD6937-6631-4E49-AB2F-5D265AA37180}"/>
              </a:ext>
            </a:extLst>
          </p:cNvPr>
          <p:cNvSpPr txBox="1"/>
          <p:nvPr/>
        </p:nvSpPr>
        <p:spPr>
          <a:xfrm>
            <a:off x="600704" y="4994672"/>
            <a:ext cx="77308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Erklärung: </a:t>
            </a:r>
            <a:r>
              <a:rPr lang="de-DE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Strübing 2013:4-5</a:t>
            </a:r>
          </a:p>
        </p:txBody>
      </p:sp>
    </p:spTree>
    <p:extLst>
      <p:ext uri="{BB962C8B-B14F-4D97-AF65-F5344CB8AC3E}">
        <p14:creationId xmlns:p14="http://schemas.microsoft.com/office/powerpoint/2010/main" val="8966176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E480B6-6487-45B1-9DAC-DB2F10AE1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Welche methodischen Innovationen brachte die 'Polish Peasant'-Studie?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AC77D9A-8E78-4C4A-B1A5-325EDA7033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effectLst/>
                <a:ea typeface="Times New Roman" panose="02020603050405020304" pitchFamily="18" charset="0"/>
              </a:rPr>
              <a:t>Persönliche Dokumente (z.B. Briefe, Autobiographien) als relevantes Material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Methodentriangulation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Verbindung von humanitärer Hilfe und Erhebung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Methodological note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2674931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E480B6-6487-45B1-9DAC-DB2F10AE1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Welche methodischen Innovationen brachte die 'Polish Peasant'-Studie?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AC77D9A-8E78-4C4A-B1A5-325EDA7033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solidFill>
                  <a:srgbClr val="92D050"/>
                </a:solidFill>
                <a:effectLst/>
                <a:ea typeface="Times New Roman" panose="02020603050405020304" pitchFamily="18" charset="0"/>
              </a:rPr>
              <a:t>Persönliche Dokumente (z.B. Briefe, Autobiographien) als relevantes Material</a:t>
            </a:r>
          </a:p>
          <a:p>
            <a:endParaRPr lang="de-DE" sz="1800" dirty="0">
              <a:solidFill>
                <a:srgbClr val="92D050"/>
              </a:solidFill>
            </a:endParaRPr>
          </a:p>
          <a:p>
            <a:r>
              <a:rPr lang="de-DE" sz="1800" dirty="0">
                <a:solidFill>
                  <a:srgbClr val="92D050"/>
                </a:solidFill>
                <a:effectLst/>
                <a:ea typeface="Times New Roman" panose="02020603050405020304" pitchFamily="18" charset="0"/>
              </a:rPr>
              <a:t>Methodentriangulation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Verbindung von humanitärer Hilfe und Erhebung</a:t>
            </a:r>
          </a:p>
          <a:p>
            <a:endParaRPr lang="de-DE" sz="1800" dirty="0"/>
          </a:p>
          <a:p>
            <a:r>
              <a:rPr lang="de-DE" sz="1800" dirty="0">
                <a:solidFill>
                  <a:srgbClr val="92D050"/>
                </a:solidFill>
                <a:effectLst/>
                <a:ea typeface="Times New Roman" panose="02020603050405020304" pitchFamily="18" charset="0"/>
              </a:rPr>
              <a:t>Methodological note</a:t>
            </a:r>
          </a:p>
          <a:p>
            <a:endParaRPr lang="de-DE" sz="1800" dirty="0">
              <a:solidFill>
                <a:srgbClr val="92D050"/>
              </a:solidFill>
            </a:endParaRPr>
          </a:p>
          <a:p>
            <a:endParaRPr lang="de-DE" sz="1800" dirty="0">
              <a:solidFill>
                <a:srgbClr val="92D050"/>
              </a:solidFill>
            </a:endParaRPr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2013:13-14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962072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7E67B1-A8F4-4955-9D09-C47E0C57B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Jahoda und Lazarsfeld konnten bei den Arbeitslosen von Marienthal Folgendes beobachten: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86AC55F-4582-4AF4-A1DB-7BB28D8138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effectLst/>
                <a:ea typeface="Times New Roman" panose="02020603050405020304" pitchFamily="18" charset="0"/>
              </a:rPr>
              <a:t>Dass Arbeitslose gerne Sachspenden annehmen. 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Den Verfall des sozialen Lebens.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Eine Korrelation von Haltungstypus und ökonomischer Lage.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5338752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7E67B1-A8F4-4955-9D09-C47E0C57B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Jahoda und Lazarsfeld konnten bei den Arbeitslosen von Marienthal Folgendes beobachten: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86AC55F-4582-4AF4-A1DB-7BB28D8138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effectLst/>
                <a:ea typeface="Times New Roman" panose="02020603050405020304" pitchFamily="18" charset="0"/>
              </a:rPr>
              <a:t>Dass Arbeitslose gerne Sachspenden annehmen. </a:t>
            </a:r>
          </a:p>
          <a:p>
            <a:endParaRPr lang="de-DE" sz="1800" dirty="0"/>
          </a:p>
          <a:p>
            <a:r>
              <a:rPr lang="de-DE" sz="1800" dirty="0">
                <a:solidFill>
                  <a:srgbClr val="92D050"/>
                </a:solidFill>
                <a:effectLst/>
                <a:ea typeface="Times New Roman" panose="02020603050405020304" pitchFamily="18" charset="0"/>
              </a:rPr>
              <a:t>Den Verfall des sozialen Lebens.</a:t>
            </a:r>
          </a:p>
          <a:p>
            <a:endParaRPr lang="de-DE" sz="1800" dirty="0">
              <a:solidFill>
                <a:srgbClr val="92D050"/>
              </a:solidFill>
            </a:endParaRPr>
          </a:p>
          <a:p>
            <a:r>
              <a:rPr lang="de-DE" sz="1800" dirty="0">
                <a:solidFill>
                  <a:srgbClr val="92D050"/>
                </a:solidFill>
                <a:effectLst/>
                <a:ea typeface="Times New Roman" panose="02020603050405020304" pitchFamily="18" charset="0"/>
              </a:rPr>
              <a:t>Eine Korrelation von Haltungstypus und ökonomischer Lage.</a:t>
            </a:r>
          </a:p>
          <a:p>
            <a:endParaRPr lang="de-DE" sz="1800" dirty="0">
              <a:solidFill>
                <a:srgbClr val="92D050"/>
              </a:solidFill>
            </a:endParaRPr>
          </a:p>
          <a:p>
            <a:endParaRPr lang="de-DE" sz="1800" dirty="0"/>
          </a:p>
          <a:p>
            <a:endParaRPr lang="de-DE" sz="1800" dirty="0"/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2013:14-15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5971986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086A62-AD86-41CD-8671-3695DE020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Lektion 3</a:t>
            </a:r>
            <a:b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Methodologie bezeichnet ...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6D63E86-21C9-42D9-87BD-F6304667B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effectLst/>
                <a:ea typeface="Times New Roman" panose="02020603050405020304" pitchFamily="18" charset="0"/>
              </a:rPr>
              <a:t>Den 'Werkzeugkasten' der Forschenden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Den Theoretischen Begründungsrahmen der Methoden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Die Haltung der Forschenden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6381019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086A62-AD86-41CD-8671-3695DE020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Lektion 3</a:t>
            </a:r>
            <a:b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Methodologie bezeichnet ...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6D63E86-21C9-42D9-87BD-F6304667B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effectLst/>
                <a:ea typeface="Times New Roman" panose="02020603050405020304" pitchFamily="18" charset="0"/>
              </a:rPr>
              <a:t>Den 'Werkzeugkasten' der Forschenden</a:t>
            </a:r>
          </a:p>
          <a:p>
            <a:endParaRPr lang="de-DE" sz="1800" dirty="0"/>
          </a:p>
          <a:p>
            <a:r>
              <a:rPr lang="de-DE" sz="1800" dirty="0">
                <a:solidFill>
                  <a:srgbClr val="92D050"/>
                </a:solidFill>
                <a:effectLst/>
                <a:ea typeface="Times New Roman" panose="02020603050405020304" pitchFamily="18" charset="0"/>
              </a:rPr>
              <a:t>Den Theoretischen Begründungsrahmen der Methoden</a:t>
            </a:r>
          </a:p>
          <a:p>
            <a:endParaRPr lang="de-DE" sz="1800" dirty="0">
              <a:solidFill>
                <a:srgbClr val="92D050"/>
              </a:solidFill>
            </a:endParaRPr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Die Haltung der Forschenden</a:t>
            </a:r>
          </a:p>
          <a:p>
            <a:endParaRPr lang="de-DE" sz="1800" dirty="0"/>
          </a:p>
          <a:p>
            <a:endParaRPr lang="de-DE" sz="1800" dirty="0"/>
          </a:p>
          <a:p>
            <a:endParaRPr lang="de-DE" sz="1800" dirty="0"/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2013:27-31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4628902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848349-DB22-4740-B51E-32EF5C886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Axiomatische Annahmen sind letzbegründbar.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336AAC2-5D9D-4918-B0D2-E1A0042AD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pPr marL="0" indent="0">
              <a:buNone/>
            </a:pPr>
            <a:r>
              <a:rPr lang="de-DE" dirty="0"/>
              <a:t>…richtig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…falsch</a:t>
            </a:r>
          </a:p>
        </p:txBody>
      </p:sp>
    </p:spTree>
    <p:extLst>
      <p:ext uri="{BB962C8B-B14F-4D97-AF65-F5344CB8AC3E}">
        <p14:creationId xmlns:p14="http://schemas.microsoft.com/office/powerpoint/2010/main" val="267499559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848349-DB22-4740-B51E-32EF5C886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Axiomatische Annahmen sind letzbegründbar.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336AAC2-5D9D-4918-B0D2-E1A0042AD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pPr marL="0" indent="0">
              <a:buNone/>
            </a:pPr>
            <a:r>
              <a:rPr lang="de-DE" dirty="0"/>
              <a:t>…richtig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>
                <a:solidFill>
                  <a:srgbClr val="92D050"/>
                </a:solidFill>
              </a:rPr>
              <a:t>…falsch</a:t>
            </a:r>
          </a:p>
          <a:p>
            <a:pPr marL="0" indent="0">
              <a:buNone/>
            </a:pPr>
            <a:endParaRPr lang="de-DE" dirty="0">
              <a:solidFill>
                <a:srgbClr val="92D050"/>
              </a:solidFill>
            </a:endParaRPr>
          </a:p>
          <a:p>
            <a:pPr marL="0" indent="0">
              <a:buNone/>
            </a:pPr>
            <a:endParaRPr lang="de-DE" dirty="0">
              <a:solidFill>
                <a:srgbClr val="92D050"/>
              </a:solidFill>
            </a:endParaRPr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2013:32-34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558544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841E65-03F9-4526-BD13-49B46BFE1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Situationen...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E0E79B4-54A4-4F7B-89D5-5EFCD9B18F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effectLst/>
                <a:ea typeface="Times New Roman" panose="02020603050405020304" pitchFamily="18" charset="0"/>
              </a:rPr>
              <a:t>… werden erst im praktischen Handeln hergestellt.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… werden von Forschenden eingegrenzt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… werden erst durch Interpretation der Forschenden konstituiert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6835412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841E65-03F9-4526-BD13-49B46BFE1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Situationen...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E0E79B4-54A4-4F7B-89D5-5EFCD9B18F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solidFill>
                  <a:srgbClr val="92D050"/>
                </a:solidFill>
                <a:effectLst/>
                <a:ea typeface="Times New Roman" panose="02020603050405020304" pitchFamily="18" charset="0"/>
              </a:rPr>
              <a:t>… werden erst im praktischen Handeln hergestellt.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… werden von Forschenden eingegrenzt.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… werden erst durch Interpretation der Forschenden konstituiert.</a:t>
            </a:r>
          </a:p>
          <a:p>
            <a:endParaRPr lang="de-DE" sz="1800" dirty="0"/>
          </a:p>
          <a:p>
            <a:endParaRPr lang="de-DE" sz="1800" dirty="0"/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 34f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82345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419EFF-F276-4AD5-AFA3-B1B4E7EF0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400" b="1" dirty="0">
                <a:effectLst/>
                <a:cs typeface="Arial" panose="020B0604020202020204" pitchFamily="34" charset="0"/>
              </a:rPr>
              <a:t>Der Nachvollzug des subjektiv gemeinten Sinns ist nötig, um Handeln verstehen zu können.</a:t>
            </a:r>
            <a:br>
              <a:rPr lang="de-DE" sz="2400" b="1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de-DE" sz="2400" b="1" dirty="0"/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A0214001-2F44-46A0-8A76-2F5E8219A1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3289"/>
            <a:ext cx="10515600" cy="4383674"/>
          </a:xfrm>
        </p:spPr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…wahr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…falsch</a:t>
            </a:r>
          </a:p>
        </p:txBody>
      </p:sp>
    </p:spTree>
    <p:extLst>
      <p:ext uri="{BB962C8B-B14F-4D97-AF65-F5344CB8AC3E}">
        <p14:creationId xmlns:p14="http://schemas.microsoft.com/office/powerpoint/2010/main" val="237870943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B543C6-A546-4D8D-A5F2-F817EE3F3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Der Generalisierte Andere und Signifikante Symbole sind alltagsheuristische Konzepte. Das bedeutet…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4415445-F2B4-4214-8449-37A5E45247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effectLst/>
                <a:ea typeface="Times New Roman" panose="02020603050405020304" pitchFamily="18" charset="0"/>
              </a:rPr>
              <a:t>Forscher*innen können Generalisierten Anderen und Signifikanten Symbolen im Alltag begegnen.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Sie sind Hilfestellungen bei der Erforschung des Alltags.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Ohne Sie sind wir handlungsunfähig.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Keine der Antworten ist richtig.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5057954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B543C6-A546-4D8D-A5F2-F817EE3F3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Der Generalisierte Andere und Signifikante Symbole sind alltagsheuristische Konzepte. Das bedeutet…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4415445-F2B4-4214-8449-37A5E45247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effectLst/>
                <a:ea typeface="Times New Roman" panose="02020603050405020304" pitchFamily="18" charset="0"/>
              </a:rPr>
              <a:t>Forscher*innen können Generalisierten Anderen und Signifikanten Symbolen im Alltag begegnen.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Sie sind Hilfestellungen bei der Erforschung des Alltags.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Ohne Sie sind wir handlungsunfähig.</a:t>
            </a:r>
          </a:p>
          <a:p>
            <a:endParaRPr lang="de-DE" sz="1800" dirty="0"/>
          </a:p>
          <a:p>
            <a:r>
              <a:rPr lang="de-DE" sz="1800" dirty="0">
                <a:solidFill>
                  <a:srgbClr val="92D050"/>
                </a:solidFill>
                <a:effectLst/>
                <a:ea typeface="Times New Roman" panose="02020603050405020304" pitchFamily="18" charset="0"/>
              </a:rPr>
              <a:t>Keine der Antworten ist richtig.</a:t>
            </a:r>
          </a:p>
          <a:p>
            <a:endParaRPr lang="de-DE" sz="1800" dirty="0">
              <a:solidFill>
                <a:srgbClr val="92D050"/>
              </a:solidFill>
            </a:endParaRPr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2013:35-36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08224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219C02-018B-4BC6-89E0-14FD34164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ea typeface="Times New Roman" panose="02020603050405020304" pitchFamily="18" charset="0"/>
              </a:rPr>
              <a:t>Der Objektsinn bezeichnet: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0436C29-465B-49D7-8EFC-2022847F9D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effectLst/>
                <a:ea typeface="Times New Roman" panose="02020603050405020304" pitchFamily="18" charset="0"/>
              </a:rPr>
              <a:t>Die allgemeine Bedeutung eines Textes.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Den von AutorInnen gemeinten Sinn.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Die kulturelle Bedeutung.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17344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219C02-018B-4BC6-89E0-14FD34164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ea typeface="Times New Roman" panose="02020603050405020304" pitchFamily="18" charset="0"/>
              </a:rPr>
              <a:t>Der Objektsinn bezeichnet: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0436C29-465B-49D7-8EFC-2022847F9D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solidFill>
                  <a:srgbClr val="92D050"/>
                </a:solidFill>
                <a:effectLst/>
                <a:ea typeface="Times New Roman" panose="02020603050405020304" pitchFamily="18" charset="0"/>
              </a:rPr>
              <a:t>Die allgemeine Bedeutung eines Textes.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Den von AutorInnen gemeinten Sinn.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Die kulturelle Bedeutung.</a:t>
            </a:r>
          </a:p>
          <a:p>
            <a:endParaRPr lang="de-DE" sz="1800" dirty="0"/>
          </a:p>
          <a:p>
            <a:endParaRPr lang="de-DE" sz="1800" dirty="0"/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2013:37f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4938429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BA84F2-B15E-48C9-A19E-297FB8936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Eine Typisierung ist eine Zusammenfassung von Merkmalen bestimmter Erfahrungen.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A46A6CC-2EB5-4F19-A536-5F5AC3F480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pPr marL="0" indent="0">
              <a:buNone/>
            </a:pPr>
            <a:r>
              <a:rPr lang="de-DE" dirty="0"/>
              <a:t>…richtig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…falsch</a:t>
            </a:r>
          </a:p>
        </p:txBody>
      </p:sp>
    </p:spTree>
    <p:extLst>
      <p:ext uri="{BB962C8B-B14F-4D97-AF65-F5344CB8AC3E}">
        <p14:creationId xmlns:p14="http://schemas.microsoft.com/office/powerpoint/2010/main" val="75983878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BA84F2-B15E-48C9-A19E-297FB8936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Eine Typisierung ist eine Zusammenfassung von Merkmalen bestimmter Erfahrungen.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A46A6CC-2EB5-4F19-A536-5F5AC3F480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pPr marL="0" indent="0">
              <a:buNone/>
            </a:pPr>
            <a:r>
              <a:rPr lang="de-DE" dirty="0">
                <a:solidFill>
                  <a:srgbClr val="92D050"/>
                </a:solidFill>
              </a:rPr>
              <a:t>…richtig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…falsch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2013:38-40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0814392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640ACE-8B5A-4E5C-A615-56775F1EF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Konstruktionen zweiter Ordnung werden von Handelnden im Alltag hergestellt.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FD721C0-9CF6-4128-ADB5-406B5B3798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pPr marL="0" indent="0">
              <a:buNone/>
            </a:pPr>
            <a:r>
              <a:rPr lang="de-DE" dirty="0"/>
              <a:t>…richtig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…falsch</a:t>
            </a:r>
          </a:p>
        </p:txBody>
      </p:sp>
    </p:spTree>
    <p:extLst>
      <p:ext uri="{BB962C8B-B14F-4D97-AF65-F5344CB8AC3E}">
        <p14:creationId xmlns:p14="http://schemas.microsoft.com/office/powerpoint/2010/main" val="176008984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640ACE-8B5A-4E5C-A615-56775F1EF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Konstruktionen zweiter Ordnung werden von Handelnden im Alltag hergestellt.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FD721C0-9CF6-4128-ADB5-406B5B3798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pPr marL="0" indent="0">
              <a:buNone/>
            </a:pPr>
            <a:r>
              <a:rPr lang="de-DE" dirty="0"/>
              <a:t>…richtig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>
                <a:solidFill>
                  <a:srgbClr val="92D050"/>
                </a:solidFill>
              </a:rPr>
              <a:t>…falsch</a:t>
            </a:r>
          </a:p>
          <a:p>
            <a:pPr marL="0" indent="0">
              <a:buNone/>
            </a:pPr>
            <a:endParaRPr lang="de-DE" dirty="0">
              <a:solidFill>
                <a:srgbClr val="92D050"/>
              </a:solidFill>
            </a:endParaRPr>
          </a:p>
          <a:p>
            <a:pPr marL="0" indent="0">
              <a:buNone/>
            </a:pPr>
            <a:endParaRPr lang="de-DE" dirty="0">
              <a:solidFill>
                <a:srgbClr val="92D050"/>
              </a:solidFill>
            </a:endParaRPr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2013:40f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03955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C282CE-5004-4FD4-AEAB-04238AF73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Dokumente, Videos, Transkripte und Protokolle sind…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87D6B70-6C1C-48D5-9BD8-D7B09CAA3D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effectLst/>
                <a:ea typeface="Times New Roman" panose="02020603050405020304" pitchFamily="18" charset="0"/>
              </a:rPr>
              <a:t>Material</a:t>
            </a:r>
          </a:p>
          <a:p>
            <a:endParaRPr lang="de-DE" sz="1800" dirty="0"/>
          </a:p>
          <a:p>
            <a:r>
              <a:rPr lang="de-DE" sz="1800" dirty="0"/>
              <a:t>Daten</a:t>
            </a:r>
          </a:p>
          <a:p>
            <a:endParaRPr lang="de-DE" sz="1800" dirty="0"/>
          </a:p>
          <a:p>
            <a:r>
              <a:rPr lang="de-DE" sz="1800" dirty="0"/>
              <a:t>Methoden</a:t>
            </a:r>
          </a:p>
          <a:p>
            <a:endParaRPr lang="de-DE" sz="18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0498062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C282CE-5004-4FD4-AEAB-04238AF73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Dokumente, Videos, Transkripte und Protokolle sind…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87D6B70-6C1C-48D5-9BD8-D7B09CAA3D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solidFill>
                  <a:srgbClr val="92D050"/>
                </a:solidFill>
                <a:effectLst/>
                <a:ea typeface="Times New Roman" panose="02020603050405020304" pitchFamily="18" charset="0"/>
              </a:rPr>
              <a:t>Material</a:t>
            </a:r>
          </a:p>
          <a:p>
            <a:endParaRPr lang="de-DE" sz="1800" dirty="0"/>
          </a:p>
          <a:p>
            <a:r>
              <a:rPr lang="de-DE" sz="1800" dirty="0"/>
              <a:t>Daten</a:t>
            </a:r>
          </a:p>
          <a:p>
            <a:endParaRPr lang="de-DE" sz="1800" dirty="0"/>
          </a:p>
          <a:p>
            <a:r>
              <a:rPr lang="de-DE" sz="1800" dirty="0"/>
              <a:t>Methoden</a:t>
            </a:r>
          </a:p>
          <a:p>
            <a:endParaRPr lang="de-DE" sz="1800" dirty="0"/>
          </a:p>
          <a:p>
            <a:endParaRPr lang="de-DE" sz="1800" dirty="0"/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2013:45-47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e-DE" sz="18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798596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419EFF-F276-4AD5-AFA3-B1B4E7EF0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400" b="1" dirty="0">
                <a:effectLst/>
                <a:cs typeface="Arial" panose="020B0604020202020204" pitchFamily="34" charset="0"/>
              </a:rPr>
              <a:t>Der Nachvollzug des subjektiv gemeinten Sinns ist nötig, um Handeln verstehen zu können.</a:t>
            </a:r>
            <a:br>
              <a:rPr lang="de-DE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de-DE" sz="2400" b="1" dirty="0"/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A0214001-2F44-46A0-8A76-2F5E8219A1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3289"/>
            <a:ext cx="10515600" cy="4383674"/>
          </a:xfrm>
        </p:spPr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>
                <a:solidFill>
                  <a:srgbClr val="92D050"/>
                </a:solidFill>
              </a:rPr>
              <a:t>…wahr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…falsch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Erklärung: </a:t>
            </a:r>
            <a:r>
              <a:rPr lang="de-DE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Strübing 2013:5-6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4834485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1FEBC8-E15B-4FA2-9635-8E0F6D5D18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Das Thomas-Theorem besagt: „If men define Situations as real,...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C83FAED-CF39-44C4-BB5D-A6506F66E4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800" dirty="0">
                <a:effectLst/>
                <a:ea typeface="Times New Roman" panose="02020603050405020304" pitchFamily="18" charset="0"/>
              </a:rPr>
              <a:t>… they are real in their conventionality.“</a:t>
            </a:r>
          </a:p>
          <a:p>
            <a:endParaRPr lang="en-GB" sz="1800" dirty="0"/>
          </a:p>
          <a:p>
            <a:r>
              <a:rPr lang="en-GB" sz="1800" dirty="0">
                <a:effectLst/>
                <a:ea typeface="Times New Roman" panose="02020603050405020304" pitchFamily="18" charset="0"/>
              </a:rPr>
              <a:t>… they are not necessarily real in their consequences.“</a:t>
            </a:r>
          </a:p>
          <a:p>
            <a:endParaRPr lang="en-GB" sz="1800" dirty="0"/>
          </a:p>
          <a:p>
            <a:r>
              <a:rPr lang="en-GB" sz="1800" dirty="0">
                <a:effectLst/>
                <a:ea typeface="Times New Roman" panose="02020603050405020304" pitchFamily="18" charset="0"/>
              </a:rPr>
              <a:t>… they are real in their consequences.“</a:t>
            </a:r>
          </a:p>
          <a:p>
            <a:endParaRPr lang="en-GB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… they become conventional reality.“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2492250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1FEBC8-E15B-4FA2-9635-8E0F6D5D18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Das Thomas-Theorem besagt: „If men define Situations as real,...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C83FAED-CF39-44C4-BB5D-A6506F66E4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800" dirty="0">
                <a:effectLst/>
                <a:ea typeface="Times New Roman" panose="02020603050405020304" pitchFamily="18" charset="0"/>
              </a:rPr>
              <a:t>… they are real in their conventionality.“</a:t>
            </a:r>
          </a:p>
          <a:p>
            <a:endParaRPr lang="en-GB" sz="1800" dirty="0"/>
          </a:p>
          <a:p>
            <a:r>
              <a:rPr lang="en-GB" sz="1800" dirty="0">
                <a:effectLst/>
                <a:ea typeface="Times New Roman" panose="02020603050405020304" pitchFamily="18" charset="0"/>
              </a:rPr>
              <a:t>… they are not necessarily real in their consequences.“</a:t>
            </a:r>
          </a:p>
          <a:p>
            <a:endParaRPr lang="en-GB" sz="1800" dirty="0"/>
          </a:p>
          <a:p>
            <a:r>
              <a:rPr lang="en-GB" sz="1800" dirty="0">
                <a:solidFill>
                  <a:srgbClr val="92D050"/>
                </a:solidFill>
                <a:effectLst/>
                <a:ea typeface="Times New Roman" panose="02020603050405020304" pitchFamily="18" charset="0"/>
              </a:rPr>
              <a:t>… they are real in their consequences.“</a:t>
            </a:r>
          </a:p>
          <a:p>
            <a:endParaRPr lang="en-GB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… they become conventional reality.“</a:t>
            </a:r>
          </a:p>
          <a:p>
            <a:endParaRPr lang="de-DE" sz="1800" dirty="0"/>
          </a:p>
          <a:p>
            <a:endParaRPr lang="de-DE" sz="1800" dirty="0"/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2013:34f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2329069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1F4C11-AF46-4232-A468-0B13B97BD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de-DE" dirty="0"/>
            </a:br>
            <a:br>
              <a:rPr lang="de-DE" dirty="0"/>
            </a:br>
            <a:r>
              <a:rPr lang="de-DE" sz="2000" dirty="0"/>
              <a:t>Lektion 4</a:t>
            </a:r>
            <a:br>
              <a:rPr lang="de-DE" dirty="0"/>
            </a:br>
            <a:r>
              <a:rPr lang="de-DE" sz="3600" dirty="0">
                <a:effectLst/>
              </a:rPr>
              <a:t>Bronislaw Jagodowski hatte großen Einfluss auf die Entwicklung der Ethnographie.</a:t>
            </a:r>
            <a:br>
              <a:rPr lang="de-DE" sz="36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de-DE" sz="3600" dirty="0"/>
            </a:br>
            <a:endParaRPr lang="de-DE" sz="3600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8184287-2268-434E-9E67-E4FE5C61D2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pPr marL="0" indent="0">
              <a:buNone/>
            </a:pPr>
            <a:r>
              <a:rPr lang="de-DE" dirty="0"/>
              <a:t>…richtig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…falsch</a:t>
            </a:r>
          </a:p>
        </p:txBody>
      </p:sp>
    </p:spTree>
    <p:extLst>
      <p:ext uri="{BB962C8B-B14F-4D97-AF65-F5344CB8AC3E}">
        <p14:creationId xmlns:p14="http://schemas.microsoft.com/office/powerpoint/2010/main" val="29189578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1F4C11-AF46-4232-A468-0B13B97BD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de-DE" dirty="0"/>
            </a:br>
            <a:br>
              <a:rPr lang="de-DE" dirty="0"/>
            </a:br>
            <a:r>
              <a:rPr lang="de-DE" sz="2000" dirty="0"/>
              <a:t>Lektion 4</a:t>
            </a:r>
            <a:br>
              <a:rPr lang="de-DE" dirty="0"/>
            </a:br>
            <a:r>
              <a:rPr lang="de-DE" sz="3600" dirty="0">
                <a:effectLst/>
              </a:rPr>
              <a:t>Bronislaw Jagodowski hatte großen Einfluss auf die Entwicklung der Ethnographie</a:t>
            </a:r>
            <a:r>
              <a:rPr lang="de-DE" sz="4400" dirty="0">
                <a:effectLst/>
              </a:rPr>
              <a:t>.</a:t>
            </a:r>
            <a:br>
              <a:rPr lang="de-DE" sz="44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de-DE" dirty="0"/>
            </a:br>
            <a:endParaRPr lang="de-DE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8184287-2268-434E-9E67-E4FE5C61D2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pPr marL="0" indent="0">
              <a:buNone/>
            </a:pPr>
            <a:r>
              <a:rPr lang="de-DE" dirty="0"/>
              <a:t>…richtig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>
                <a:solidFill>
                  <a:srgbClr val="92D050"/>
                </a:solidFill>
              </a:rPr>
              <a:t>…falsch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2013:57-59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8066812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ECCA0C-E767-4948-8889-E12369028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Das Erkenntnisinteresse von Ethnographien ist: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ADB3999-86B2-4D58-BBAE-9981E27C41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effectLst/>
                <a:ea typeface="Times New Roman" panose="02020603050405020304" pitchFamily="18" charset="0"/>
              </a:rPr>
              <a:t>Die Erforschung von Diskursen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Die Erforschung von Kulturpraktiken.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Die Erforschung von Beschreibungen.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Die kulturelle Bedeutung von Praktiken.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221275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ECCA0C-E767-4948-8889-E12369028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Das Erkenntnisinteresse von Ethnographien ist: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ADB3999-86B2-4D58-BBAE-9981E27C41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effectLst/>
                <a:ea typeface="Times New Roman" panose="02020603050405020304" pitchFamily="18" charset="0"/>
              </a:rPr>
              <a:t>Die Erforschung von Diskursen</a:t>
            </a:r>
          </a:p>
          <a:p>
            <a:endParaRPr lang="de-DE" sz="1800" dirty="0"/>
          </a:p>
          <a:p>
            <a:r>
              <a:rPr lang="de-DE" sz="1800" dirty="0">
                <a:solidFill>
                  <a:srgbClr val="92D050"/>
                </a:solidFill>
                <a:effectLst/>
                <a:ea typeface="Times New Roman" panose="02020603050405020304" pitchFamily="18" charset="0"/>
              </a:rPr>
              <a:t>Die Erforschung von Kulturpraktiken.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Die Erforschung von Beschreibungen.</a:t>
            </a:r>
          </a:p>
          <a:p>
            <a:endParaRPr lang="de-DE" sz="1800" dirty="0"/>
          </a:p>
          <a:p>
            <a:r>
              <a:rPr lang="de-DE" sz="1800" dirty="0">
                <a:solidFill>
                  <a:srgbClr val="92D050"/>
                </a:solidFill>
                <a:effectLst/>
                <a:ea typeface="Times New Roman" panose="02020603050405020304" pitchFamily="18" charset="0"/>
              </a:rPr>
              <a:t>Die kulturelle Bedeutung von Praktiken</a:t>
            </a:r>
          </a:p>
          <a:p>
            <a:endParaRPr lang="de-DE" sz="1800" dirty="0">
              <a:solidFill>
                <a:srgbClr val="92D050"/>
              </a:solidFill>
            </a:endParaRPr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2013:53f</a:t>
            </a:r>
            <a:endParaRPr lang="de-DE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130148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B5B18D-17DA-4A69-A1F6-E31C329CF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Die Grenzen eines Feldes sind fließend.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BDD8480-514D-4BBE-8A1A-1BED572FE4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…richtig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…falsch</a:t>
            </a:r>
          </a:p>
        </p:txBody>
      </p:sp>
    </p:spTree>
    <p:extLst>
      <p:ext uri="{BB962C8B-B14F-4D97-AF65-F5344CB8AC3E}">
        <p14:creationId xmlns:p14="http://schemas.microsoft.com/office/powerpoint/2010/main" val="187040153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B5B18D-17DA-4A69-A1F6-E31C329CF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Die Grenzen eines Feldes sind fließend.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BDD8480-514D-4BBE-8A1A-1BED572FE4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>
                <a:solidFill>
                  <a:srgbClr val="92D050"/>
                </a:solidFill>
              </a:rPr>
              <a:t>…richtig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…falsch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2013:65-68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8965730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8BD534-9316-4941-9833-867F8ADEE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Die 'Heuristik der Befremdung' ist...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AA8E86E-4BFA-4AE0-883F-A3D1B0F7C4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effectLst/>
                <a:ea typeface="Times New Roman" panose="02020603050405020304" pitchFamily="18" charset="0"/>
              </a:rPr>
              <a:t>… eine Analysemethode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… ein Erkenntnismittel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… ein Erhebungsmittel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4735723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8BD534-9316-4941-9833-867F8ADEE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Die 'Heuristik der Befremdung' ist...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AA8E86E-4BFA-4AE0-883F-A3D1B0F7C4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effectLst/>
                <a:ea typeface="Times New Roman" panose="02020603050405020304" pitchFamily="18" charset="0"/>
              </a:rPr>
              <a:t>… eine Analysemethode</a:t>
            </a:r>
          </a:p>
          <a:p>
            <a:endParaRPr lang="de-DE" sz="1800" dirty="0"/>
          </a:p>
          <a:p>
            <a:r>
              <a:rPr lang="de-DE" sz="1800" dirty="0">
                <a:solidFill>
                  <a:srgbClr val="92D050"/>
                </a:solidFill>
                <a:effectLst/>
                <a:ea typeface="Times New Roman" panose="02020603050405020304" pitchFamily="18" charset="0"/>
              </a:rPr>
              <a:t>… ein Erkenntnismittel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… ein Erhebungsmittel</a:t>
            </a:r>
          </a:p>
          <a:p>
            <a:endParaRPr lang="de-DE" sz="1800" dirty="0"/>
          </a:p>
          <a:p>
            <a:endParaRPr lang="de-DE" sz="1800" dirty="0"/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2013:62-65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7128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81B80C-969B-43B9-89E2-B0B003464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5652" y="489412"/>
            <a:ext cx="10515600" cy="1325563"/>
          </a:xfrm>
        </p:spPr>
        <p:txBody>
          <a:bodyPr>
            <a:normAutofit/>
          </a:bodyPr>
          <a:lstStyle/>
          <a:p>
            <a:r>
              <a:rPr lang="de-DE" sz="2400" b="1" dirty="0">
                <a:effectLst/>
              </a:rPr>
              <a:t>Bei der Deduktion wird vom...</a:t>
            </a:r>
            <a:br>
              <a:rPr lang="de-DE" sz="2400" b="1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de-DE" sz="2400" b="1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C4D5B864-40B6-4970-95A8-770615C82B8D}"/>
              </a:ext>
            </a:extLst>
          </p:cNvPr>
          <p:cNvSpPr txBox="1"/>
          <p:nvPr/>
        </p:nvSpPr>
        <p:spPr>
          <a:xfrm>
            <a:off x="1165194" y="2128735"/>
            <a:ext cx="6094520" cy="3906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de-DE" sz="1800" dirty="0">
                <a:effectLst/>
                <a:latin typeface="Arial" panose="020B0604020202020204" pitchFamily="34" charset="0"/>
              </a:rPr>
              <a:t>… Allgemeinen auf das Einzelne geschlossen.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4BEDA514-4410-410E-9CCD-E51605822D2F}"/>
              </a:ext>
            </a:extLst>
          </p:cNvPr>
          <p:cNvSpPr txBox="1"/>
          <p:nvPr/>
        </p:nvSpPr>
        <p:spPr>
          <a:xfrm>
            <a:off x="1095652" y="3193224"/>
            <a:ext cx="60945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800" dirty="0">
                <a:effectLst/>
                <a:latin typeface="Arial" panose="020B0604020202020204" pitchFamily="34" charset="0"/>
              </a:rPr>
              <a:t>… Einzelnen auf das Allgemeine geschlossen.</a:t>
            </a:r>
            <a:endParaRPr lang="de-DE" dirty="0">
              <a:latin typeface="Arial" panose="020B0604020202020204" pitchFamily="34" charset="0"/>
            </a:endParaRP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01E2C601-4093-4B1C-A531-A736FE57B429}"/>
              </a:ext>
            </a:extLst>
          </p:cNvPr>
          <p:cNvSpPr txBox="1"/>
          <p:nvPr/>
        </p:nvSpPr>
        <p:spPr>
          <a:xfrm>
            <a:off x="1095652" y="4236361"/>
            <a:ext cx="6094520" cy="3906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de-DE" sz="1800" dirty="0">
                <a:effectLst/>
                <a:latin typeface="Arial" panose="020B0604020202020204" pitchFamily="34" charset="0"/>
              </a:rPr>
              <a:t>… Allgemeinen auf Gesetze geschlossen.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735931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D51345-813D-4483-8D5B-CD86A0B9D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Clifford Geertz hat die ________________ in die Ethnographie eingeführt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BB23B70-F118-4A80-A7BB-ED42E4F04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effectLst/>
                <a:ea typeface="Times New Roman" panose="02020603050405020304" pitchFamily="18" charset="0"/>
              </a:rPr>
              <a:t>Die Beobachtung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Das Interview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Die dichte Beschreibung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Das Memo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7613041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D51345-813D-4483-8D5B-CD86A0B9D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Clifford Geertz hat die ________________ in die Ethnographie eingeführt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BB23B70-F118-4A80-A7BB-ED42E4F04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effectLst/>
                <a:ea typeface="Times New Roman" panose="02020603050405020304" pitchFamily="18" charset="0"/>
              </a:rPr>
              <a:t>Die Beobachtung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Das Interview</a:t>
            </a:r>
          </a:p>
          <a:p>
            <a:endParaRPr lang="de-DE" sz="1800" dirty="0"/>
          </a:p>
          <a:p>
            <a:r>
              <a:rPr lang="de-DE" sz="1800" dirty="0">
                <a:solidFill>
                  <a:srgbClr val="92D050"/>
                </a:solidFill>
                <a:effectLst/>
                <a:ea typeface="Times New Roman" panose="02020603050405020304" pitchFamily="18" charset="0"/>
              </a:rPr>
              <a:t>Die dichte Beschreibung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Das Memo</a:t>
            </a:r>
          </a:p>
          <a:p>
            <a:pPr marL="0" indent="0">
              <a:buNone/>
            </a:pPr>
            <a:endParaRPr lang="de-DE" sz="1800" dirty="0"/>
          </a:p>
          <a:p>
            <a:pPr marL="0" indent="0">
              <a:buNone/>
            </a:pPr>
            <a:endParaRPr lang="de-DE" sz="1800" dirty="0"/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2013:68-71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6087556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F0D5F0-2F90-49E5-9F83-D7F3D66F9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Teilnehmende Beobachtungen sind für eine Ethnographie verpflichtend.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157E8EB-D48E-48A5-B966-BC78077983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pPr marL="0" indent="0">
              <a:buNone/>
            </a:pPr>
            <a:r>
              <a:rPr lang="de-DE" dirty="0"/>
              <a:t>…richtig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…falsch</a:t>
            </a:r>
          </a:p>
        </p:txBody>
      </p:sp>
    </p:spTree>
    <p:extLst>
      <p:ext uri="{BB962C8B-B14F-4D97-AF65-F5344CB8AC3E}">
        <p14:creationId xmlns:p14="http://schemas.microsoft.com/office/powerpoint/2010/main" val="175373728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F0D5F0-2F90-49E5-9F83-D7F3D66F9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Teilnehmende Beobachtungen sind für eine Ethnographie verpflichtend.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157E8EB-D48E-48A5-B966-BC78077983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pPr marL="0" indent="0">
              <a:buNone/>
            </a:pPr>
            <a:r>
              <a:rPr lang="de-DE" dirty="0"/>
              <a:t>…richtig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>
                <a:solidFill>
                  <a:srgbClr val="92D050"/>
                </a:solidFill>
              </a:rPr>
              <a:t>…falsch</a:t>
            </a:r>
          </a:p>
          <a:p>
            <a:pPr marL="0" indent="0">
              <a:buNone/>
            </a:pPr>
            <a:endParaRPr lang="de-DE" dirty="0">
              <a:solidFill>
                <a:srgbClr val="92D050"/>
              </a:solidFill>
            </a:endParaRPr>
          </a:p>
          <a:p>
            <a:pPr marL="0" indent="0">
              <a:buNone/>
            </a:pPr>
            <a:endParaRPr lang="de-DE" dirty="0">
              <a:solidFill>
                <a:srgbClr val="92D050"/>
              </a:solidFill>
            </a:endParaRPr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2013:53-54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182255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94AA1C-7472-42F6-A6D5-AFA4F71F4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Ethnographisches Schreiben...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4664C7C-C195-4B40-BE24-18AA662221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effectLst/>
                <a:ea typeface="Times New Roman" panose="02020603050405020304" pitchFamily="18" charset="0"/>
              </a:rPr>
              <a:t>… trägt zur intersubjektiven Nachvollziehbarkeit des Forschungsprozesses bei.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… ist nur für Publikationen wichtig.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… ist die Vorstufe zu wissenschaftlichem Schreiben.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… überwindet Rollenkonflikte.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77936246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94AA1C-7472-42F6-A6D5-AFA4F71F4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Ethnographisches Schreiben...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4664C7C-C195-4B40-BE24-18AA662221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solidFill>
                  <a:srgbClr val="92D050"/>
                </a:solidFill>
                <a:effectLst/>
                <a:ea typeface="Times New Roman" panose="02020603050405020304" pitchFamily="18" charset="0"/>
              </a:rPr>
              <a:t>… trägt zur intersubjektiven Nachvollziehbarkeit des Forschungsprozesses bei.</a:t>
            </a:r>
          </a:p>
          <a:p>
            <a:endParaRPr lang="de-DE" sz="1800" dirty="0">
              <a:solidFill>
                <a:srgbClr val="92D050"/>
              </a:solidFill>
            </a:endParaRPr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… ist nur für Publikationen wichtig.</a:t>
            </a:r>
          </a:p>
          <a:p>
            <a:endParaRPr lang="de-DE" sz="1800" dirty="0"/>
          </a:p>
          <a:p>
            <a:r>
              <a:rPr lang="de-DE" sz="1800" dirty="0">
                <a:solidFill>
                  <a:srgbClr val="92D050"/>
                </a:solidFill>
                <a:effectLst/>
                <a:ea typeface="Times New Roman" panose="02020603050405020304" pitchFamily="18" charset="0"/>
              </a:rPr>
              <a:t>… ist die Vorstufe zu wissenschaftlichem Schreiben.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… überwindet Rollenkonflikte.</a:t>
            </a:r>
          </a:p>
          <a:p>
            <a:endParaRPr lang="de-DE" sz="1800" dirty="0"/>
          </a:p>
          <a:p>
            <a:endParaRPr lang="de-DE" sz="1800" dirty="0"/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2013:71-75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1502164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147E23-8AF8-461C-B1CD-3157EDDC6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'Going native' ist notwendig für eine gute Ethnographie.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A7445DC-E18F-4BAB-93C0-460AEED2D7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…richtig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…falsch</a:t>
            </a:r>
          </a:p>
        </p:txBody>
      </p:sp>
    </p:spTree>
    <p:extLst>
      <p:ext uri="{BB962C8B-B14F-4D97-AF65-F5344CB8AC3E}">
        <p14:creationId xmlns:p14="http://schemas.microsoft.com/office/powerpoint/2010/main" val="38391711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147E23-8AF8-461C-B1CD-3157EDDC6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'Going native' ist notwendig für eine gute Ethnographie.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A7445DC-E18F-4BAB-93C0-460AEED2D7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…richtig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>
                <a:solidFill>
                  <a:srgbClr val="92D050"/>
                </a:solidFill>
              </a:rPr>
              <a:t>…falsch</a:t>
            </a:r>
          </a:p>
          <a:p>
            <a:pPr marL="0" indent="0">
              <a:buNone/>
            </a:pPr>
            <a:endParaRPr lang="de-DE" dirty="0">
              <a:solidFill>
                <a:srgbClr val="92D050"/>
              </a:solidFill>
            </a:endParaRPr>
          </a:p>
          <a:p>
            <a:pPr marL="0" indent="0">
              <a:buNone/>
            </a:pPr>
            <a:endParaRPr lang="de-DE" dirty="0">
              <a:solidFill>
                <a:srgbClr val="92D050"/>
              </a:solidFill>
            </a:endParaRPr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Breidenstein et al. 2014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8355654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88FF92-0C18-4810-B9F9-9682CECF0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Das 'Feld' in der Ethnographie ist … 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991C769-95FC-49C8-896E-1D0017ED14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effectLst/>
                <a:ea typeface="Times New Roman" panose="02020603050405020304" pitchFamily="18" charset="0"/>
              </a:rPr>
              <a:t>… ein im Vorfeld abgesteckter Forschungsahmen.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… immer ein geographischer Ort.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… statisch und unveränderlich über den Forschungsprozess hinweg.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… Keine der Antworten ist richtig.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3726187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88FF92-0C18-4810-B9F9-9682CECF0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Das 'Feld' in der Ethnographie ist … 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991C769-95FC-49C8-896E-1D0017ED14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effectLst/>
                <a:ea typeface="Times New Roman" panose="02020603050405020304" pitchFamily="18" charset="0"/>
              </a:rPr>
              <a:t>… ein im Vorfeld abgesteckter Forschungsahmen.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… immer ein geographischer Ort.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… statisch und unveränderlich über den Forschungsprozess hinweg.</a:t>
            </a:r>
          </a:p>
          <a:p>
            <a:endParaRPr lang="de-DE" sz="1800" dirty="0"/>
          </a:p>
          <a:p>
            <a:r>
              <a:rPr lang="de-DE" sz="1800" dirty="0">
                <a:solidFill>
                  <a:srgbClr val="92D050"/>
                </a:solidFill>
                <a:effectLst/>
                <a:ea typeface="Times New Roman" panose="02020603050405020304" pitchFamily="18" charset="0"/>
              </a:rPr>
              <a:t>… Keine der Antworten ist richtig.</a:t>
            </a:r>
          </a:p>
          <a:p>
            <a:endParaRPr lang="de-DE" sz="1800" dirty="0"/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2013:65-68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95182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81B80C-969B-43B9-89E2-B0B003464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5652" y="489412"/>
            <a:ext cx="10515600" cy="1325563"/>
          </a:xfrm>
        </p:spPr>
        <p:txBody>
          <a:bodyPr/>
          <a:lstStyle/>
          <a:p>
            <a:r>
              <a:rPr lang="de-DE" sz="2400" b="1" dirty="0">
                <a:effectLst/>
                <a:cs typeface="Arial" panose="020B0604020202020204" pitchFamily="34" charset="0"/>
              </a:rPr>
              <a:t>Bei der Deduktion wird vom...</a:t>
            </a:r>
            <a:br>
              <a:rPr lang="de-DE" sz="4400" b="1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de-DE" b="1" dirty="0">
              <a:cs typeface="Arial" panose="020B0604020202020204" pitchFamily="34" charset="0"/>
            </a:endParaRP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C4D5B864-40B6-4970-95A8-770615C82B8D}"/>
              </a:ext>
            </a:extLst>
          </p:cNvPr>
          <p:cNvSpPr txBox="1"/>
          <p:nvPr/>
        </p:nvSpPr>
        <p:spPr>
          <a:xfrm>
            <a:off x="1095652" y="2113415"/>
            <a:ext cx="6094520" cy="3906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de-DE" sz="1800" dirty="0">
                <a:solidFill>
                  <a:srgbClr val="92D050"/>
                </a:solidFill>
                <a:effectLst/>
                <a:latin typeface="Arial" panose="020B0604020202020204" pitchFamily="34" charset="0"/>
              </a:rPr>
              <a:t>… Allgemeinen auf das Einzelne geschlossen.</a:t>
            </a:r>
            <a:endParaRPr lang="de-DE" sz="1800" dirty="0">
              <a:solidFill>
                <a:srgbClr val="92D050"/>
              </a:solidFill>
              <a:effectLst/>
              <a:latin typeface="Liberation Serif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4BEDA514-4410-410E-9CCD-E51605822D2F}"/>
              </a:ext>
            </a:extLst>
          </p:cNvPr>
          <p:cNvSpPr txBox="1"/>
          <p:nvPr/>
        </p:nvSpPr>
        <p:spPr>
          <a:xfrm>
            <a:off x="1095652" y="3057228"/>
            <a:ext cx="60945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800" dirty="0">
                <a:effectLst/>
                <a:latin typeface="Arial" panose="020B0604020202020204" pitchFamily="34" charset="0"/>
              </a:rPr>
              <a:t>… Einzelnen auf das Allgemeine geschlossen.</a:t>
            </a:r>
            <a:endParaRPr lang="de-DE" dirty="0">
              <a:latin typeface="Arial" panose="020B0604020202020204" pitchFamily="34" charset="0"/>
            </a:endParaRP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01E2C601-4093-4B1C-A531-A736FE57B429}"/>
              </a:ext>
            </a:extLst>
          </p:cNvPr>
          <p:cNvSpPr txBox="1"/>
          <p:nvPr/>
        </p:nvSpPr>
        <p:spPr>
          <a:xfrm>
            <a:off x="1095652" y="3963218"/>
            <a:ext cx="6094520" cy="3906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de-DE" sz="1800" dirty="0">
                <a:effectLst/>
                <a:latin typeface="Arial" panose="020B0604020202020204" pitchFamily="34" charset="0"/>
              </a:rPr>
              <a:t>… Allgemeinen auf Gesetze geschlossen.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80935AF7-22F2-495C-9207-856034A425C6}"/>
              </a:ext>
            </a:extLst>
          </p:cNvPr>
          <p:cNvSpPr txBox="1"/>
          <p:nvPr/>
        </p:nvSpPr>
        <p:spPr>
          <a:xfrm>
            <a:off x="1165194" y="5367840"/>
            <a:ext cx="60945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Strübing 2013:7-8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r>
              <a:rPr lang="de-DE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NewRomanPSMT"/>
              </a:rPr>
              <a:t> </a:t>
            </a:r>
            <a:endParaRPr lang="de-DE" sz="1800" dirty="0">
              <a:effectLst/>
              <a:latin typeface="TimesNewRomanPSMT"/>
              <a:ea typeface="Times New Roman" panose="02020603050405020304" pitchFamily="18" charset="0"/>
              <a:cs typeface="TimesNewRomanPSMT"/>
            </a:endParaRPr>
          </a:p>
        </p:txBody>
      </p:sp>
    </p:spTree>
    <p:extLst>
      <p:ext uri="{BB962C8B-B14F-4D97-AF65-F5344CB8AC3E}">
        <p14:creationId xmlns:p14="http://schemas.microsoft.com/office/powerpoint/2010/main" val="4014775701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F772A0-7EBD-4C79-968C-786506D4B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Lektion 5</a:t>
            </a:r>
            <a:b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de-DE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</a:br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Wissenschaftliche Beobachtungen sind auf einen bestimmten Forschungszweck ausgerichtet.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7047E9F-6F01-469E-A529-5119053D62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…richtig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…falsch</a:t>
            </a:r>
          </a:p>
        </p:txBody>
      </p:sp>
    </p:spTree>
    <p:extLst>
      <p:ext uri="{BB962C8B-B14F-4D97-AF65-F5344CB8AC3E}">
        <p14:creationId xmlns:p14="http://schemas.microsoft.com/office/powerpoint/2010/main" val="3767312827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F772A0-7EBD-4C79-968C-786506D4B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Lektion 5</a:t>
            </a:r>
            <a:br>
              <a:rPr lang="de-DE" sz="1800" dirty="0">
                <a:effectLst/>
                <a:latin typeface="Liberation Serif" panose="02020603050405020304" pitchFamily="18" charset="0"/>
                <a:ea typeface="Times New Roman" panose="02020603050405020304" pitchFamily="18" charset="0"/>
              </a:rPr>
            </a:br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Wissenschaftliche Beobachtungen sind auf einen bestimmten Forschungszweck ausgerichtet.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7047E9F-6F01-469E-A529-5119053D62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>
                <a:solidFill>
                  <a:srgbClr val="92D050"/>
                </a:solidFill>
              </a:rPr>
              <a:t>…richtig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…falsch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2013:54-56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25921361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125EAD-4635-4B1E-B963-A6BDB44F9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Was ist direkt beobachtbar?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0720FDC-F97F-4D56-9DBE-2B53EAE8B6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effectLst/>
                <a:ea typeface="Times New Roman" panose="02020603050405020304" pitchFamily="18" charset="0"/>
              </a:rPr>
              <a:t>Motive der Akteure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Abfolgen von Handlungen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übergeordnete Normen und Werte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61685850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125EAD-4635-4B1E-B963-A6BDB44F9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Was ist direkt beobachtbar?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0720FDC-F97F-4D56-9DBE-2B53EAE8B6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effectLst/>
                <a:ea typeface="Times New Roman" panose="02020603050405020304" pitchFamily="18" charset="0"/>
              </a:rPr>
              <a:t>Motive der Akteure</a:t>
            </a:r>
          </a:p>
          <a:p>
            <a:endParaRPr lang="de-DE" sz="1800" dirty="0"/>
          </a:p>
          <a:p>
            <a:r>
              <a:rPr lang="de-DE" sz="1800" dirty="0">
                <a:solidFill>
                  <a:srgbClr val="92D050"/>
                </a:solidFill>
                <a:effectLst/>
                <a:ea typeface="Times New Roman" panose="02020603050405020304" pitchFamily="18" charset="0"/>
              </a:rPr>
              <a:t>Abfolgen von Handlungen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übergeordnete Normen und Werte</a:t>
            </a:r>
          </a:p>
          <a:p>
            <a:endParaRPr lang="de-DE" sz="1800" dirty="0"/>
          </a:p>
          <a:p>
            <a:endParaRPr lang="de-DE" sz="1800" dirty="0"/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2013:54-56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65595885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8103A5-CA2B-4CE8-878E-648A3B15C5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Forschende sollten und können stets genau planen, wann sie wo etwas beobachten können.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8F16416-C3AB-4A2D-9D33-ADB86F249F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…richtig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…falsch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22141547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8103A5-CA2B-4CE8-878E-648A3B15C5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Forschende sollten und können stets genau planen, wann sie wo etwas beobachten können.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8F16416-C3AB-4A2D-9D33-ADB86F249F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…richtig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>
                <a:solidFill>
                  <a:srgbClr val="92D050"/>
                </a:solidFill>
              </a:rPr>
              <a:t>…falsch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2013:54-56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2767738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AF5156-6B20-41B4-ABE6-26097A112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Welches sind die Gemeinsamkeiten zwischen Beobachtung und Interview?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C3767C8-B164-447C-89EA-9C44358541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effectLst/>
                <a:ea typeface="Times New Roman" panose="02020603050405020304" pitchFamily="18" charset="0"/>
              </a:rPr>
              <a:t>Forschende erfahren etwas über Praktiken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Forschende müssen immer am Ort des Geschehens sein.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Sie werden durch Forschende verschriftlicht.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Forschende können etwas über die Intention einer Person herausfinden.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4168379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AF5156-6B20-41B4-ABE6-26097A112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Welches sind die Gemeinsamkeiten zwischen Beobachtung und Interview?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C3767C8-B164-447C-89EA-9C44358541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solidFill>
                  <a:srgbClr val="92D050"/>
                </a:solidFill>
                <a:effectLst/>
                <a:ea typeface="Times New Roman" panose="02020603050405020304" pitchFamily="18" charset="0"/>
              </a:rPr>
              <a:t>Forschende erfahren etwas über Praktiken</a:t>
            </a:r>
          </a:p>
          <a:p>
            <a:endParaRPr lang="de-DE" sz="1800" dirty="0">
              <a:solidFill>
                <a:srgbClr val="92D050"/>
              </a:solidFill>
            </a:endParaRPr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Forschende müssen immer am Ort des Geschehens sein.</a:t>
            </a:r>
          </a:p>
          <a:p>
            <a:endParaRPr lang="de-DE" sz="1800" dirty="0"/>
          </a:p>
          <a:p>
            <a:r>
              <a:rPr lang="de-DE" sz="1800" dirty="0">
                <a:solidFill>
                  <a:srgbClr val="92D050"/>
                </a:solidFill>
                <a:effectLst/>
                <a:ea typeface="Times New Roman" panose="02020603050405020304" pitchFamily="18" charset="0"/>
              </a:rPr>
              <a:t>Sie werden durch Forschende verschriftlicht.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Forschende können etwas über die Intention einer Person herausfinden.</a:t>
            </a:r>
          </a:p>
          <a:p>
            <a:endParaRPr lang="de-DE" sz="1800" dirty="0"/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2013:54-56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00265011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BEEED3-8097-43CA-A52F-104E1548D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Reaktivität des Feldes ist nur bei verdeckten Beobachtungen ein Problem.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5927F59-11BE-4214-8EB0-2A111C5380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…richtig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…falsch</a:t>
            </a:r>
          </a:p>
        </p:txBody>
      </p:sp>
    </p:spTree>
    <p:extLst>
      <p:ext uri="{BB962C8B-B14F-4D97-AF65-F5344CB8AC3E}">
        <p14:creationId xmlns:p14="http://schemas.microsoft.com/office/powerpoint/2010/main" val="2746135420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BEEED3-8097-43CA-A52F-104E1548D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Reaktivität des Feldes ist nur bei verdeckten Beobachtungen ein Problem.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5927F59-11BE-4214-8EB0-2A111C5380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…richtig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>
                <a:solidFill>
                  <a:srgbClr val="92D050"/>
                </a:solidFill>
              </a:rPr>
              <a:t>…falsch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2013:54-56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556528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1DCC4C-B215-41F6-9480-AE75B1A09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400" b="1" dirty="0">
                <a:effectLst/>
                <a:ea typeface="Times New Roman" panose="02020603050405020304" pitchFamily="18" charset="0"/>
              </a:rPr>
              <a:t>Das Prinzip der Offenheit besagt auch, dass Forschende gegenüber den InformantInnen offen sein sollen</a:t>
            </a:r>
            <a:endParaRPr lang="de-DE" sz="24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60AA068-16FD-4378-A710-873058C44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pPr marL="0" indent="0">
              <a:buNone/>
            </a:pPr>
            <a:r>
              <a:rPr lang="de-DE" dirty="0"/>
              <a:t>…richtig</a:t>
            </a:r>
          </a:p>
          <a:p>
            <a:endParaRPr lang="de-DE" dirty="0"/>
          </a:p>
          <a:p>
            <a:pPr marL="0" indent="0">
              <a:buNone/>
            </a:pPr>
            <a:r>
              <a:rPr lang="de-DE" dirty="0"/>
              <a:t>…falsch</a:t>
            </a:r>
          </a:p>
        </p:txBody>
      </p:sp>
    </p:spTree>
    <p:extLst>
      <p:ext uri="{BB962C8B-B14F-4D97-AF65-F5344CB8AC3E}">
        <p14:creationId xmlns:p14="http://schemas.microsoft.com/office/powerpoint/2010/main" val="4201794790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98DE0F-ACD0-4E92-8F1D-CAE35BAAB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Bei teilnehmenden Beobachtungen...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3797B46-48B3-4127-AC13-7B3E0682DA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effectLst/>
                <a:ea typeface="Times New Roman" panose="02020603050405020304" pitchFamily="18" charset="0"/>
              </a:rPr>
              <a:t>… nehmen Forschende an Aktivitäten im Feld teil.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… untersuchen Forschende ihre KollegInnen.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… beobachten Forschende nur Gruppen.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… beobachten Forschende stets sich selbst in ihrem Alltag.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11834225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98DE0F-ACD0-4E92-8F1D-CAE35BAAB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Bei teilnehmenden Beobachtungen...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3797B46-48B3-4127-AC13-7B3E0682DA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solidFill>
                  <a:srgbClr val="92D050"/>
                </a:solidFill>
                <a:effectLst/>
                <a:ea typeface="Times New Roman" panose="02020603050405020304" pitchFamily="18" charset="0"/>
              </a:rPr>
              <a:t>… nehmen Forschende an Aktivitäten im Feld teil.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… untersuchen Forschende ihre KollegInnen.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… beobachten Forschende nur Gruppen.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… beobachten Forschende stets sich selbst in ihrem Alltag.</a:t>
            </a:r>
          </a:p>
          <a:p>
            <a:endParaRPr lang="de-DE" sz="1800" dirty="0"/>
          </a:p>
          <a:p>
            <a:endParaRPr lang="de-DE" sz="1800" dirty="0"/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2013:54-56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73354801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17B07D-7EF6-41D2-B7A0-E7E14299F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Beobachtungsprotokolle werden durch die Beobachteten angefertigt, um eine zusätzliche Datenquelle herzustellen.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0374CB7-1183-4C2E-830F-B17F469537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…richtig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…falsch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4634320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17B07D-7EF6-41D2-B7A0-E7E14299F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Beobachtungsprotokolle werden durch die Beobachteten angefertigt, um eine zusätzliche Datenquelle herzustellen.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0374CB7-1183-4C2E-830F-B17F469537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…richtig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>
                <a:solidFill>
                  <a:srgbClr val="92D050"/>
                </a:solidFill>
              </a:rPr>
              <a:t>…falsch</a:t>
            </a:r>
          </a:p>
          <a:p>
            <a:pPr marL="0" indent="0">
              <a:buNone/>
            </a:pPr>
            <a:endParaRPr lang="de-DE" dirty="0">
              <a:solidFill>
                <a:srgbClr val="92D050"/>
              </a:solidFill>
            </a:endParaRPr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2013:54-56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>
              <a:solidFill>
                <a:srgbClr val="92D050"/>
              </a:solidFill>
            </a:endParaRP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24306374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4AA6E4-04F8-4136-B7EB-0A853E0CA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Lektion 6 </a:t>
            </a:r>
            <a:b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Bei qualitativen Interviews werden Fragen …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6CB091E-C763-46B3-ACD5-1574495AAD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effectLst/>
                <a:ea typeface="Times New Roman" panose="02020603050405020304" pitchFamily="18" charset="0"/>
              </a:rPr>
              <a:t>… möglichst offen gestellt.</a:t>
            </a:r>
          </a:p>
          <a:p>
            <a:endParaRPr lang="de-DE" sz="1800" dirty="0">
              <a:ea typeface="Times New Roman" panose="02020603050405020304" pitchFamily="18" charset="0"/>
            </a:endParaRPr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… erzählgenerierende Stimuli eingesetzt.</a:t>
            </a:r>
          </a:p>
          <a:p>
            <a:endParaRPr lang="de-DE" sz="1800" dirty="0">
              <a:ea typeface="Times New Roman" panose="02020603050405020304" pitchFamily="18" charset="0"/>
            </a:endParaRPr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… möglichst geschlossen gestellt.</a:t>
            </a:r>
          </a:p>
          <a:p>
            <a:endParaRPr lang="de-DE" sz="1800" dirty="0">
              <a:ea typeface="Times New Roman" panose="02020603050405020304" pitchFamily="18" charset="0"/>
            </a:endParaRPr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… den Interviewten vorab zugesendet.</a:t>
            </a:r>
          </a:p>
        </p:txBody>
      </p:sp>
    </p:spTree>
    <p:extLst>
      <p:ext uri="{BB962C8B-B14F-4D97-AF65-F5344CB8AC3E}">
        <p14:creationId xmlns:p14="http://schemas.microsoft.com/office/powerpoint/2010/main" val="1586738959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4AA6E4-04F8-4136-B7EB-0A853E0CA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Lektion 6 </a:t>
            </a:r>
            <a:b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Bei qualitativen Interviews werden Fragen …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6CB091E-C763-46B3-ACD5-1574495AAD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solidFill>
                  <a:srgbClr val="92D050"/>
                </a:solidFill>
                <a:effectLst/>
                <a:ea typeface="Times New Roman" panose="02020603050405020304" pitchFamily="18" charset="0"/>
              </a:rPr>
              <a:t>… möglichst offen gestellt.</a:t>
            </a:r>
          </a:p>
          <a:p>
            <a:endParaRPr lang="de-DE" sz="1800" dirty="0">
              <a:ea typeface="Times New Roman" panose="02020603050405020304" pitchFamily="18" charset="0"/>
            </a:endParaRPr>
          </a:p>
          <a:p>
            <a:r>
              <a:rPr lang="de-DE" sz="1800" dirty="0">
                <a:solidFill>
                  <a:srgbClr val="92D050"/>
                </a:solidFill>
                <a:effectLst/>
                <a:ea typeface="Times New Roman" panose="02020603050405020304" pitchFamily="18" charset="0"/>
              </a:rPr>
              <a:t>… erzählgenerierende Stimuli eingesetzt.</a:t>
            </a:r>
          </a:p>
          <a:p>
            <a:endParaRPr lang="de-DE" sz="1800" dirty="0">
              <a:solidFill>
                <a:srgbClr val="92D050"/>
              </a:solidFill>
              <a:ea typeface="Times New Roman" panose="02020603050405020304" pitchFamily="18" charset="0"/>
            </a:endParaRPr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… möglichst geschlossen gestellt.</a:t>
            </a:r>
          </a:p>
          <a:p>
            <a:endParaRPr lang="de-DE" sz="1800" dirty="0">
              <a:ea typeface="Times New Roman" panose="02020603050405020304" pitchFamily="18" charset="0"/>
            </a:endParaRPr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… den Interviewten vorab zugesendet.</a:t>
            </a:r>
          </a:p>
          <a:p>
            <a:endParaRPr lang="de-DE" sz="1800" dirty="0">
              <a:ea typeface="Times New Roman" panose="02020603050405020304" pitchFamily="18" charset="0"/>
            </a:endParaRPr>
          </a:p>
          <a:p>
            <a:endParaRPr lang="de-DE" sz="18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2013:79-83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e-DE" sz="18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2792523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EAC653-5E61-4A5A-90DB-00FC82BAD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Im Grunde genommen sind Interviews genau wie Alltagsgespräche, nämlich asymmetrisch.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4A8E22D-54D2-400E-ADDD-B7E2B1850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…richtig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…falsch</a:t>
            </a:r>
          </a:p>
        </p:txBody>
      </p:sp>
    </p:spTree>
    <p:extLst>
      <p:ext uri="{BB962C8B-B14F-4D97-AF65-F5344CB8AC3E}">
        <p14:creationId xmlns:p14="http://schemas.microsoft.com/office/powerpoint/2010/main" val="1901330788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EAC653-5E61-4A5A-90DB-00FC82BAD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Im Grunde genommen sind Interviews genau wie Alltagsgespräche, nämlich asymmetrisch.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4A8E22D-54D2-400E-ADDD-B7E2B1850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…richtig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>
                <a:solidFill>
                  <a:srgbClr val="92D050"/>
                </a:solidFill>
              </a:rPr>
              <a:t>…falsch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2013:87-91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4884541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61DD3F-EA8D-45B8-91FB-C2F5A3E94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Welches ist kein Dilemma der Forschenden bei Interviews?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36CCEC4-C26B-4939-B651-4490FBB0D0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effectLst/>
                <a:ea typeface="Times New Roman" panose="02020603050405020304" pitchFamily="18" charset="0"/>
              </a:rPr>
              <a:t>Dilemma der Vagheit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Dilemma des Selbstvertrauens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Dilemma der Ideologie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40292636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61DD3F-EA8D-45B8-91FB-C2F5A3E94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Welches ist kein Dilemma der Forschenden bei Interviews?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36CCEC4-C26B-4939-B651-4490FBB0D0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effectLst/>
                <a:ea typeface="Times New Roman" panose="02020603050405020304" pitchFamily="18" charset="0"/>
              </a:rPr>
              <a:t>Dilemma der Vagheit</a:t>
            </a:r>
          </a:p>
          <a:p>
            <a:endParaRPr lang="de-DE" sz="1800" dirty="0"/>
          </a:p>
          <a:p>
            <a:r>
              <a:rPr lang="de-DE" sz="1800" dirty="0">
                <a:solidFill>
                  <a:srgbClr val="92D050"/>
                </a:solidFill>
                <a:effectLst/>
                <a:ea typeface="Times New Roman" panose="02020603050405020304" pitchFamily="18" charset="0"/>
              </a:rPr>
              <a:t>Dilemma des Selbstvertrauens</a:t>
            </a:r>
          </a:p>
          <a:p>
            <a:endParaRPr lang="de-DE" sz="1800" dirty="0">
              <a:solidFill>
                <a:srgbClr val="92D050"/>
              </a:solidFill>
            </a:endParaRPr>
          </a:p>
          <a:p>
            <a:r>
              <a:rPr lang="de-DE" sz="1800" dirty="0">
                <a:solidFill>
                  <a:srgbClr val="92D050"/>
                </a:solidFill>
                <a:effectLst/>
                <a:ea typeface="Times New Roman" panose="02020603050405020304" pitchFamily="18" charset="0"/>
              </a:rPr>
              <a:t>Dilemma der Ideologie</a:t>
            </a:r>
          </a:p>
          <a:p>
            <a:endParaRPr lang="de-DE" sz="1800" dirty="0">
              <a:ea typeface="Times New Roman" panose="02020603050405020304" pitchFamily="18" charset="0"/>
            </a:endParaRPr>
          </a:p>
          <a:p>
            <a:endParaRPr lang="de-DE" sz="18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2013:90-91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e-DE" sz="1800" dirty="0">
              <a:effectLst/>
              <a:ea typeface="Times New Roman" panose="02020603050405020304" pitchFamily="18" charset="0"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717224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1DCC4C-B215-41F6-9480-AE75B1A09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400" b="1" dirty="0">
                <a:effectLst/>
                <a:ea typeface="Times New Roman" panose="02020603050405020304" pitchFamily="18" charset="0"/>
              </a:rPr>
              <a:t>Das Prinzip der Offenheit besagt auch, dass Forschende gegenüber den InformantInnen offen sein sollen.</a:t>
            </a:r>
            <a:endParaRPr lang="de-DE" sz="24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60AA068-16FD-4378-A710-873058C44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pPr marL="0" indent="0">
              <a:buNone/>
            </a:pPr>
            <a:r>
              <a:rPr lang="de-DE" dirty="0">
                <a:solidFill>
                  <a:srgbClr val="92D050"/>
                </a:solidFill>
              </a:rPr>
              <a:t>…richtig</a:t>
            </a:r>
          </a:p>
          <a:p>
            <a:endParaRPr lang="de-DE" dirty="0"/>
          </a:p>
          <a:p>
            <a:pPr marL="0" indent="0">
              <a:buNone/>
            </a:pPr>
            <a:r>
              <a:rPr lang="de-DE" dirty="0"/>
              <a:t>…falsch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3EED783F-EE32-4F44-9A09-60FBF5A1F1AC}"/>
              </a:ext>
            </a:extLst>
          </p:cNvPr>
          <p:cNvSpPr txBox="1"/>
          <p:nvPr/>
        </p:nvSpPr>
        <p:spPr>
          <a:xfrm>
            <a:off x="943253" y="5030964"/>
            <a:ext cx="60945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Strübing 2013:20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3001948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82DBE6-4B51-4B27-99B5-E24AE09A8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Bei Leitfadeninterviews müssen Forschende…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D7A98E8-C8E0-400D-876B-6F55AD67C1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effectLst/>
                <a:ea typeface="Times New Roman" panose="02020603050405020304" pitchFamily="18" charset="0"/>
              </a:rPr>
              <a:t>… sich strikt an ihren Leitfaden halten.</a:t>
            </a:r>
          </a:p>
          <a:p>
            <a:endParaRPr lang="de-DE" sz="1800" dirty="0">
              <a:ea typeface="Times New Roman" panose="02020603050405020304" pitchFamily="18" charset="0"/>
            </a:endParaRPr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… ihren Informantinnen gegenüber offen sein.</a:t>
            </a:r>
          </a:p>
          <a:p>
            <a:endParaRPr lang="de-DE" sz="1800" dirty="0">
              <a:ea typeface="Times New Roman" panose="02020603050405020304" pitchFamily="18" charset="0"/>
            </a:endParaRPr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… den Interviewten vor dem Interview alle Fragen vorlesen.</a:t>
            </a:r>
          </a:p>
          <a:p>
            <a:endParaRPr lang="de-DE" sz="1800" dirty="0">
              <a:ea typeface="Times New Roman" panose="02020603050405020304" pitchFamily="18" charset="0"/>
            </a:endParaRPr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… keine der Antworten ist richtig.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92095768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82DBE6-4B51-4B27-99B5-E24AE09A8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Bei Leitfadeninterviews müssen Forschende…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D7A98E8-C8E0-400D-876B-6F55AD67C1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effectLst/>
                <a:ea typeface="Times New Roman" panose="02020603050405020304" pitchFamily="18" charset="0"/>
              </a:rPr>
              <a:t>… sich strikt an ihren Leitfaden halten.</a:t>
            </a:r>
          </a:p>
          <a:p>
            <a:endParaRPr lang="de-DE" sz="1800" dirty="0">
              <a:solidFill>
                <a:srgbClr val="92D050"/>
              </a:solidFill>
              <a:ea typeface="Times New Roman" panose="02020603050405020304" pitchFamily="18" charset="0"/>
            </a:endParaRPr>
          </a:p>
          <a:p>
            <a:r>
              <a:rPr lang="de-DE" sz="1800" dirty="0">
                <a:solidFill>
                  <a:srgbClr val="92D050"/>
                </a:solidFill>
                <a:effectLst/>
                <a:ea typeface="Times New Roman" panose="02020603050405020304" pitchFamily="18" charset="0"/>
              </a:rPr>
              <a:t>… ihren Informantinnen gegenüber offen sein.</a:t>
            </a:r>
          </a:p>
          <a:p>
            <a:endParaRPr lang="de-DE" sz="1800" dirty="0">
              <a:ea typeface="Times New Roman" panose="02020603050405020304" pitchFamily="18" charset="0"/>
            </a:endParaRPr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… den Interviewten vor dem Interview alle Fragen vorlesen.</a:t>
            </a:r>
          </a:p>
          <a:p>
            <a:endParaRPr lang="de-DE" sz="1800" dirty="0">
              <a:ea typeface="Times New Roman" panose="02020603050405020304" pitchFamily="18" charset="0"/>
            </a:endParaRPr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… keine der Antworten ist richtig.</a:t>
            </a:r>
          </a:p>
          <a:p>
            <a:endParaRPr lang="de-DE" sz="1800" dirty="0">
              <a:ea typeface="Times New Roman" panose="02020603050405020304" pitchFamily="18" charset="0"/>
            </a:endParaRPr>
          </a:p>
          <a:p>
            <a:endParaRPr lang="de-DE" sz="1800" dirty="0"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2013:92-95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e-DE" sz="1800" dirty="0">
              <a:effectLst/>
              <a:ea typeface="Times New Roman" panose="02020603050405020304" pitchFamily="18" charset="0"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71389734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538CF7-643D-40C3-9309-92C263368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Welches ist keine Art von Interviews?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B9580E7-8537-41AB-B455-E8D37D9098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effectLst/>
                <a:ea typeface="Times New Roman" panose="02020603050405020304" pitchFamily="18" charset="0"/>
              </a:rPr>
              <a:t>Fokussiertes Interview</a:t>
            </a:r>
          </a:p>
          <a:p>
            <a:endParaRPr lang="de-DE" sz="1800" dirty="0"/>
          </a:p>
          <a:p>
            <a:r>
              <a:rPr lang="de-DE" sz="1800" dirty="0"/>
              <a:t>Narratives Interview</a:t>
            </a:r>
          </a:p>
          <a:p>
            <a:endParaRPr lang="de-DE" sz="1800" dirty="0"/>
          </a:p>
          <a:p>
            <a:r>
              <a:rPr lang="de-DE" sz="1800" dirty="0"/>
              <a:t>Dezentriertes Interview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96561461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538CF7-643D-40C3-9309-92C263368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Welches ist keine Art von Interviews?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B9580E7-8537-41AB-B455-E8D37D9098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effectLst/>
                <a:ea typeface="Times New Roman" panose="02020603050405020304" pitchFamily="18" charset="0"/>
              </a:rPr>
              <a:t>Fokussiertes Interview</a:t>
            </a:r>
          </a:p>
          <a:p>
            <a:endParaRPr lang="de-DE" sz="1800" dirty="0"/>
          </a:p>
          <a:p>
            <a:r>
              <a:rPr lang="de-DE" sz="1800" dirty="0"/>
              <a:t>Narratives Interview</a:t>
            </a:r>
          </a:p>
          <a:p>
            <a:endParaRPr lang="de-DE" sz="1800" dirty="0"/>
          </a:p>
          <a:p>
            <a:r>
              <a:rPr lang="de-DE" sz="1800" dirty="0">
                <a:solidFill>
                  <a:srgbClr val="92D050"/>
                </a:solidFill>
              </a:rPr>
              <a:t>Dezentriertes Interview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2013:92-101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06143010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5E39E4-A3F8-444F-ACC2-34E7DC5E7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Jeder Leitfaden sollte einen __________ enthalten.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45E907E-9E3F-491E-9E86-240B1DEE3E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Tatbestand</a:t>
            </a:r>
          </a:p>
          <a:p>
            <a:endParaRPr lang="de-DE" dirty="0"/>
          </a:p>
          <a:p>
            <a:r>
              <a:rPr lang="de-DE" dirty="0"/>
              <a:t>Strukturierungshelfer</a:t>
            </a:r>
          </a:p>
          <a:p>
            <a:endParaRPr lang="de-DE" dirty="0"/>
          </a:p>
          <a:p>
            <a:r>
              <a:rPr lang="de-DE" dirty="0"/>
              <a:t>Erzählstimulus </a:t>
            </a:r>
          </a:p>
        </p:txBody>
      </p:sp>
    </p:spTree>
    <p:extLst>
      <p:ext uri="{BB962C8B-B14F-4D97-AF65-F5344CB8AC3E}">
        <p14:creationId xmlns:p14="http://schemas.microsoft.com/office/powerpoint/2010/main" val="2504138377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5E39E4-A3F8-444F-ACC2-34E7DC5E7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Jeder Leitfaden sollte einen __________ enthalten.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45E907E-9E3F-491E-9E86-240B1DEE3E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Tatbestand</a:t>
            </a:r>
          </a:p>
          <a:p>
            <a:endParaRPr lang="de-DE" dirty="0"/>
          </a:p>
          <a:p>
            <a:r>
              <a:rPr lang="de-DE" dirty="0"/>
              <a:t>Strukturierungshelfer</a:t>
            </a:r>
          </a:p>
          <a:p>
            <a:endParaRPr lang="de-DE" dirty="0"/>
          </a:p>
          <a:p>
            <a:r>
              <a:rPr lang="de-DE" dirty="0">
                <a:solidFill>
                  <a:srgbClr val="92D050"/>
                </a:solidFill>
              </a:rPr>
              <a:t>Erzählstimulus </a:t>
            </a:r>
          </a:p>
          <a:p>
            <a:endParaRPr lang="de-DE" dirty="0">
              <a:solidFill>
                <a:srgbClr val="92D050"/>
              </a:solidFill>
            </a:endParaRPr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2013:92-95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168488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8B3A84-CA62-46B7-BAE2-A0CBC2F10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Suggestivfragen sind eine Bereicherung in jedem Interview, da sie zu Antworten anregen.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E1B2513-272B-4203-A9B8-9F4643E18C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…richtig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…falsch</a:t>
            </a:r>
          </a:p>
        </p:txBody>
      </p:sp>
    </p:spTree>
    <p:extLst>
      <p:ext uri="{BB962C8B-B14F-4D97-AF65-F5344CB8AC3E}">
        <p14:creationId xmlns:p14="http://schemas.microsoft.com/office/powerpoint/2010/main" val="2460459147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8B3A84-CA62-46B7-BAE2-A0CBC2F10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Suggestivfragen sind eine Bereicherung in jedem Interview, da sie zu Antworten anregen.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E1B2513-272B-4203-A9B8-9F4643E18C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…richtig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>
                <a:solidFill>
                  <a:srgbClr val="92D050"/>
                </a:solidFill>
              </a:rPr>
              <a:t>…falsch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2013:88f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23589836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E4E18B-DCBC-44A8-B3BE-F062A8EED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Der Leitfaden…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8267360-9A87-4A5D-B104-9C5D9B7462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effectLst/>
                <a:ea typeface="Times New Roman" panose="02020603050405020304" pitchFamily="18" charset="0"/>
              </a:rPr>
              <a:t>… ist der 'Rote Faden' eines Interviews.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… ist eine starre Strukturvorgabe für Interviewende.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… besteht aus geschlossenen Fragen.</a:t>
            </a:r>
          </a:p>
          <a:p>
            <a:endParaRPr lang="de-DE" sz="1800" dirty="0"/>
          </a:p>
          <a:p>
            <a:r>
              <a:rPr lang="de-DE" sz="1800" dirty="0"/>
              <a:t>… keine der Antworten ist richtig.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00715572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E4E18B-DCBC-44A8-B3BE-F062A8EED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Der Leitfaden…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8267360-9A87-4A5D-B104-9C5D9B7462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800" dirty="0">
                <a:solidFill>
                  <a:srgbClr val="92D050"/>
                </a:solidFill>
                <a:effectLst/>
                <a:ea typeface="Times New Roman" panose="02020603050405020304" pitchFamily="18" charset="0"/>
              </a:rPr>
              <a:t>… ist der 'Rote Faden' eines Interviews.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… ist eine starre Strukturvorgabe für Interviewende.</a:t>
            </a:r>
          </a:p>
          <a:p>
            <a:endParaRPr lang="de-DE" sz="1800" dirty="0"/>
          </a:p>
          <a:p>
            <a:r>
              <a:rPr lang="de-DE" sz="1800" dirty="0">
                <a:effectLst/>
                <a:ea typeface="Times New Roman" panose="02020603050405020304" pitchFamily="18" charset="0"/>
              </a:rPr>
              <a:t>… besteht aus geschlossenen Fragen.</a:t>
            </a:r>
          </a:p>
          <a:p>
            <a:endParaRPr lang="de-DE" sz="1800" dirty="0"/>
          </a:p>
          <a:p>
            <a:r>
              <a:rPr lang="de-DE" sz="1800" dirty="0"/>
              <a:t>… keine der Antworten ist richtig.</a:t>
            </a:r>
          </a:p>
          <a:p>
            <a:endParaRPr lang="de-DE" sz="1800" dirty="0"/>
          </a:p>
          <a:p>
            <a:endParaRPr lang="de-DE" sz="1800" dirty="0"/>
          </a:p>
          <a:p>
            <a:pPr marL="0" indent="0">
              <a:buNone/>
            </a:pPr>
            <a:r>
              <a:rPr lang="de-DE" sz="1800" b="1" dirty="0">
                <a:effectLst/>
                <a:ea typeface="Times New Roman" panose="02020603050405020304" pitchFamily="18" charset="0"/>
              </a:rPr>
              <a:t>Erklärung: </a:t>
            </a:r>
            <a:r>
              <a:rPr lang="de-DE" sz="1800" dirty="0">
                <a:effectLst/>
                <a:ea typeface="Times New Roman" panose="02020603050405020304" pitchFamily="18" charset="0"/>
              </a:rPr>
              <a:t>Strübing 2013:92-95</a:t>
            </a:r>
            <a:endParaRPr lang="de-DE" sz="1800" dirty="0">
              <a:effectLst/>
              <a:latin typeface="Liberation Serif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74666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3200</Words>
  <Application>Microsoft Office PowerPoint</Application>
  <PresentationFormat>Breitbild</PresentationFormat>
  <Paragraphs>970</Paragraphs>
  <Slides>129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129</vt:i4>
      </vt:variant>
    </vt:vector>
  </HeadingPairs>
  <TitlesOfParts>
    <vt:vector size="136" baseType="lpstr">
      <vt:lpstr>Arial</vt:lpstr>
      <vt:lpstr>Calibri</vt:lpstr>
      <vt:lpstr>Liberation Serif</vt:lpstr>
      <vt:lpstr>Times New Roman</vt:lpstr>
      <vt:lpstr>TimesNewRomanPS-BoldMT</vt:lpstr>
      <vt:lpstr>TimesNewRomanPSMT</vt:lpstr>
      <vt:lpstr>Office</vt:lpstr>
      <vt:lpstr>Grundlagen der qualitativen Sozialforschung </vt:lpstr>
      <vt:lpstr> Lektion 1 Qualitative Daten sind... </vt:lpstr>
      <vt:lpstr>Qualitative Daten sind... </vt:lpstr>
      <vt:lpstr>Der Nachvollzug des subjektiv gemeinten Sinns ist nötig, um Handeln verstehen zu können. </vt:lpstr>
      <vt:lpstr>Der Nachvollzug des subjektiv gemeinten Sinns ist nötig, um Handeln verstehen zu können. </vt:lpstr>
      <vt:lpstr>Bei der Deduktion wird vom... </vt:lpstr>
      <vt:lpstr>Bei der Deduktion wird vom... </vt:lpstr>
      <vt:lpstr>Das Prinzip der Offenheit besagt auch, dass Forschende gegenüber den InformantInnen offen sein sollen</vt:lpstr>
      <vt:lpstr>Das Prinzip der Offenheit besagt auch, dass Forschende gegenüber den InformantInnen offen sein sollen.</vt:lpstr>
      <vt:lpstr>Welches ist kein geläufiges Gegensatzpaar der empirischen Sozialforschung?</vt:lpstr>
      <vt:lpstr>Welches ist kein geläufiges Gegensatzpaar der empirischen Sozialforschung?</vt:lpstr>
      <vt:lpstr>Die Gegenstandsangemessenheit fordert die Anpassung des Forschungsdesigns und______ an den Forschungsgegenstand</vt:lpstr>
      <vt:lpstr>Die Gegenstandsangemessenheit fordert die Anpassung des Forschungsdesigns und______ an den Forschungsgegenstand</vt:lpstr>
      <vt:lpstr>Interaktionen zwischen Forschenden und InformantInnen sind einseitig strukturiert.</vt:lpstr>
      <vt:lpstr>Interaktionen zwischen Forschenden und InformantInnen sind einseitig strukturiert.</vt:lpstr>
      <vt:lpstr>Akteure, Feld und Forschende sind voneinander unabhängige Entitäten.</vt:lpstr>
      <vt:lpstr>Akteure, Feld und Forschende sind voneinander unabhängige Entitäten.</vt:lpstr>
      <vt:lpstr>Reflexivität als Prinzip der qualitativen Sozialforschung verweist nicht auf:</vt:lpstr>
      <vt:lpstr>Reflexivität als Prinzip der qualitativen Sozialforschung verweist nicht auf:</vt:lpstr>
      <vt:lpstr>Die Akteursperspektive und den Kontext zu berücksichtigen gehört zu den Anforderungen an qualitative Forschung.</vt:lpstr>
      <vt:lpstr>Die Akteursperspektive und den Kontext zu berücksichtigen gehört zu den Anforderungen an qualitative Forschung.</vt:lpstr>
      <vt:lpstr>Lektion 2 Die Universitätsstatistik (1750-1800) listet Staatsmerkwürdigkeiten auf.</vt:lpstr>
      <vt:lpstr> Die Universitätsstatistik (1750-1800) listet Staatsmerkwürdigkeiten auf.</vt:lpstr>
      <vt:lpstr>Die politische Arithmetik (1650) versucht statistisch die Sterblichkeitsrate zu bestimmen.</vt:lpstr>
      <vt:lpstr>Die politische Arithmetik (1650) versucht statistisch die Sterblichkeitsrate zu bestimmen.</vt:lpstr>
      <vt:lpstr>Thomas und Znaniecki waren bei der 'Polish peasant'-Studie insbesondere an der Frage interessiert, wie...</vt:lpstr>
      <vt:lpstr>Thomas und Znaniecki waren bei der 'Polish peasant'-Studie insbesondere an der Frage interessiert, wie...</vt:lpstr>
      <vt:lpstr>Die Polish Peasant Studie ist die erste qualitative Studie mit einer methodological note. Das bedeutet, dass…</vt:lpstr>
      <vt:lpstr>Die Polish Peasant Studie ist die erste qualitative Studie mit einer methodological note. Das bedeutet, dass…</vt:lpstr>
      <vt:lpstr>Welche methodischen Innovationen brachte die 'Polish Peasant'-Studie?</vt:lpstr>
      <vt:lpstr>Welche methodischen Innovationen brachte die 'Polish Peasant'-Studie?</vt:lpstr>
      <vt:lpstr>Jahoda und Lazarsfeld konnten bei den Arbeitslosen von Marienthal Folgendes beobachten:</vt:lpstr>
      <vt:lpstr>Jahoda und Lazarsfeld konnten bei den Arbeitslosen von Marienthal Folgendes beobachten:</vt:lpstr>
      <vt:lpstr>Lektion 3  Methodologie bezeichnet ...</vt:lpstr>
      <vt:lpstr>Lektion 3 Methodologie bezeichnet ...</vt:lpstr>
      <vt:lpstr>Axiomatische Annahmen sind letzbegründbar.</vt:lpstr>
      <vt:lpstr>Axiomatische Annahmen sind letzbegründbar.</vt:lpstr>
      <vt:lpstr>Situationen...</vt:lpstr>
      <vt:lpstr>Situationen...</vt:lpstr>
      <vt:lpstr>Der Generalisierte Andere und Signifikante Symbole sind alltagsheuristische Konzepte. Das bedeutet…</vt:lpstr>
      <vt:lpstr>Der Generalisierte Andere und Signifikante Symbole sind alltagsheuristische Konzepte. Das bedeutet…</vt:lpstr>
      <vt:lpstr>Der Objektsinn bezeichnet:</vt:lpstr>
      <vt:lpstr>Der Objektsinn bezeichnet:</vt:lpstr>
      <vt:lpstr>Eine Typisierung ist eine Zusammenfassung von Merkmalen bestimmter Erfahrungen.</vt:lpstr>
      <vt:lpstr>Eine Typisierung ist eine Zusammenfassung von Merkmalen bestimmter Erfahrungen.</vt:lpstr>
      <vt:lpstr>Konstruktionen zweiter Ordnung werden von Handelnden im Alltag hergestellt.</vt:lpstr>
      <vt:lpstr>Konstruktionen zweiter Ordnung werden von Handelnden im Alltag hergestellt.</vt:lpstr>
      <vt:lpstr>Dokumente, Videos, Transkripte und Protokolle sind…</vt:lpstr>
      <vt:lpstr>Dokumente, Videos, Transkripte und Protokolle sind…</vt:lpstr>
      <vt:lpstr>Das Thomas-Theorem besagt: „If men define Situations as real,...</vt:lpstr>
      <vt:lpstr>Das Thomas-Theorem besagt: „If men define Situations as real,...</vt:lpstr>
      <vt:lpstr>  Lektion 4 Bronislaw Jagodowski hatte großen Einfluss auf die Entwicklung der Ethnographie.  </vt:lpstr>
      <vt:lpstr>  Lektion 4 Bronislaw Jagodowski hatte großen Einfluss auf die Entwicklung der Ethnographie.  </vt:lpstr>
      <vt:lpstr>Das Erkenntnisinteresse von Ethnographien ist:</vt:lpstr>
      <vt:lpstr>Das Erkenntnisinteresse von Ethnographien ist:</vt:lpstr>
      <vt:lpstr>Die Grenzen eines Feldes sind fließend.</vt:lpstr>
      <vt:lpstr>Die Grenzen eines Feldes sind fließend.</vt:lpstr>
      <vt:lpstr>Die 'Heuristik der Befremdung' ist...</vt:lpstr>
      <vt:lpstr>Die 'Heuristik der Befremdung' ist...</vt:lpstr>
      <vt:lpstr>Clifford Geertz hat die ________________ in die Ethnographie eingeführt</vt:lpstr>
      <vt:lpstr>Clifford Geertz hat die ________________ in die Ethnographie eingeführt</vt:lpstr>
      <vt:lpstr>Teilnehmende Beobachtungen sind für eine Ethnographie verpflichtend.</vt:lpstr>
      <vt:lpstr>Teilnehmende Beobachtungen sind für eine Ethnographie verpflichtend.</vt:lpstr>
      <vt:lpstr>Ethnographisches Schreiben...</vt:lpstr>
      <vt:lpstr>Ethnographisches Schreiben...</vt:lpstr>
      <vt:lpstr>'Going native' ist notwendig für eine gute Ethnographie.</vt:lpstr>
      <vt:lpstr>'Going native' ist notwendig für eine gute Ethnographie.</vt:lpstr>
      <vt:lpstr>Das 'Feld' in der Ethnographie ist … </vt:lpstr>
      <vt:lpstr>Das 'Feld' in der Ethnographie ist … </vt:lpstr>
      <vt:lpstr>Lektion 5  Wissenschaftliche Beobachtungen sind auf einen bestimmten Forschungszweck ausgerichtet.</vt:lpstr>
      <vt:lpstr>Lektion 5 Wissenschaftliche Beobachtungen sind auf einen bestimmten Forschungszweck ausgerichtet.</vt:lpstr>
      <vt:lpstr>Was ist direkt beobachtbar?</vt:lpstr>
      <vt:lpstr>Was ist direkt beobachtbar?</vt:lpstr>
      <vt:lpstr>Forschende sollten und können stets genau planen, wann sie wo etwas beobachten können.</vt:lpstr>
      <vt:lpstr>Forschende sollten und können stets genau planen, wann sie wo etwas beobachten können.</vt:lpstr>
      <vt:lpstr>Welches sind die Gemeinsamkeiten zwischen Beobachtung und Interview?</vt:lpstr>
      <vt:lpstr>Welches sind die Gemeinsamkeiten zwischen Beobachtung und Interview?</vt:lpstr>
      <vt:lpstr>Reaktivität des Feldes ist nur bei verdeckten Beobachtungen ein Problem.</vt:lpstr>
      <vt:lpstr>Reaktivität des Feldes ist nur bei verdeckten Beobachtungen ein Problem.</vt:lpstr>
      <vt:lpstr>Bei teilnehmenden Beobachtungen...</vt:lpstr>
      <vt:lpstr>Bei teilnehmenden Beobachtungen...</vt:lpstr>
      <vt:lpstr>Beobachtungsprotokolle werden durch die Beobachteten angefertigt, um eine zusätzliche Datenquelle herzustellen.</vt:lpstr>
      <vt:lpstr>Beobachtungsprotokolle werden durch die Beobachteten angefertigt, um eine zusätzliche Datenquelle herzustellen.</vt:lpstr>
      <vt:lpstr>Lektion 6  Bei qualitativen Interviews werden Fragen …</vt:lpstr>
      <vt:lpstr>Lektion 6  Bei qualitativen Interviews werden Fragen …</vt:lpstr>
      <vt:lpstr>Im Grunde genommen sind Interviews genau wie Alltagsgespräche, nämlich asymmetrisch.</vt:lpstr>
      <vt:lpstr>Im Grunde genommen sind Interviews genau wie Alltagsgespräche, nämlich asymmetrisch.</vt:lpstr>
      <vt:lpstr>Welches ist kein Dilemma der Forschenden bei Interviews?</vt:lpstr>
      <vt:lpstr>Welches ist kein Dilemma der Forschenden bei Interviews?</vt:lpstr>
      <vt:lpstr>Bei Leitfadeninterviews müssen Forschende…</vt:lpstr>
      <vt:lpstr>Bei Leitfadeninterviews müssen Forschende…</vt:lpstr>
      <vt:lpstr>Welches ist keine Art von Interviews?</vt:lpstr>
      <vt:lpstr>Welches ist keine Art von Interviews?</vt:lpstr>
      <vt:lpstr>Jeder Leitfaden sollte einen __________ enthalten.</vt:lpstr>
      <vt:lpstr>Jeder Leitfaden sollte einen __________ enthalten.</vt:lpstr>
      <vt:lpstr>Suggestivfragen sind eine Bereicherung in jedem Interview, da sie zu Antworten anregen.</vt:lpstr>
      <vt:lpstr>Suggestivfragen sind eine Bereicherung in jedem Interview, da sie zu Antworten anregen.</vt:lpstr>
      <vt:lpstr>Der Leitfaden…</vt:lpstr>
      <vt:lpstr>Der Leitfaden…</vt:lpstr>
      <vt:lpstr>Lektion 7  Die Grounded Theory basiert nicht auf...</vt:lpstr>
      <vt:lpstr>Lektion 7  Die Grounded Theory basiert nicht auf...</vt:lpstr>
      <vt:lpstr>Die Grounded Theory ist…</vt:lpstr>
      <vt:lpstr>Die Grounded Theory ist…</vt:lpstr>
      <vt:lpstr>Bei einem iterativ-zyklischen Arbeitsprozess werden Materialgewinnung, -Analyse und Theoriebildung voneinander unabhängig bearbeitet.</vt:lpstr>
      <vt:lpstr>Bei einem iterativ-zyklischen Arbeitsprozess werden Materialgewinnung, -Analyse und Theoriebildung voneinander unabhängig bearbeitet.</vt:lpstr>
      <vt:lpstr>Beim Kodieren wird das Material verschlüsselt um die Anonymisierung der Beforschten zu waren.</vt:lpstr>
      <vt:lpstr>Beim Kodieren wird das Material verschlüsselt um die Anonymisierung der Beforschten zu waren.</vt:lpstr>
      <vt:lpstr>Welcher der Begriffe gehört nicht zu den zentralen Begriffen der Grounded Theory?</vt:lpstr>
      <vt:lpstr>Welcher der Begriffe gehört nicht zu den zentralen Begriffen der Grounded Theory?</vt:lpstr>
      <vt:lpstr>Welche Arten des Kodierens werden im Forschungsprozess immer nacheinander durchgeführt?</vt:lpstr>
      <vt:lpstr>Welche Arten des Kodierens werden im Forschungsprozess immer nacheinander durchgeführt?</vt:lpstr>
      <vt:lpstr>Welches sind Arten des Kodierens?</vt:lpstr>
      <vt:lpstr>Welches sind Arten des Kodierens?</vt:lpstr>
      <vt:lpstr>Beim Theoretical Sampling werden sukzessive weitere Daten und Fälle herangezogen.</vt:lpstr>
      <vt:lpstr>Beim Theoretical Sampling werden sukzessive weitere Daten und Fälle herangezogen.</vt:lpstr>
      <vt:lpstr>Die theoretische Sättigung ist erreicht, wenn … </vt:lpstr>
      <vt:lpstr>Die theoretische Sättigung ist erreicht, wenn … </vt:lpstr>
      <vt:lpstr>Was gehört nicht zum Kodierparadigma nach Strauss?</vt:lpstr>
      <vt:lpstr>Was gehört nicht zum Kodierparadigma nach Strauss?</vt:lpstr>
      <vt:lpstr>Memos …</vt:lpstr>
      <vt:lpstr>Memos …</vt:lpstr>
      <vt:lpstr>Lektion 8  Die Wissenssoziologische Diskursanalyse…</vt:lpstr>
      <vt:lpstr>Lektion 8  Die Wissenssoziologische Diskursanalyse…</vt:lpstr>
      <vt:lpstr>Das Erkenntnisinteresse der WDA besteht in Prozessen der diskursiven Wissensverteilung.</vt:lpstr>
      <vt:lpstr>Das Erkenntnisinteresse der WDA besteht in Prozessen der diskursiven Wissensverteilung.</vt:lpstr>
      <vt:lpstr>Was gehört nicht zum Vorgehen der WDA?</vt:lpstr>
      <vt:lpstr>Was gehört nicht zum Vorgehen der WDA?</vt:lpstr>
      <vt:lpstr>Die WDA ist methodisch an der Grounded Theory orientiert.</vt:lpstr>
      <vt:lpstr>Die WDA ist methodisch an der Grounded Theory orientiert.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Videographie</dc:title>
  <dc:creator>Janine Müller</dc:creator>
  <cp:lastModifiedBy>Maja</cp:lastModifiedBy>
  <cp:revision>23</cp:revision>
  <dcterms:created xsi:type="dcterms:W3CDTF">2020-08-27T14:09:15Z</dcterms:created>
  <dcterms:modified xsi:type="dcterms:W3CDTF">2020-11-16T18:07:22Z</dcterms:modified>
</cp:coreProperties>
</file>