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7"/>
  </p:notesMasterIdLst>
  <p:sldIdLst>
    <p:sldId id="256" r:id="rId5"/>
    <p:sldId id="257" r:id="rId6"/>
    <p:sldId id="259" r:id="rId7"/>
    <p:sldId id="260" r:id="rId8"/>
    <p:sldId id="261" r:id="rId9"/>
    <p:sldId id="262" r:id="rId10"/>
    <p:sldId id="263" r:id="rId11"/>
    <p:sldId id="264" r:id="rId12"/>
    <p:sldId id="265" r:id="rId13"/>
    <p:sldId id="266" r:id="rId14"/>
    <p:sldId id="268" r:id="rId15"/>
    <p:sldId id="267" r:id="rId16"/>
    <p:sldId id="271" r:id="rId17"/>
    <p:sldId id="272" r:id="rId18"/>
    <p:sldId id="273" r:id="rId19"/>
    <p:sldId id="274" r:id="rId20"/>
    <p:sldId id="275" r:id="rId21"/>
    <p:sldId id="276" r:id="rId22"/>
    <p:sldId id="277" r:id="rId23"/>
    <p:sldId id="278" r:id="rId24"/>
    <p:sldId id="279" r:id="rId25"/>
    <p:sldId id="280" r:id="rId26"/>
    <p:sldId id="283" r:id="rId27"/>
    <p:sldId id="281" r:id="rId28"/>
    <p:sldId id="282" r:id="rId29"/>
    <p:sldId id="284" r:id="rId30"/>
    <p:sldId id="285" r:id="rId31"/>
    <p:sldId id="286" r:id="rId32"/>
    <p:sldId id="287" r:id="rId33"/>
    <p:sldId id="288" r:id="rId34"/>
    <p:sldId id="289" r:id="rId35"/>
    <p:sldId id="290" r:id="rId36"/>
    <p:sldId id="291" r:id="rId37"/>
    <p:sldId id="295" r:id="rId38"/>
    <p:sldId id="294" r:id="rId39"/>
    <p:sldId id="293" r:id="rId40"/>
    <p:sldId id="292" r:id="rId41"/>
    <p:sldId id="296" r:id="rId42"/>
    <p:sldId id="298" r:id="rId43"/>
    <p:sldId id="297"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B5F350-866C-42F1-FA8A-3F9B8B74C70D}" v="12" dt="2020-08-27T13:36:21.756"/>
    <p1510:client id="{40EB6D05-E538-43B5-B830-3D9A4BA8A279}" v="1" dt="2020-08-27T13:45:34.470"/>
    <p1510:client id="{420B829E-7E8E-643C-4C4A-FC8BD6D507C9}" v="17" dt="2020-04-16T10:08:05.592"/>
    <p1510:client id="{566F1D62-944D-6CFD-3783-217BF303B689}" v="66" dt="2020-04-16T17:04:52.617"/>
    <p1510:client id="{60994CEE-CD34-3202-3992-7EDAB08612E8}" v="6" dt="2020-04-16T16:26:55.360"/>
    <p1510:client id="{6C784563-EFF3-7EBE-01BD-E32293B8AEC1}" v="24" dt="2020-05-29T12:20:08.836"/>
    <p1510:client id="{7CB11712-9C4A-08CC-BFD3-2F880D9836FB}" v="617" dt="2020-04-16T11:03:35.667"/>
    <p1510:client id="{9DBA3E78-DFF0-24AC-5969-52B875373417}" v="414" dt="2020-04-17T12:48:12.507"/>
    <p1510:client id="{AB37BE77-91A2-9859-0C7A-0AEA3E459C00}" v="1249" dt="2020-04-29T16:53:37.151"/>
    <p1510:client id="{CEBB0FBF-4A9E-A185-DF50-C37F5A9DB0E5}" v="2" dt="2020-04-16T10:09:04.498"/>
    <p1510:client id="{DA66D094-985E-4770-B9DF-EE6C731FE400}" v="6" dt="2020-04-16T09:46:26.94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12" Type="http://schemas.openxmlformats.org/officeDocument/2006/relationships/slide" Target="slides/slide108.xml"/><Relationship Id="rId16" Type="http://schemas.openxmlformats.org/officeDocument/2006/relationships/slide" Target="slides/slide12.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28" Type="http://schemas.openxmlformats.org/officeDocument/2006/relationships/presProps" Target="presProps.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13" Type="http://schemas.openxmlformats.org/officeDocument/2006/relationships/slide" Target="slides/slide109.xml"/><Relationship Id="rId118" Type="http://schemas.openxmlformats.org/officeDocument/2006/relationships/slide" Target="slides/slide114.xml"/><Relationship Id="rId126" Type="http://schemas.openxmlformats.org/officeDocument/2006/relationships/slide" Target="slides/slide122.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103" Type="http://schemas.openxmlformats.org/officeDocument/2006/relationships/slide" Target="slides/slide99.xml"/><Relationship Id="rId108" Type="http://schemas.openxmlformats.org/officeDocument/2006/relationships/slide" Target="slides/slide104.xml"/><Relationship Id="rId116" Type="http://schemas.openxmlformats.org/officeDocument/2006/relationships/slide" Target="slides/slide112.xml"/><Relationship Id="rId124" Type="http://schemas.openxmlformats.org/officeDocument/2006/relationships/slide" Target="slides/slide120.xml"/><Relationship Id="rId129"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slide" Target="slides/slide87.xml"/><Relationship Id="rId96" Type="http://schemas.openxmlformats.org/officeDocument/2006/relationships/slide" Target="slides/slide92.xml"/><Relationship Id="rId111" Type="http://schemas.openxmlformats.org/officeDocument/2006/relationships/slide" Target="slides/slide107.xml"/><Relationship Id="rId132"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6" Type="http://schemas.openxmlformats.org/officeDocument/2006/relationships/slide" Target="slides/slide102.xml"/><Relationship Id="rId114" Type="http://schemas.openxmlformats.org/officeDocument/2006/relationships/slide" Target="slides/slide110.xml"/><Relationship Id="rId119" Type="http://schemas.openxmlformats.org/officeDocument/2006/relationships/slide" Target="slides/slide115.xml"/><Relationship Id="rId127" Type="http://schemas.openxmlformats.org/officeDocument/2006/relationships/notesMaster" Target="notesMasters/notesMaster1.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3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tableStyles" Target="tableStyles.xml"/><Relationship Id="rId61" Type="http://schemas.openxmlformats.org/officeDocument/2006/relationships/slide" Target="slides/slide57.xml"/><Relationship Id="rId82" Type="http://schemas.openxmlformats.org/officeDocument/2006/relationships/slide" Target="slides/slide7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defRPr>
            </a:lvl1pPr>
          </a:lstStyle>
          <a:p>
            <a:endParaRPr lang="de-DE" dirty="0"/>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defRPr>
            </a:lvl1pPr>
          </a:lstStyle>
          <a:p>
            <a:fld id="{D980B4E2-941A-4FDF-98CC-795B8D777BE9}" type="datetimeFigureOut">
              <a:rPr lang="de-DE" smtClean="0"/>
              <a:pPr/>
              <a:t>08.01.2021</a:t>
            </a:fld>
            <a:endParaRPr lang="de-DE" dirty="0"/>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de-DE" dirty="0"/>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Arial" panose="020B0604020202020204" pitchFamily="34" charset="0"/>
              </a:defRPr>
            </a:lvl1pPr>
          </a:lstStyle>
          <a:p>
            <a:fld id="{B33C44CD-8EDB-4448-BCF5-64258D8F35C1}" type="slidenum">
              <a:rPr lang="de-DE" smtClean="0"/>
              <a:pPr/>
              <a:t>‹Nr.›</a:t>
            </a:fld>
            <a:endParaRPr lang="de-DE" dirty="0"/>
          </a:p>
        </p:txBody>
      </p:sp>
    </p:spTree>
    <p:extLst>
      <p:ext uri="{BB962C8B-B14F-4D97-AF65-F5344CB8AC3E}">
        <p14:creationId xmlns:p14="http://schemas.microsoft.com/office/powerpoint/2010/main" val="10935896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B33C44CD-8EDB-4448-BCF5-64258D8F35C1}" type="slidenum">
              <a:rPr lang="de-DE" smtClean="0"/>
              <a:t>87</a:t>
            </a:fld>
            <a:endParaRPr lang="de-DE"/>
          </a:p>
        </p:txBody>
      </p:sp>
    </p:spTree>
    <p:extLst>
      <p:ext uri="{BB962C8B-B14F-4D97-AF65-F5344CB8AC3E}">
        <p14:creationId xmlns:p14="http://schemas.microsoft.com/office/powerpoint/2010/main" val="8083403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F9E87D-BE89-4860-8755-715B3205E9BD}"/>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A8D22A7B-355D-4772-9BE1-DF99DAFACB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101F3051-FD20-451D-8C17-635CE6295979}"/>
              </a:ext>
            </a:extLst>
          </p:cNvPr>
          <p:cNvSpPr>
            <a:spLocks noGrp="1"/>
          </p:cNvSpPr>
          <p:nvPr>
            <p:ph type="dt" sz="half" idx="10"/>
          </p:nvPr>
        </p:nvSpPr>
        <p:spPr/>
        <p:txBody>
          <a:bodyPr/>
          <a:lstStyle/>
          <a:p>
            <a:fld id="{3BCFB32B-8A0A-49BE-848F-B40A5CFCAC3F}" type="datetimeFigureOut">
              <a:rPr lang="de-DE" smtClean="0"/>
              <a:t>08.01.2021</a:t>
            </a:fld>
            <a:endParaRPr lang="de-DE"/>
          </a:p>
        </p:txBody>
      </p:sp>
      <p:sp>
        <p:nvSpPr>
          <p:cNvPr id="5" name="Fußzeilenplatzhalter 4">
            <a:extLst>
              <a:ext uri="{FF2B5EF4-FFF2-40B4-BE49-F238E27FC236}">
                <a16:creationId xmlns:a16="http://schemas.microsoft.com/office/drawing/2014/main" id="{44055D6A-DA38-41EB-A27E-2F2DC367622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A279DBD6-9635-446C-B2AF-2E231C204575}"/>
              </a:ext>
            </a:extLst>
          </p:cNvPr>
          <p:cNvSpPr>
            <a:spLocks noGrp="1"/>
          </p:cNvSpPr>
          <p:nvPr>
            <p:ph type="sldNum" sz="quarter" idx="12"/>
          </p:nvPr>
        </p:nvSpPr>
        <p:spPr/>
        <p:txBody>
          <a:bodyPr/>
          <a:lstStyle/>
          <a:p>
            <a:fld id="{657E357B-1E2D-45DF-9B19-2068C91DB9A6}" type="slidenum">
              <a:rPr lang="de-DE" smtClean="0"/>
              <a:t>‹Nr.›</a:t>
            </a:fld>
            <a:endParaRPr lang="de-DE"/>
          </a:p>
        </p:txBody>
      </p:sp>
    </p:spTree>
    <p:extLst>
      <p:ext uri="{BB962C8B-B14F-4D97-AF65-F5344CB8AC3E}">
        <p14:creationId xmlns:p14="http://schemas.microsoft.com/office/powerpoint/2010/main" val="1511476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6F8F9A-1A02-4B5B-8FFD-1662A82CA455}"/>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CF8EE5F1-7CFC-4F05-AC14-2696FCA82AF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98C3C3E-7E6F-4950-A233-8A522C18E56A}"/>
              </a:ext>
            </a:extLst>
          </p:cNvPr>
          <p:cNvSpPr>
            <a:spLocks noGrp="1"/>
          </p:cNvSpPr>
          <p:nvPr>
            <p:ph type="dt" sz="half" idx="10"/>
          </p:nvPr>
        </p:nvSpPr>
        <p:spPr/>
        <p:txBody>
          <a:bodyPr/>
          <a:lstStyle/>
          <a:p>
            <a:fld id="{3BCFB32B-8A0A-49BE-848F-B40A5CFCAC3F}" type="datetimeFigureOut">
              <a:rPr lang="de-DE" smtClean="0"/>
              <a:t>08.01.2021</a:t>
            </a:fld>
            <a:endParaRPr lang="de-DE"/>
          </a:p>
        </p:txBody>
      </p:sp>
      <p:sp>
        <p:nvSpPr>
          <p:cNvPr id="5" name="Fußzeilenplatzhalter 4">
            <a:extLst>
              <a:ext uri="{FF2B5EF4-FFF2-40B4-BE49-F238E27FC236}">
                <a16:creationId xmlns:a16="http://schemas.microsoft.com/office/drawing/2014/main" id="{19D05E43-9F41-4BED-BF4B-2155E787AF3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300B5CF-D9C7-487E-8770-C558F0C3DF9C}"/>
              </a:ext>
            </a:extLst>
          </p:cNvPr>
          <p:cNvSpPr>
            <a:spLocks noGrp="1"/>
          </p:cNvSpPr>
          <p:nvPr>
            <p:ph type="sldNum" sz="quarter" idx="12"/>
          </p:nvPr>
        </p:nvSpPr>
        <p:spPr/>
        <p:txBody>
          <a:bodyPr/>
          <a:lstStyle/>
          <a:p>
            <a:fld id="{657E357B-1E2D-45DF-9B19-2068C91DB9A6}" type="slidenum">
              <a:rPr lang="de-DE" smtClean="0"/>
              <a:t>‹Nr.›</a:t>
            </a:fld>
            <a:endParaRPr lang="de-DE"/>
          </a:p>
        </p:txBody>
      </p:sp>
    </p:spTree>
    <p:extLst>
      <p:ext uri="{BB962C8B-B14F-4D97-AF65-F5344CB8AC3E}">
        <p14:creationId xmlns:p14="http://schemas.microsoft.com/office/powerpoint/2010/main" val="1277484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8336865-713C-4EC8-BE54-5F9A1BB3B199}"/>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57932D25-969D-45C8-9139-76C451618D37}"/>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594B620-6C90-468A-9D44-A1D5AB08403D}"/>
              </a:ext>
            </a:extLst>
          </p:cNvPr>
          <p:cNvSpPr>
            <a:spLocks noGrp="1"/>
          </p:cNvSpPr>
          <p:nvPr>
            <p:ph type="dt" sz="half" idx="10"/>
          </p:nvPr>
        </p:nvSpPr>
        <p:spPr/>
        <p:txBody>
          <a:bodyPr/>
          <a:lstStyle/>
          <a:p>
            <a:fld id="{3BCFB32B-8A0A-49BE-848F-B40A5CFCAC3F}" type="datetimeFigureOut">
              <a:rPr lang="de-DE" smtClean="0"/>
              <a:t>08.01.2021</a:t>
            </a:fld>
            <a:endParaRPr lang="de-DE"/>
          </a:p>
        </p:txBody>
      </p:sp>
      <p:sp>
        <p:nvSpPr>
          <p:cNvPr id="5" name="Fußzeilenplatzhalter 4">
            <a:extLst>
              <a:ext uri="{FF2B5EF4-FFF2-40B4-BE49-F238E27FC236}">
                <a16:creationId xmlns:a16="http://schemas.microsoft.com/office/drawing/2014/main" id="{D6B9E310-12F4-4B6E-ACB2-B7EB97AD530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98AAAF3-F51D-4621-BE6D-FFACB833EB33}"/>
              </a:ext>
            </a:extLst>
          </p:cNvPr>
          <p:cNvSpPr>
            <a:spLocks noGrp="1"/>
          </p:cNvSpPr>
          <p:nvPr>
            <p:ph type="sldNum" sz="quarter" idx="12"/>
          </p:nvPr>
        </p:nvSpPr>
        <p:spPr/>
        <p:txBody>
          <a:bodyPr/>
          <a:lstStyle/>
          <a:p>
            <a:fld id="{657E357B-1E2D-45DF-9B19-2068C91DB9A6}" type="slidenum">
              <a:rPr lang="de-DE" smtClean="0"/>
              <a:t>‹Nr.›</a:t>
            </a:fld>
            <a:endParaRPr lang="de-DE"/>
          </a:p>
        </p:txBody>
      </p:sp>
    </p:spTree>
    <p:extLst>
      <p:ext uri="{BB962C8B-B14F-4D97-AF65-F5344CB8AC3E}">
        <p14:creationId xmlns:p14="http://schemas.microsoft.com/office/powerpoint/2010/main" val="3452160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DACE4B-29C2-4D86-8E5F-AE034F4573A6}"/>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8EBE15DA-44B9-4C86-9505-1A1901BCF6B0}"/>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326441BA-F361-49C4-95A9-DF50C282F522}"/>
              </a:ext>
            </a:extLst>
          </p:cNvPr>
          <p:cNvSpPr>
            <a:spLocks noGrp="1"/>
          </p:cNvSpPr>
          <p:nvPr>
            <p:ph type="dt" sz="half" idx="10"/>
          </p:nvPr>
        </p:nvSpPr>
        <p:spPr/>
        <p:txBody>
          <a:bodyPr/>
          <a:lstStyle/>
          <a:p>
            <a:fld id="{3BCFB32B-8A0A-49BE-848F-B40A5CFCAC3F}" type="datetimeFigureOut">
              <a:rPr lang="de-DE" smtClean="0"/>
              <a:t>08.01.2021</a:t>
            </a:fld>
            <a:endParaRPr lang="de-DE"/>
          </a:p>
        </p:txBody>
      </p:sp>
      <p:sp>
        <p:nvSpPr>
          <p:cNvPr id="5" name="Fußzeilenplatzhalter 4">
            <a:extLst>
              <a:ext uri="{FF2B5EF4-FFF2-40B4-BE49-F238E27FC236}">
                <a16:creationId xmlns:a16="http://schemas.microsoft.com/office/drawing/2014/main" id="{7B58DC09-2848-4A35-89B6-84A019771BE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C6CA53F-ED45-4CED-B698-122DF0D9FC54}"/>
              </a:ext>
            </a:extLst>
          </p:cNvPr>
          <p:cNvSpPr>
            <a:spLocks noGrp="1"/>
          </p:cNvSpPr>
          <p:nvPr>
            <p:ph type="sldNum" sz="quarter" idx="12"/>
          </p:nvPr>
        </p:nvSpPr>
        <p:spPr/>
        <p:txBody>
          <a:bodyPr/>
          <a:lstStyle/>
          <a:p>
            <a:fld id="{657E357B-1E2D-45DF-9B19-2068C91DB9A6}" type="slidenum">
              <a:rPr lang="de-DE" smtClean="0"/>
              <a:t>‹Nr.›</a:t>
            </a:fld>
            <a:endParaRPr lang="de-DE"/>
          </a:p>
        </p:txBody>
      </p:sp>
    </p:spTree>
    <p:extLst>
      <p:ext uri="{BB962C8B-B14F-4D97-AF65-F5344CB8AC3E}">
        <p14:creationId xmlns:p14="http://schemas.microsoft.com/office/powerpoint/2010/main" val="2859632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FA7615-6CB8-418D-9C93-921436CE7F95}"/>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213AD9D8-D49D-4EF9-94B0-2A02C1B05C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43EEDEE8-FB5C-4555-85F2-582FDF7256A1}"/>
              </a:ext>
            </a:extLst>
          </p:cNvPr>
          <p:cNvSpPr>
            <a:spLocks noGrp="1"/>
          </p:cNvSpPr>
          <p:nvPr>
            <p:ph type="dt" sz="half" idx="10"/>
          </p:nvPr>
        </p:nvSpPr>
        <p:spPr/>
        <p:txBody>
          <a:bodyPr/>
          <a:lstStyle/>
          <a:p>
            <a:fld id="{3BCFB32B-8A0A-49BE-848F-B40A5CFCAC3F}" type="datetimeFigureOut">
              <a:rPr lang="de-DE" smtClean="0"/>
              <a:t>08.01.2021</a:t>
            </a:fld>
            <a:endParaRPr lang="de-DE"/>
          </a:p>
        </p:txBody>
      </p:sp>
      <p:sp>
        <p:nvSpPr>
          <p:cNvPr id="5" name="Fußzeilenplatzhalter 4">
            <a:extLst>
              <a:ext uri="{FF2B5EF4-FFF2-40B4-BE49-F238E27FC236}">
                <a16:creationId xmlns:a16="http://schemas.microsoft.com/office/drawing/2014/main" id="{2F3CB07A-53F4-43B9-9850-9BD17FA1B03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067A1F0-310A-4A06-84C8-592E3064FEE8}"/>
              </a:ext>
            </a:extLst>
          </p:cNvPr>
          <p:cNvSpPr>
            <a:spLocks noGrp="1"/>
          </p:cNvSpPr>
          <p:nvPr>
            <p:ph type="sldNum" sz="quarter" idx="12"/>
          </p:nvPr>
        </p:nvSpPr>
        <p:spPr/>
        <p:txBody>
          <a:bodyPr/>
          <a:lstStyle/>
          <a:p>
            <a:fld id="{657E357B-1E2D-45DF-9B19-2068C91DB9A6}" type="slidenum">
              <a:rPr lang="de-DE" smtClean="0"/>
              <a:t>‹Nr.›</a:t>
            </a:fld>
            <a:endParaRPr lang="de-DE"/>
          </a:p>
        </p:txBody>
      </p:sp>
    </p:spTree>
    <p:extLst>
      <p:ext uri="{BB962C8B-B14F-4D97-AF65-F5344CB8AC3E}">
        <p14:creationId xmlns:p14="http://schemas.microsoft.com/office/powerpoint/2010/main" val="2182664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44E6DD-868E-4371-9B4E-BF47AD941345}"/>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6FB1B857-D8E0-409F-A669-60B4BB4BB5B5}"/>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9FB5520C-4312-41F2-8522-200CC42215B3}"/>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6678801D-3CD6-4228-857B-8BD9174AB9E2}"/>
              </a:ext>
            </a:extLst>
          </p:cNvPr>
          <p:cNvSpPr>
            <a:spLocks noGrp="1"/>
          </p:cNvSpPr>
          <p:nvPr>
            <p:ph type="dt" sz="half" idx="10"/>
          </p:nvPr>
        </p:nvSpPr>
        <p:spPr/>
        <p:txBody>
          <a:bodyPr/>
          <a:lstStyle/>
          <a:p>
            <a:fld id="{3BCFB32B-8A0A-49BE-848F-B40A5CFCAC3F}" type="datetimeFigureOut">
              <a:rPr lang="de-DE" smtClean="0"/>
              <a:t>08.01.2021</a:t>
            </a:fld>
            <a:endParaRPr lang="de-DE"/>
          </a:p>
        </p:txBody>
      </p:sp>
      <p:sp>
        <p:nvSpPr>
          <p:cNvPr id="6" name="Fußzeilenplatzhalter 5">
            <a:extLst>
              <a:ext uri="{FF2B5EF4-FFF2-40B4-BE49-F238E27FC236}">
                <a16:creationId xmlns:a16="http://schemas.microsoft.com/office/drawing/2014/main" id="{9C1EA738-71F7-4924-AD74-6224A724E220}"/>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73091C9-3985-4E31-8691-3784BD53715E}"/>
              </a:ext>
            </a:extLst>
          </p:cNvPr>
          <p:cNvSpPr>
            <a:spLocks noGrp="1"/>
          </p:cNvSpPr>
          <p:nvPr>
            <p:ph type="sldNum" sz="quarter" idx="12"/>
          </p:nvPr>
        </p:nvSpPr>
        <p:spPr/>
        <p:txBody>
          <a:bodyPr/>
          <a:lstStyle/>
          <a:p>
            <a:fld id="{657E357B-1E2D-45DF-9B19-2068C91DB9A6}" type="slidenum">
              <a:rPr lang="de-DE" smtClean="0"/>
              <a:t>‹Nr.›</a:t>
            </a:fld>
            <a:endParaRPr lang="de-DE"/>
          </a:p>
        </p:txBody>
      </p:sp>
    </p:spTree>
    <p:extLst>
      <p:ext uri="{BB962C8B-B14F-4D97-AF65-F5344CB8AC3E}">
        <p14:creationId xmlns:p14="http://schemas.microsoft.com/office/powerpoint/2010/main" val="1969878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198B34-B96E-4896-B4C4-5FEE7BDCF8C6}"/>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95BCD0E3-80ED-4962-BB3D-9B5A1B4FE90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6785DBD1-0296-4BC0-9D29-5725423BDA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6FE8CD05-6321-4159-9BCE-3D7974390D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82C53E1C-B0A7-4A58-BF7F-CAF76995AF3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877F96B7-BC15-4F3B-B981-D73694F7DD22}"/>
              </a:ext>
            </a:extLst>
          </p:cNvPr>
          <p:cNvSpPr>
            <a:spLocks noGrp="1"/>
          </p:cNvSpPr>
          <p:nvPr>
            <p:ph type="dt" sz="half" idx="10"/>
          </p:nvPr>
        </p:nvSpPr>
        <p:spPr/>
        <p:txBody>
          <a:bodyPr/>
          <a:lstStyle/>
          <a:p>
            <a:fld id="{3BCFB32B-8A0A-49BE-848F-B40A5CFCAC3F}" type="datetimeFigureOut">
              <a:rPr lang="de-DE" smtClean="0"/>
              <a:t>08.01.2021</a:t>
            </a:fld>
            <a:endParaRPr lang="de-DE"/>
          </a:p>
        </p:txBody>
      </p:sp>
      <p:sp>
        <p:nvSpPr>
          <p:cNvPr id="8" name="Fußzeilenplatzhalter 7">
            <a:extLst>
              <a:ext uri="{FF2B5EF4-FFF2-40B4-BE49-F238E27FC236}">
                <a16:creationId xmlns:a16="http://schemas.microsoft.com/office/drawing/2014/main" id="{3EDC2947-36B5-42AD-A410-4467C9A15CC4}"/>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7454B6FE-E670-4547-BD11-D987CAD3A63A}"/>
              </a:ext>
            </a:extLst>
          </p:cNvPr>
          <p:cNvSpPr>
            <a:spLocks noGrp="1"/>
          </p:cNvSpPr>
          <p:nvPr>
            <p:ph type="sldNum" sz="quarter" idx="12"/>
          </p:nvPr>
        </p:nvSpPr>
        <p:spPr/>
        <p:txBody>
          <a:bodyPr/>
          <a:lstStyle/>
          <a:p>
            <a:fld id="{657E357B-1E2D-45DF-9B19-2068C91DB9A6}" type="slidenum">
              <a:rPr lang="de-DE" smtClean="0"/>
              <a:t>‹Nr.›</a:t>
            </a:fld>
            <a:endParaRPr lang="de-DE"/>
          </a:p>
        </p:txBody>
      </p:sp>
    </p:spTree>
    <p:extLst>
      <p:ext uri="{BB962C8B-B14F-4D97-AF65-F5344CB8AC3E}">
        <p14:creationId xmlns:p14="http://schemas.microsoft.com/office/powerpoint/2010/main" val="2843833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74C929-A5A1-4573-B8EF-F16A3D21F562}"/>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3165BCB6-FEFF-4EEA-A38D-8BBDCC4AB975}"/>
              </a:ext>
            </a:extLst>
          </p:cNvPr>
          <p:cNvSpPr>
            <a:spLocks noGrp="1"/>
          </p:cNvSpPr>
          <p:nvPr>
            <p:ph type="dt" sz="half" idx="10"/>
          </p:nvPr>
        </p:nvSpPr>
        <p:spPr/>
        <p:txBody>
          <a:bodyPr/>
          <a:lstStyle/>
          <a:p>
            <a:fld id="{3BCFB32B-8A0A-49BE-848F-B40A5CFCAC3F}" type="datetimeFigureOut">
              <a:rPr lang="de-DE" smtClean="0"/>
              <a:t>08.01.2021</a:t>
            </a:fld>
            <a:endParaRPr lang="de-DE"/>
          </a:p>
        </p:txBody>
      </p:sp>
      <p:sp>
        <p:nvSpPr>
          <p:cNvPr id="4" name="Fußzeilenplatzhalter 3">
            <a:extLst>
              <a:ext uri="{FF2B5EF4-FFF2-40B4-BE49-F238E27FC236}">
                <a16:creationId xmlns:a16="http://schemas.microsoft.com/office/drawing/2014/main" id="{0EBE8A19-1B3D-4BE2-B7FF-BBF427A6B86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B20B4A93-9077-4227-A86A-168DB16C8CDF}"/>
              </a:ext>
            </a:extLst>
          </p:cNvPr>
          <p:cNvSpPr>
            <a:spLocks noGrp="1"/>
          </p:cNvSpPr>
          <p:nvPr>
            <p:ph type="sldNum" sz="quarter" idx="12"/>
          </p:nvPr>
        </p:nvSpPr>
        <p:spPr/>
        <p:txBody>
          <a:bodyPr/>
          <a:lstStyle/>
          <a:p>
            <a:fld id="{657E357B-1E2D-45DF-9B19-2068C91DB9A6}" type="slidenum">
              <a:rPr lang="de-DE" smtClean="0"/>
              <a:t>‹Nr.›</a:t>
            </a:fld>
            <a:endParaRPr lang="de-DE"/>
          </a:p>
        </p:txBody>
      </p:sp>
    </p:spTree>
    <p:extLst>
      <p:ext uri="{BB962C8B-B14F-4D97-AF65-F5344CB8AC3E}">
        <p14:creationId xmlns:p14="http://schemas.microsoft.com/office/powerpoint/2010/main" val="677712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F274BFCB-3CBA-4063-9168-0DA461580CD3}"/>
              </a:ext>
            </a:extLst>
          </p:cNvPr>
          <p:cNvSpPr>
            <a:spLocks noGrp="1"/>
          </p:cNvSpPr>
          <p:nvPr>
            <p:ph type="dt" sz="half" idx="10"/>
          </p:nvPr>
        </p:nvSpPr>
        <p:spPr/>
        <p:txBody>
          <a:bodyPr/>
          <a:lstStyle/>
          <a:p>
            <a:fld id="{3BCFB32B-8A0A-49BE-848F-B40A5CFCAC3F}" type="datetimeFigureOut">
              <a:rPr lang="de-DE" smtClean="0"/>
              <a:t>08.01.2021</a:t>
            </a:fld>
            <a:endParaRPr lang="de-DE"/>
          </a:p>
        </p:txBody>
      </p:sp>
      <p:sp>
        <p:nvSpPr>
          <p:cNvPr id="3" name="Fußzeilenplatzhalter 2">
            <a:extLst>
              <a:ext uri="{FF2B5EF4-FFF2-40B4-BE49-F238E27FC236}">
                <a16:creationId xmlns:a16="http://schemas.microsoft.com/office/drawing/2014/main" id="{E417373F-32AD-4A64-8D40-9AD1E618E9EB}"/>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E684A4C-0E10-4101-917A-C549E369BCD3}"/>
              </a:ext>
            </a:extLst>
          </p:cNvPr>
          <p:cNvSpPr>
            <a:spLocks noGrp="1"/>
          </p:cNvSpPr>
          <p:nvPr>
            <p:ph type="sldNum" sz="quarter" idx="12"/>
          </p:nvPr>
        </p:nvSpPr>
        <p:spPr/>
        <p:txBody>
          <a:bodyPr/>
          <a:lstStyle/>
          <a:p>
            <a:fld id="{657E357B-1E2D-45DF-9B19-2068C91DB9A6}" type="slidenum">
              <a:rPr lang="de-DE" smtClean="0"/>
              <a:t>‹Nr.›</a:t>
            </a:fld>
            <a:endParaRPr lang="de-DE"/>
          </a:p>
        </p:txBody>
      </p:sp>
    </p:spTree>
    <p:extLst>
      <p:ext uri="{BB962C8B-B14F-4D97-AF65-F5344CB8AC3E}">
        <p14:creationId xmlns:p14="http://schemas.microsoft.com/office/powerpoint/2010/main" val="2326536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CB3827-BD37-4D43-9D39-8C1B1EBA4DD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92E71F90-A8FF-48EE-BC42-A08485D608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69976FAB-0B40-49F2-85A6-4BAD2DDCEB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554DB403-5688-4A1C-90FF-BD0192EE62F4}"/>
              </a:ext>
            </a:extLst>
          </p:cNvPr>
          <p:cNvSpPr>
            <a:spLocks noGrp="1"/>
          </p:cNvSpPr>
          <p:nvPr>
            <p:ph type="dt" sz="half" idx="10"/>
          </p:nvPr>
        </p:nvSpPr>
        <p:spPr/>
        <p:txBody>
          <a:bodyPr/>
          <a:lstStyle/>
          <a:p>
            <a:fld id="{3BCFB32B-8A0A-49BE-848F-B40A5CFCAC3F}" type="datetimeFigureOut">
              <a:rPr lang="de-DE" smtClean="0"/>
              <a:t>08.01.2021</a:t>
            </a:fld>
            <a:endParaRPr lang="de-DE"/>
          </a:p>
        </p:txBody>
      </p:sp>
      <p:sp>
        <p:nvSpPr>
          <p:cNvPr id="6" name="Fußzeilenplatzhalter 5">
            <a:extLst>
              <a:ext uri="{FF2B5EF4-FFF2-40B4-BE49-F238E27FC236}">
                <a16:creationId xmlns:a16="http://schemas.microsoft.com/office/drawing/2014/main" id="{93B336A4-5AB1-48BF-B304-3201D09F8213}"/>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ECECC58B-8A7B-448C-9CA0-C4F1AB59D7EE}"/>
              </a:ext>
            </a:extLst>
          </p:cNvPr>
          <p:cNvSpPr>
            <a:spLocks noGrp="1"/>
          </p:cNvSpPr>
          <p:nvPr>
            <p:ph type="sldNum" sz="quarter" idx="12"/>
          </p:nvPr>
        </p:nvSpPr>
        <p:spPr/>
        <p:txBody>
          <a:bodyPr/>
          <a:lstStyle/>
          <a:p>
            <a:fld id="{657E357B-1E2D-45DF-9B19-2068C91DB9A6}" type="slidenum">
              <a:rPr lang="de-DE" smtClean="0"/>
              <a:t>‹Nr.›</a:t>
            </a:fld>
            <a:endParaRPr lang="de-DE"/>
          </a:p>
        </p:txBody>
      </p:sp>
    </p:spTree>
    <p:extLst>
      <p:ext uri="{BB962C8B-B14F-4D97-AF65-F5344CB8AC3E}">
        <p14:creationId xmlns:p14="http://schemas.microsoft.com/office/powerpoint/2010/main" val="4172115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7A2EF3-93E0-41AF-B454-96A25281281F}"/>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A37A5427-3A7D-4470-B204-09A04D73C9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0F8C8D42-D75A-452B-9DBA-5B9C5D22D1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D97ECF74-56A1-4C8A-B8D9-926D6D657A83}"/>
              </a:ext>
            </a:extLst>
          </p:cNvPr>
          <p:cNvSpPr>
            <a:spLocks noGrp="1"/>
          </p:cNvSpPr>
          <p:nvPr>
            <p:ph type="dt" sz="half" idx="10"/>
          </p:nvPr>
        </p:nvSpPr>
        <p:spPr/>
        <p:txBody>
          <a:bodyPr/>
          <a:lstStyle/>
          <a:p>
            <a:fld id="{3BCFB32B-8A0A-49BE-848F-B40A5CFCAC3F}" type="datetimeFigureOut">
              <a:rPr lang="de-DE" smtClean="0"/>
              <a:t>08.01.2021</a:t>
            </a:fld>
            <a:endParaRPr lang="de-DE"/>
          </a:p>
        </p:txBody>
      </p:sp>
      <p:sp>
        <p:nvSpPr>
          <p:cNvPr id="6" name="Fußzeilenplatzhalter 5">
            <a:extLst>
              <a:ext uri="{FF2B5EF4-FFF2-40B4-BE49-F238E27FC236}">
                <a16:creationId xmlns:a16="http://schemas.microsoft.com/office/drawing/2014/main" id="{9E9AE124-3973-4845-9DDF-26E70C095A8A}"/>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2F4DBB9C-C495-4950-95A7-EA43272DFAB7}"/>
              </a:ext>
            </a:extLst>
          </p:cNvPr>
          <p:cNvSpPr>
            <a:spLocks noGrp="1"/>
          </p:cNvSpPr>
          <p:nvPr>
            <p:ph type="sldNum" sz="quarter" idx="12"/>
          </p:nvPr>
        </p:nvSpPr>
        <p:spPr/>
        <p:txBody>
          <a:bodyPr/>
          <a:lstStyle/>
          <a:p>
            <a:fld id="{657E357B-1E2D-45DF-9B19-2068C91DB9A6}" type="slidenum">
              <a:rPr lang="de-DE" smtClean="0"/>
              <a:t>‹Nr.›</a:t>
            </a:fld>
            <a:endParaRPr lang="de-DE"/>
          </a:p>
        </p:txBody>
      </p:sp>
    </p:spTree>
    <p:extLst>
      <p:ext uri="{BB962C8B-B14F-4D97-AF65-F5344CB8AC3E}">
        <p14:creationId xmlns:p14="http://schemas.microsoft.com/office/powerpoint/2010/main" val="2932833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16736E05-E487-4419-8F44-5E72A69771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dirty="0"/>
              <a:t>Mastertitelformat bearbeiten</a:t>
            </a:r>
          </a:p>
        </p:txBody>
      </p:sp>
      <p:sp>
        <p:nvSpPr>
          <p:cNvPr id="3" name="Textplatzhalter 2">
            <a:extLst>
              <a:ext uri="{FF2B5EF4-FFF2-40B4-BE49-F238E27FC236}">
                <a16:creationId xmlns:a16="http://schemas.microsoft.com/office/drawing/2014/main" id="{2CBF0FB6-FF88-4060-9902-317649AF15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670B4EF5-8B54-4E75-84BC-33EF1D7059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defRPr>
            </a:lvl1pPr>
          </a:lstStyle>
          <a:p>
            <a:fld id="{3BCFB32B-8A0A-49BE-848F-B40A5CFCAC3F}" type="datetimeFigureOut">
              <a:rPr lang="de-DE" smtClean="0"/>
              <a:pPr/>
              <a:t>08.01.2021</a:t>
            </a:fld>
            <a:endParaRPr lang="de-DE" dirty="0"/>
          </a:p>
        </p:txBody>
      </p:sp>
      <p:sp>
        <p:nvSpPr>
          <p:cNvPr id="5" name="Fußzeilenplatzhalter 4">
            <a:extLst>
              <a:ext uri="{FF2B5EF4-FFF2-40B4-BE49-F238E27FC236}">
                <a16:creationId xmlns:a16="http://schemas.microsoft.com/office/drawing/2014/main" id="{CA0C9E7F-FBBC-4533-BC33-E1B8FE96CC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defRPr>
            </a:lvl1pPr>
          </a:lstStyle>
          <a:p>
            <a:endParaRPr lang="de-DE" dirty="0"/>
          </a:p>
        </p:txBody>
      </p:sp>
      <p:sp>
        <p:nvSpPr>
          <p:cNvPr id="6" name="Foliennummernplatzhalter 5">
            <a:extLst>
              <a:ext uri="{FF2B5EF4-FFF2-40B4-BE49-F238E27FC236}">
                <a16:creationId xmlns:a16="http://schemas.microsoft.com/office/drawing/2014/main" id="{60661181-EDE6-47C0-956D-75954E79A77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defRPr>
            </a:lvl1pPr>
          </a:lstStyle>
          <a:p>
            <a:fld id="{657E357B-1E2D-45DF-9B19-2068C91DB9A6}" type="slidenum">
              <a:rPr lang="de-DE" smtClean="0"/>
              <a:pPr/>
              <a:t>‹Nr.›</a:t>
            </a:fld>
            <a:endParaRPr lang="de-DE" dirty="0"/>
          </a:p>
        </p:txBody>
      </p:sp>
    </p:spTree>
    <p:extLst>
      <p:ext uri="{BB962C8B-B14F-4D97-AF65-F5344CB8AC3E}">
        <p14:creationId xmlns:p14="http://schemas.microsoft.com/office/powerpoint/2010/main" val="4100909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256CE3-C735-4846-95EB-ACB16A308372}"/>
              </a:ext>
            </a:extLst>
          </p:cNvPr>
          <p:cNvSpPr>
            <a:spLocks noGrp="1"/>
          </p:cNvSpPr>
          <p:nvPr>
            <p:ph type="ctrTitle"/>
          </p:nvPr>
        </p:nvSpPr>
        <p:spPr/>
        <p:txBody>
          <a:bodyPr>
            <a:normAutofit/>
          </a:bodyPr>
          <a:lstStyle/>
          <a:p>
            <a:r>
              <a:rPr lang="de-DE" sz="5400" dirty="0">
                <a:cs typeface="Arial" panose="020B0604020202020204" pitchFamily="34" charset="0"/>
              </a:rPr>
              <a:t>Grundlagen der </a:t>
            </a:r>
            <a:br>
              <a:rPr lang="de-DE" sz="5400" dirty="0">
                <a:cs typeface="Arial" panose="020B0604020202020204" pitchFamily="34" charset="0"/>
              </a:rPr>
            </a:br>
            <a:r>
              <a:rPr lang="de-DE" sz="5400" dirty="0">
                <a:ea typeface="+mj-lt"/>
                <a:cs typeface="Arial" panose="020B0604020202020204" pitchFamily="34" charset="0"/>
              </a:rPr>
              <a:t>qualitativen Sozialforschung</a:t>
            </a:r>
            <a:endParaRPr lang="de-DE" sz="5400" dirty="0"/>
          </a:p>
        </p:txBody>
      </p:sp>
      <p:sp>
        <p:nvSpPr>
          <p:cNvPr id="3" name="Untertitel 2">
            <a:extLst>
              <a:ext uri="{FF2B5EF4-FFF2-40B4-BE49-F238E27FC236}">
                <a16:creationId xmlns:a16="http://schemas.microsoft.com/office/drawing/2014/main" id="{DF05E32B-C691-4771-831C-36C90AEB2E9D}"/>
              </a:ext>
            </a:extLst>
          </p:cNvPr>
          <p:cNvSpPr>
            <a:spLocks noGrp="1"/>
          </p:cNvSpPr>
          <p:nvPr>
            <p:ph type="subTitle" idx="1"/>
          </p:nvPr>
        </p:nvSpPr>
        <p:spPr>
          <a:xfrm>
            <a:off x="1524000" y="3602038"/>
            <a:ext cx="9144000" cy="2236054"/>
          </a:xfrm>
        </p:spPr>
        <p:txBody>
          <a:bodyPr vert="horz" lIns="91440" tIns="45720" rIns="91440" bIns="45720" rtlCol="0" anchor="t">
            <a:normAutofit fontScale="40000" lnSpcReduction="20000"/>
          </a:bodyPr>
          <a:lstStyle/>
          <a:p>
            <a:r>
              <a:rPr lang="de-DE" sz="5400" dirty="0">
                <a:cs typeface="Arial" panose="020B0604020202020204" pitchFamily="34" charset="0"/>
              </a:rPr>
              <a:t>Lernkarten</a:t>
            </a:r>
          </a:p>
          <a:p>
            <a:endParaRPr lang="de-DE" sz="5400" dirty="0">
              <a:cs typeface="Arial" panose="020B0604020202020204" pitchFamily="34" charset="0"/>
            </a:endParaRPr>
          </a:p>
          <a:p>
            <a:r>
              <a:rPr lang="de-DE" sz="5400" dirty="0">
                <a:ea typeface="+mn-lt"/>
                <a:cs typeface="Arial" panose="020B0604020202020204" pitchFamily="34" charset="0"/>
              </a:rPr>
              <a:t>Basierend auf: Strübing, J. (2013). </a:t>
            </a:r>
            <a:r>
              <a:rPr lang="de-DE" sz="5400" i="1" dirty="0">
                <a:ea typeface="+mn-lt"/>
                <a:cs typeface="Arial" panose="020B0604020202020204" pitchFamily="34" charset="0"/>
              </a:rPr>
              <a:t>Qualitative Sozialforschung. Eine komprimierte Einführung für Studierende</a:t>
            </a:r>
            <a:r>
              <a:rPr lang="de-DE" sz="5400" dirty="0">
                <a:ea typeface="+mn-lt"/>
                <a:cs typeface="Arial" panose="020B0604020202020204" pitchFamily="34" charset="0"/>
              </a:rPr>
              <a:t>. München: </a:t>
            </a:r>
            <a:r>
              <a:rPr lang="de-DE" sz="5400" dirty="0" err="1">
                <a:ea typeface="+mn-lt"/>
                <a:cs typeface="Arial" panose="020B0604020202020204" pitchFamily="34" charset="0"/>
              </a:rPr>
              <a:t>Oldenbourg</a:t>
            </a:r>
            <a:endParaRPr lang="de-DE" sz="5400" dirty="0">
              <a:ea typeface="+mn-lt"/>
              <a:cs typeface="Arial" panose="020B0604020202020204" pitchFamily="34" charset="0"/>
            </a:endParaRPr>
          </a:p>
          <a:p>
            <a:endParaRPr lang="de-DE" sz="5400" dirty="0">
              <a:ea typeface="+mn-lt"/>
              <a:cs typeface="Arial" panose="020B0604020202020204" pitchFamily="34" charset="0"/>
            </a:endParaRPr>
          </a:p>
          <a:p>
            <a:r>
              <a:rPr lang="de-DE" dirty="0"/>
              <a:t>Entstanden und bearbeitet im Rahmen der Projekte ESIT und Studienstart</a:t>
            </a:r>
          </a:p>
          <a:p>
            <a:endParaRPr lang="de-DE" dirty="0"/>
          </a:p>
        </p:txBody>
      </p:sp>
    </p:spTree>
    <p:extLst>
      <p:ext uri="{BB962C8B-B14F-4D97-AF65-F5344CB8AC3E}">
        <p14:creationId xmlns:p14="http://schemas.microsoft.com/office/powerpoint/2010/main" val="40794257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09E22-53DC-41EB-8C81-DD2EDD7A6667}"/>
              </a:ext>
            </a:extLst>
          </p:cNvPr>
          <p:cNvSpPr>
            <a:spLocks noGrp="1"/>
          </p:cNvSpPr>
          <p:nvPr>
            <p:ph type="title"/>
          </p:nvPr>
        </p:nvSpPr>
        <p:spPr/>
        <p:txBody>
          <a:bodyPr>
            <a:normAutofit fontScale="90000"/>
          </a:bodyPr>
          <a:lstStyle/>
          <a:p>
            <a:br>
              <a:rPr lang="de-DE" dirty="0">
                <a:ea typeface="+mj-lt"/>
                <a:cs typeface="Arial" panose="020B0604020202020204" pitchFamily="34" charset="0"/>
              </a:rPr>
            </a:br>
            <a:br>
              <a:rPr lang="de-DE" b="1" dirty="0">
                <a:ea typeface="+mj-lt"/>
                <a:cs typeface="Arial" panose="020B0604020202020204" pitchFamily="34" charset="0"/>
              </a:rPr>
            </a:br>
            <a:r>
              <a:rPr lang="de-DE" b="1" dirty="0">
                <a:ea typeface="+mj-lt"/>
                <a:cs typeface="Arial" panose="020B0604020202020204" pitchFamily="34" charset="0"/>
              </a:rPr>
              <a:t>Prozesshaftigkeit</a:t>
            </a:r>
          </a:p>
        </p:txBody>
      </p:sp>
      <p:sp>
        <p:nvSpPr>
          <p:cNvPr id="3" name="Content Placeholder 2">
            <a:extLst>
              <a:ext uri="{FF2B5EF4-FFF2-40B4-BE49-F238E27FC236}">
                <a16:creationId xmlns:a16="http://schemas.microsoft.com/office/drawing/2014/main" id="{ED98EB74-97C2-4B01-ADAE-35DECA2DE6DC}"/>
              </a:ext>
            </a:extLst>
          </p:cNvPr>
          <p:cNvSpPr>
            <a:spLocks noGrp="1"/>
          </p:cNvSpPr>
          <p:nvPr>
            <p:ph idx="1"/>
          </p:nvPr>
        </p:nvSpPr>
        <p:spPr/>
        <p:txBody>
          <a:bodyPr vert="horz" lIns="91440" tIns="45720" rIns="91440" bIns="45720" rtlCol="0" anchor="t">
            <a:normAutofit fontScale="92500" lnSpcReduction="10000"/>
          </a:bodyPr>
          <a:lstStyle/>
          <a:p>
            <a:endParaRPr lang="de-DE" dirty="0">
              <a:ea typeface="+mn-lt"/>
              <a:cs typeface="Arial" panose="020B0604020202020204" pitchFamily="34" charset="0"/>
            </a:endParaRPr>
          </a:p>
          <a:p>
            <a:r>
              <a:rPr lang="de-DE" dirty="0">
                <a:ea typeface="+mn-lt"/>
                <a:cs typeface="Arial" panose="020B0604020202020204" pitchFamily="34" charset="0"/>
              </a:rPr>
              <a:t>Forschen wird als Interaktionsprozess zwischen Akteuren, Feld, Forschenden und Theorie verstanden </a:t>
            </a: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2013:21</a:t>
            </a:r>
            <a:endParaRPr lang="de-DE" sz="1600" dirty="0">
              <a:cs typeface="Arial" panose="020B0604020202020204" pitchFamily="34" charset="0"/>
            </a:endParaRPr>
          </a:p>
        </p:txBody>
      </p:sp>
    </p:spTree>
    <p:extLst>
      <p:ext uri="{BB962C8B-B14F-4D97-AF65-F5344CB8AC3E}">
        <p14:creationId xmlns:p14="http://schemas.microsoft.com/office/powerpoint/2010/main" val="252122902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9D3DD3-142F-44B5-8E43-F199B2080C9F}"/>
              </a:ext>
            </a:extLst>
          </p:cNvPr>
          <p:cNvSpPr>
            <a:spLocks noGrp="1"/>
          </p:cNvSpPr>
          <p:nvPr>
            <p:ph type="title"/>
          </p:nvPr>
        </p:nvSpPr>
        <p:spPr/>
        <p:txBody>
          <a:bodyPr>
            <a:normAutofit fontScale="90000"/>
          </a:bodyPr>
          <a:lstStyle/>
          <a:p>
            <a:r>
              <a:rPr lang="de-DE" b="1" i="0" dirty="0">
                <a:solidFill>
                  <a:srgbClr val="000000"/>
                </a:solidFill>
                <a:effectLst/>
              </a:rPr>
              <a:t>Konjunktives und kommunikatives Wissen</a:t>
            </a:r>
            <a:br>
              <a:rPr lang="de-DE" b="1" i="0" dirty="0">
                <a:solidFill>
                  <a:srgbClr val="000000"/>
                </a:solidFill>
                <a:effectLst/>
              </a:rPr>
            </a:br>
            <a:endParaRPr lang="de-DE" b="1" dirty="0"/>
          </a:p>
        </p:txBody>
      </p:sp>
      <p:sp>
        <p:nvSpPr>
          <p:cNvPr id="3" name="Inhaltsplatzhalter 2">
            <a:extLst>
              <a:ext uri="{FF2B5EF4-FFF2-40B4-BE49-F238E27FC236}">
                <a16:creationId xmlns:a16="http://schemas.microsoft.com/office/drawing/2014/main" id="{396FCF69-AEEA-4EC1-B94B-7A4771DEB3DC}"/>
              </a:ext>
            </a:extLst>
          </p:cNvPr>
          <p:cNvSpPr>
            <a:spLocks noGrp="1"/>
          </p:cNvSpPr>
          <p:nvPr>
            <p:ph idx="1"/>
          </p:nvPr>
        </p:nvSpPr>
        <p:spPr/>
        <p:txBody>
          <a:bodyPr/>
          <a:lstStyle/>
          <a:p>
            <a:pPr algn="l">
              <a:buFont typeface="Arial" panose="020B0604020202020204" pitchFamily="34" charset="0"/>
              <a:buChar char="•"/>
            </a:pPr>
            <a:r>
              <a:rPr lang="de-DE" b="0" i="0" dirty="0">
                <a:solidFill>
                  <a:srgbClr val="000000"/>
                </a:solidFill>
                <a:effectLst/>
              </a:rPr>
              <a:t>konjunktives Wissen meint das handlungspraktische Wissen, dass nicht bewusst ist und auf kollektiv erlebter Geschichte beruht</a:t>
            </a:r>
          </a:p>
          <a:p>
            <a:pPr algn="l">
              <a:buFont typeface="Arial" panose="020B0604020202020204" pitchFamily="34" charset="0"/>
              <a:buChar char="•"/>
            </a:pPr>
            <a:r>
              <a:rPr lang="de-DE" b="0" i="0" dirty="0">
                <a:solidFill>
                  <a:srgbClr val="000000"/>
                </a:solidFill>
                <a:effectLst/>
              </a:rPr>
              <a:t>kommunikatives Wissen ist das Wissen, das verbal expliziert werden kann; es beschreibt, wie Zusammenhänge auch ohne die eigene Teilnahme daran, erschlossen werden können</a:t>
            </a:r>
          </a:p>
          <a:p>
            <a:pPr marL="0" indent="0">
              <a:buNone/>
            </a:pPr>
            <a:br>
              <a:rPr lang="de-DE" b="0" i="0" dirty="0">
                <a:solidFill>
                  <a:srgbClr val="000000"/>
                </a:solidFill>
                <a:effectLst/>
              </a:rPr>
            </a:br>
            <a:endParaRPr lang="de-DE" dirty="0"/>
          </a:p>
        </p:txBody>
      </p:sp>
    </p:spTree>
    <p:extLst>
      <p:ext uri="{BB962C8B-B14F-4D97-AF65-F5344CB8AC3E}">
        <p14:creationId xmlns:p14="http://schemas.microsoft.com/office/powerpoint/2010/main" val="153323103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E2143E-5AA0-4E8A-99D3-57316B814142}"/>
              </a:ext>
            </a:extLst>
          </p:cNvPr>
          <p:cNvSpPr>
            <a:spLocks noGrp="1"/>
          </p:cNvSpPr>
          <p:nvPr>
            <p:ph type="title"/>
          </p:nvPr>
        </p:nvSpPr>
        <p:spPr/>
        <p:txBody>
          <a:bodyPr>
            <a:normAutofit fontScale="90000"/>
          </a:bodyPr>
          <a:lstStyle/>
          <a:p>
            <a:r>
              <a:rPr lang="de-DE" b="1" i="0" dirty="0">
                <a:solidFill>
                  <a:srgbClr val="000000"/>
                </a:solidFill>
                <a:effectLst/>
              </a:rPr>
              <a:t>Analytische Unterscheidung von Sinnebenen</a:t>
            </a:r>
            <a:br>
              <a:rPr lang="de-DE" b="1" i="0" dirty="0">
                <a:solidFill>
                  <a:srgbClr val="000000"/>
                </a:solidFill>
                <a:effectLst/>
              </a:rPr>
            </a:br>
            <a:endParaRPr lang="de-DE" b="1" dirty="0"/>
          </a:p>
        </p:txBody>
      </p:sp>
      <p:sp>
        <p:nvSpPr>
          <p:cNvPr id="3" name="Inhaltsplatzhalter 2">
            <a:extLst>
              <a:ext uri="{FF2B5EF4-FFF2-40B4-BE49-F238E27FC236}">
                <a16:creationId xmlns:a16="http://schemas.microsoft.com/office/drawing/2014/main" id="{E105E942-1639-46E8-B52D-AAD1C555248A}"/>
              </a:ext>
            </a:extLst>
          </p:cNvPr>
          <p:cNvSpPr>
            <a:spLocks noGrp="1"/>
          </p:cNvSpPr>
          <p:nvPr>
            <p:ph idx="1"/>
          </p:nvPr>
        </p:nvSpPr>
        <p:spPr/>
        <p:txBody>
          <a:bodyPr/>
          <a:lstStyle/>
          <a:p>
            <a:pPr algn="l">
              <a:buFont typeface="Arial" panose="020B0604020202020204" pitchFamily="34" charset="0"/>
              <a:buChar char="•"/>
            </a:pPr>
            <a:r>
              <a:rPr lang="de-DE" b="0" i="0" dirty="0">
                <a:solidFill>
                  <a:srgbClr val="000000"/>
                </a:solidFill>
                <a:effectLst/>
              </a:rPr>
              <a:t>immanente Sinngehalt meint das, was in einem Gespräch inhaltlich geäußert wird – also den Wortsinn; wird unterschieden in:</a:t>
            </a:r>
          </a:p>
          <a:p>
            <a:pPr algn="l">
              <a:buFont typeface="Arial" panose="020B0604020202020204" pitchFamily="34" charset="0"/>
              <a:buChar char="•"/>
            </a:pPr>
            <a:r>
              <a:rPr lang="de-DE" b="0" i="0" dirty="0">
                <a:solidFill>
                  <a:srgbClr val="000000"/>
                </a:solidFill>
                <a:effectLst/>
              </a:rPr>
              <a:t>intentionaler Ausdruckssinn: vom Sprechenden intendierte Sinn</a:t>
            </a:r>
          </a:p>
          <a:p>
            <a:pPr algn="l">
              <a:buFont typeface="Arial" panose="020B0604020202020204" pitchFamily="34" charset="0"/>
              <a:buChar char="•"/>
            </a:pPr>
            <a:r>
              <a:rPr lang="de-DE" b="0" i="0" dirty="0">
                <a:solidFill>
                  <a:srgbClr val="000000"/>
                </a:solidFill>
                <a:effectLst/>
              </a:rPr>
              <a:t>Objektsinn: allgemeine Bedeutung eines Wortes</a:t>
            </a:r>
          </a:p>
          <a:p>
            <a:pPr algn="l">
              <a:buFont typeface="Arial" panose="020B0604020202020204" pitchFamily="34" charset="0"/>
              <a:buChar char="•"/>
            </a:pPr>
            <a:r>
              <a:rPr lang="de-DE" b="0" i="0" dirty="0">
                <a:solidFill>
                  <a:srgbClr val="000000"/>
                </a:solidFill>
                <a:effectLst/>
              </a:rPr>
              <a:t>Dokumentsinn beschreibt das, was in den Entäußerungen der Akteure repräsentiert wird und worauf in diesen implizit verwiesen wird</a:t>
            </a:r>
          </a:p>
          <a:p>
            <a:endParaRPr lang="de-DE" dirty="0"/>
          </a:p>
        </p:txBody>
      </p:sp>
    </p:spTree>
    <p:extLst>
      <p:ext uri="{BB962C8B-B14F-4D97-AF65-F5344CB8AC3E}">
        <p14:creationId xmlns:p14="http://schemas.microsoft.com/office/powerpoint/2010/main" val="389555040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2A5571-6B5A-4A79-B05E-66E93F462D90}"/>
              </a:ext>
            </a:extLst>
          </p:cNvPr>
          <p:cNvSpPr>
            <a:spLocks noGrp="1"/>
          </p:cNvSpPr>
          <p:nvPr>
            <p:ph type="title"/>
          </p:nvPr>
        </p:nvSpPr>
        <p:spPr/>
        <p:txBody>
          <a:bodyPr>
            <a:normAutofit fontScale="90000"/>
          </a:bodyPr>
          <a:lstStyle/>
          <a:p>
            <a:r>
              <a:rPr lang="de-DE" b="1" i="0" dirty="0">
                <a:solidFill>
                  <a:srgbClr val="000000"/>
                </a:solidFill>
                <a:effectLst/>
              </a:rPr>
              <a:t>Interpretationsverfahren (1): Formulierende Interpretation</a:t>
            </a:r>
            <a:br>
              <a:rPr lang="de-DE" b="1" i="0" dirty="0">
                <a:solidFill>
                  <a:srgbClr val="000000"/>
                </a:solidFill>
                <a:effectLst/>
              </a:rPr>
            </a:br>
            <a:endParaRPr lang="de-DE" b="1" dirty="0"/>
          </a:p>
        </p:txBody>
      </p:sp>
      <p:sp>
        <p:nvSpPr>
          <p:cNvPr id="3" name="Inhaltsplatzhalter 2">
            <a:extLst>
              <a:ext uri="{FF2B5EF4-FFF2-40B4-BE49-F238E27FC236}">
                <a16:creationId xmlns:a16="http://schemas.microsoft.com/office/drawing/2014/main" id="{FCD8BBE7-5B05-48FC-91C3-FC0671B240AE}"/>
              </a:ext>
            </a:extLst>
          </p:cNvPr>
          <p:cNvSpPr>
            <a:spLocks noGrp="1"/>
          </p:cNvSpPr>
          <p:nvPr>
            <p:ph idx="1"/>
          </p:nvPr>
        </p:nvSpPr>
        <p:spPr/>
        <p:txBody>
          <a:bodyPr/>
          <a:lstStyle/>
          <a:p>
            <a:pPr algn="l">
              <a:buFont typeface="Arial" panose="020B0604020202020204" pitchFamily="34" charset="0"/>
              <a:buChar char="•"/>
            </a:pPr>
            <a:r>
              <a:rPr lang="de-DE" b="0" i="0" dirty="0">
                <a:solidFill>
                  <a:srgbClr val="000000"/>
                </a:solidFill>
                <a:effectLst/>
              </a:rPr>
              <a:t>ausgewählte Passagen werden paraphrasiert</a:t>
            </a:r>
          </a:p>
          <a:p>
            <a:pPr algn="l">
              <a:buFont typeface="Arial" panose="020B0604020202020204" pitchFamily="34" charset="0"/>
              <a:buChar char="•"/>
            </a:pPr>
            <a:r>
              <a:rPr lang="de-DE" b="0" i="0" dirty="0">
                <a:solidFill>
                  <a:srgbClr val="000000"/>
                </a:solidFill>
                <a:effectLst/>
              </a:rPr>
              <a:t>ohne das Gesagte zu beurteilen wird danach gefragt, was gesagt wurde</a:t>
            </a:r>
          </a:p>
          <a:p>
            <a:pPr marL="0" indent="0">
              <a:buNone/>
            </a:pPr>
            <a:br>
              <a:rPr lang="de-DE" b="0" i="0" dirty="0">
                <a:solidFill>
                  <a:srgbClr val="000000"/>
                </a:solidFill>
                <a:effectLst/>
              </a:rPr>
            </a:br>
            <a:endParaRPr lang="de-DE" dirty="0"/>
          </a:p>
        </p:txBody>
      </p:sp>
    </p:spTree>
    <p:extLst>
      <p:ext uri="{BB962C8B-B14F-4D97-AF65-F5344CB8AC3E}">
        <p14:creationId xmlns:p14="http://schemas.microsoft.com/office/powerpoint/2010/main" val="74453031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B5FA3E-81DA-4E37-B0FE-8716BAD4A101}"/>
              </a:ext>
            </a:extLst>
          </p:cNvPr>
          <p:cNvSpPr>
            <a:spLocks noGrp="1"/>
          </p:cNvSpPr>
          <p:nvPr>
            <p:ph type="title"/>
          </p:nvPr>
        </p:nvSpPr>
        <p:spPr/>
        <p:txBody>
          <a:bodyPr>
            <a:normAutofit fontScale="90000"/>
          </a:bodyPr>
          <a:lstStyle/>
          <a:p>
            <a:r>
              <a:rPr lang="de-DE" b="1" i="0" dirty="0">
                <a:solidFill>
                  <a:srgbClr val="000000"/>
                </a:solidFill>
                <a:effectLst/>
              </a:rPr>
              <a:t>Interpretationsverfahren (2): Reflektierende Interpretation</a:t>
            </a:r>
            <a:br>
              <a:rPr lang="de-DE" b="1" i="0" dirty="0">
                <a:solidFill>
                  <a:srgbClr val="000000"/>
                </a:solidFill>
                <a:effectLst/>
              </a:rPr>
            </a:br>
            <a:endParaRPr lang="de-DE" b="1" dirty="0"/>
          </a:p>
        </p:txBody>
      </p:sp>
      <p:sp>
        <p:nvSpPr>
          <p:cNvPr id="3" name="Inhaltsplatzhalter 2">
            <a:extLst>
              <a:ext uri="{FF2B5EF4-FFF2-40B4-BE49-F238E27FC236}">
                <a16:creationId xmlns:a16="http://schemas.microsoft.com/office/drawing/2014/main" id="{6C84DDD8-6632-4228-89C5-786ED837DFF5}"/>
              </a:ext>
            </a:extLst>
          </p:cNvPr>
          <p:cNvSpPr>
            <a:spLocks noGrp="1"/>
          </p:cNvSpPr>
          <p:nvPr>
            <p:ph idx="1"/>
          </p:nvPr>
        </p:nvSpPr>
        <p:spPr/>
        <p:txBody>
          <a:bodyPr>
            <a:normAutofit/>
          </a:bodyPr>
          <a:lstStyle/>
          <a:p>
            <a:pPr algn="l">
              <a:buFont typeface="Arial" panose="020B0604020202020204" pitchFamily="34" charset="0"/>
              <a:buChar char="•"/>
            </a:pPr>
            <a:r>
              <a:rPr lang="de-DE" b="0" i="0" dirty="0">
                <a:solidFill>
                  <a:srgbClr val="000000"/>
                </a:solidFill>
                <a:effectLst/>
              </a:rPr>
              <a:t>(Orientierungs-)Rahmen, in dem ein Thema abgehandelt wird, Rekonstruktion durch Bestimmung von negativen u. positiven Gegenhorizonten</a:t>
            </a:r>
          </a:p>
          <a:p>
            <a:pPr algn="l">
              <a:buFont typeface="Arial" panose="020B0604020202020204" pitchFamily="34" charset="0"/>
              <a:buChar char="•"/>
            </a:pPr>
            <a:r>
              <a:rPr lang="de-DE" b="0" i="0" dirty="0">
                <a:solidFill>
                  <a:srgbClr val="000000"/>
                </a:solidFill>
                <a:effectLst/>
              </a:rPr>
              <a:t>fragt, wie etwas gesagt wurde</a:t>
            </a:r>
          </a:p>
          <a:p>
            <a:pPr algn="l">
              <a:buFont typeface="Arial" panose="020B0604020202020204" pitchFamily="34" charset="0"/>
              <a:buChar char="•"/>
            </a:pPr>
            <a:r>
              <a:rPr lang="de-DE" b="0" i="0" dirty="0">
                <a:solidFill>
                  <a:srgbClr val="000000"/>
                </a:solidFill>
                <a:effectLst/>
              </a:rPr>
              <a:t>Analyse des </a:t>
            </a:r>
            <a:r>
              <a:rPr lang="de-DE" b="0" i="0" dirty="0" err="1">
                <a:solidFill>
                  <a:srgbClr val="000000"/>
                </a:solidFill>
                <a:effectLst/>
              </a:rPr>
              <a:t>Enaktierungspotentials</a:t>
            </a:r>
            <a:r>
              <a:rPr lang="de-DE" b="0" i="0" dirty="0">
                <a:solidFill>
                  <a:srgbClr val="000000"/>
                </a:solidFill>
                <a:effectLst/>
              </a:rPr>
              <a:t>: Wie werden Haltungen im alltäglichen Handeln umgesetzt</a:t>
            </a:r>
          </a:p>
          <a:p>
            <a:pPr algn="l">
              <a:buFont typeface="Arial" panose="020B0604020202020204" pitchFamily="34" charset="0"/>
              <a:buChar char="•"/>
            </a:pPr>
            <a:r>
              <a:rPr lang="de-DE" b="0" i="0" dirty="0">
                <a:solidFill>
                  <a:srgbClr val="000000"/>
                </a:solidFill>
                <a:effectLst/>
              </a:rPr>
              <a:t>Teil der </a:t>
            </a:r>
            <a:r>
              <a:rPr lang="de-DE" b="0" i="0" dirty="0" err="1">
                <a:solidFill>
                  <a:srgbClr val="000000"/>
                </a:solidFill>
                <a:effectLst/>
              </a:rPr>
              <a:t>reflekt</a:t>
            </a:r>
            <a:r>
              <a:rPr lang="de-DE" b="0" i="0" dirty="0">
                <a:solidFill>
                  <a:srgbClr val="000000"/>
                </a:solidFill>
                <a:effectLst/>
              </a:rPr>
              <a:t>. Interpretation ist die Sequenzanalyse</a:t>
            </a:r>
          </a:p>
          <a:p>
            <a:pPr marL="0" indent="0">
              <a:buNone/>
            </a:pPr>
            <a:br>
              <a:rPr lang="de-DE" b="0" i="0" dirty="0">
                <a:solidFill>
                  <a:srgbClr val="000000"/>
                </a:solidFill>
                <a:effectLst/>
              </a:rPr>
            </a:br>
            <a:endParaRPr lang="de-DE" dirty="0"/>
          </a:p>
        </p:txBody>
      </p:sp>
    </p:spTree>
    <p:extLst>
      <p:ext uri="{BB962C8B-B14F-4D97-AF65-F5344CB8AC3E}">
        <p14:creationId xmlns:p14="http://schemas.microsoft.com/office/powerpoint/2010/main" val="345742912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241E23-191E-4465-9700-5DACC9274552}"/>
              </a:ext>
            </a:extLst>
          </p:cNvPr>
          <p:cNvSpPr>
            <a:spLocks noGrp="1"/>
          </p:cNvSpPr>
          <p:nvPr>
            <p:ph type="title"/>
          </p:nvPr>
        </p:nvSpPr>
        <p:spPr/>
        <p:txBody>
          <a:bodyPr>
            <a:normAutofit fontScale="90000"/>
          </a:bodyPr>
          <a:lstStyle/>
          <a:p>
            <a:r>
              <a:rPr lang="de-DE" b="1" i="0" dirty="0">
                <a:solidFill>
                  <a:srgbClr val="000000"/>
                </a:solidFill>
                <a:effectLst/>
              </a:rPr>
              <a:t>Interpretationsverfahren (3): Fall- bzw. Diskursbeschreibung</a:t>
            </a:r>
            <a:br>
              <a:rPr lang="de-DE" b="1" i="0" dirty="0">
                <a:solidFill>
                  <a:srgbClr val="000000"/>
                </a:solidFill>
                <a:effectLst/>
              </a:rPr>
            </a:br>
            <a:endParaRPr lang="de-DE" b="1" dirty="0"/>
          </a:p>
        </p:txBody>
      </p:sp>
      <p:sp>
        <p:nvSpPr>
          <p:cNvPr id="3" name="Inhaltsplatzhalter 2">
            <a:extLst>
              <a:ext uri="{FF2B5EF4-FFF2-40B4-BE49-F238E27FC236}">
                <a16:creationId xmlns:a16="http://schemas.microsoft.com/office/drawing/2014/main" id="{867A47B7-1DCB-42B2-BBB4-9396A9E72ED9}"/>
              </a:ext>
            </a:extLst>
          </p:cNvPr>
          <p:cNvSpPr>
            <a:spLocks noGrp="1"/>
          </p:cNvSpPr>
          <p:nvPr>
            <p:ph idx="1"/>
          </p:nvPr>
        </p:nvSpPr>
        <p:spPr/>
        <p:txBody>
          <a:bodyPr/>
          <a:lstStyle/>
          <a:p>
            <a:pPr algn="l">
              <a:buFont typeface="Arial" panose="020B0604020202020204" pitchFamily="34" charset="0"/>
              <a:buChar char="•"/>
            </a:pPr>
            <a:r>
              <a:rPr lang="de-DE" b="0" i="0" dirty="0">
                <a:solidFill>
                  <a:srgbClr val="000000"/>
                </a:solidFill>
                <a:effectLst/>
              </a:rPr>
              <a:t>die Ergebnisse der formulierenden und reflektierenden Interpretation werden in einer Fallbeschreibung dargestellt</a:t>
            </a:r>
          </a:p>
          <a:p>
            <a:pPr algn="l">
              <a:buFont typeface="Arial" panose="020B0604020202020204" pitchFamily="34" charset="0"/>
              <a:buChar char="•"/>
            </a:pPr>
            <a:r>
              <a:rPr lang="de-DE" b="0" i="0" dirty="0">
                <a:solidFill>
                  <a:srgbClr val="000000"/>
                </a:solidFill>
                <a:effectLst/>
              </a:rPr>
              <a:t>in der Diskursbeschreibung werden die Struktur der Interaktion, sowie deren implizite Orientierungen zusammengefasst</a:t>
            </a:r>
          </a:p>
          <a:p>
            <a:pPr marL="0" indent="0">
              <a:buNone/>
            </a:pPr>
            <a:br>
              <a:rPr lang="de-DE" b="0" i="0" dirty="0">
                <a:solidFill>
                  <a:srgbClr val="000000"/>
                </a:solidFill>
                <a:effectLst/>
              </a:rPr>
            </a:br>
            <a:endParaRPr lang="de-DE" dirty="0"/>
          </a:p>
        </p:txBody>
      </p:sp>
    </p:spTree>
    <p:extLst>
      <p:ext uri="{BB962C8B-B14F-4D97-AF65-F5344CB8AC3E}">
        <p14:creationId xmlns:p14="http://schemas.microsoft.com/office/powerpoint/2010/main" val="406269341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F84F2F-E95C-49D0-9DDE-C48D1DEA2403}"/>
              </a:ext>
            </a:extLst>
          </p:cNvPr>
          <p:cNvSpPr>
            <a:spLocks noGrp="1"/>
          </p:cNvSpPr>
          <p:nvPr>
            <p:ph type="title"/>
          </p:nvPr>
        </p:nvSpPr>
        <p:spPr/>
        <p:txBody>
          <a:bodyPr>
            <a:normAutofit fontScale="90000"/>
          </a:bodyPr>
          <a:lstStyle/>
          <a:p>
            <a:r>
              <a:rPr lang="de-DE" b="1" i="0" dirty="0">
                <a:solidFill>
                  <a:srgbClr val="000000"/>
                </a:solidFill>
                <a:effectLst/>
              </a:rPr>
              <a:t>Interpretationsverfahren (4): Typenbildung</a:t>
            </a:r>
            <a:br>
              <a:rPr lang="de-DE" b="1" i="0" dirty="0">
                <a:solidFill>
                  <a:srgbClr val="000000"/>
                </a:solidFill>
                <a:effectLst/>
              </a:rPr>
            </a:br>
            <a:endParaRPr lang="de-DE" b="1" dirty="0"/>
          </a:p>
        </p:txBody>
      </p:sp>
      <p:sp>
        <p:nvSpPr>
          <p:cNvPr id="3" name="Inhaltsplatzhalter 2">
            <a:extLst>
              <a:ext uri="{FF2B5EF4-FFF2-40B4-BE49-F238E27FC236}">
                <a16:creationId xmlns:a16="http://schemas.microsoft.com/office/drawing/2014/main" id="{58C2E781-F5D4-40B6-9C33-3641946030E9}"/>
              </a:ext>
            </a:extLst>
          </p:cNvPr>
          <p:cNvSpPr>
            <a:spLocks noGrp="1"/>
          </p:cNvSpPr>
          <p:nvPr>
            <p:ph idx="1"/>
          </p:nvPr>
        </p:nvSpPr>
        <p:spPr/>
        <p:txBody>
          <a:bodyPr/>
          <a:lstStyle/>
          <a:p>
            <a:pPr algn="l">
              <a:buFont typeface="Arial" panose="020B0604020202020204" pitchFamily="34" charset="0"/>
              <a:buChar char="•"/>
            </a:pPr>
            <a:r>
              <a:rPr lang="de-DE" b="0" i="0" dirty="0">
                <a:solidFill>
                  <a:srgbClr val="000000"/>
                </a:solidFill>
                <a:effectLst/>
              </a:rPr>
              <a:t>der gefundene Orientierungsrahmen wird weiter abstrahiert und durch minimale Kontrastierung wird eine Basistypik gebildet (sinngenetische Typenbildung)</a:t>
            </a:r>
          </a:p>
          <a:p>
            <a:pPr algn="l">
              <a:buFont typeface="Arial" panose="020B0604020202020204" pitchFamily="34" charset="0"/>
              <a:buChar char="•"/>
            </a:pPr>
            <a:r>
              <a:rPr lang="de-DE" b="0" i="0" dirty="0">
                <a:solidFill>
                  <a:srgbClr val="000000"/>
                </a:solidFill>
                <a:effectLst/>
              </a:rPr>
              <a:t>die Basistypik wird dann mithilfe maximaler Kontrastierung spezifiziert (soziogenetische Typenbildung)</a:t>
            </a:r>
          </a:p>
          <a:p>
            <a:pPr marL="0" indent="0">
              <a:buNone/>
            </a:pPr>
            <a:br>
              <a:rPr lang="de-DE" b="0" i="0" dirty="0">
                <a:solidFill>
                  <a:srgbClr val="000000"/>
                </a:solidFill>
                <a:effectLst/>
              </a:rPr>
            </a:br>
            <a:endParaRPr lang="de-DE" dirty="0"/>
          </a:p>
        </p:txBody>
      </p:sp>
    </p:spTree>
    <p:extLst>
      <p:ext uri="{BB962C8B-B14F-4D97-AF65-F5344CB8AC3E}">
        <p14:creationId xmlns:p14="http://schemas.microsoft.com/office/powerpoint/2010/main" val="67909666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B90540-B7E1-4EBF-9B2A-CB9B5DE4B3F2}"/>
              </a:ext>
            </a:extLst>
          </p:cNvPr>
          <p:cNvSpPr>
            <a:spLocks noGrp="1"/>
          </p:cNvSpPr>
          <p:nvPr>
            <p:ph type="title"/>
          </p:nvPr>
        </p:nvSpPr>
        <p:spPr/>
        <p:txBody>
          <a:bodyPr/>
          <a:lstStyle/>
          <a:p>
            <a:r>
              <a:rPr kumimoji="0" lang="de-DE" altLang="de-DE" sz="4400" b="1" i="0" u="none" strike="noStrike" cap="none" normalizeH="0" baseline="0" dirty="0">
                <a:ln>
                  <a:noFill/>
                </a:ln>
                <a:solidFill>
                  <a:srgbClr val="000000"/>
                </a:solidFill>
                <a:effectLst/>
              </a:rPr>
              <a:t>Kritik</a:t>
            </a:r>
            <a:br>
              <a:rPr kumimoji="0" lang="de-DE" altLang="de-DE" sz="800" b="1" i="0" u="none" strike="noStrike" cap="none" normalizeH="0" baseline="0" dirty="0">
                <a:ln>
                  <a:noFill/>
                </a:ln>
                <a:solidFill>
                  <a:srgbClr val="000000"/>
                </a:solidFill>
                <a:effectLst/>
              </a:rPr>
            </a:br>
            <a:endParaRPr lang="de-DE" b="1" dirty="0"/>
          </a:p>
        </p:txBody>
      </p:sp>
      <p:sp>
        <p:nvSpPr>
          <p:cNvPr id="6" name="Rectangle 3">
            <a:extLst>
              <a:ext uri="{FF2B5EF4-FFF2-40B4-BE49-F238E27FC236}">
                <a16:creationId xmlns:a16="http://schemas.microsoft.com/office/drawing/2014/main" id="{26DE11DD-4173-410B-9D34-22B0EA2BD85C}"/>
              </a:ext>
            </a:extLst>
          </p:cNvPr>
          <p:cNvSpPr>
            <a:spLocks noGrp="1" noChangeArrowheads="1"/>
          </p:cNvSpPr>
          <p:nvPr>
            <p:ph idx="1"/>
          </p:nvPr>
        </p:nvSpPr>
        <p:spPr bwMode="auto">
          <a:xfrm>
            <a:off x="838201" y="3154909"/>
            <a:ext cx="9361601" cy="169277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b="0" i="0" u="none" strike="noStrike" cap="none" normalizeH="0" baseline="0" dirty="0">
                <a:ln>
                  <a:noFill/>
                </a:ln>
                <a:solidFill>
                  <a:srgbClr val="000000"/>
                </a:solidFill>
                <a:effectLst/>
              </a:rPr>
              <a:t> die Dokumentarische Methode setzt stark auf das Lernen der Methode in Forschungsteams, die selbstständige Aneignung ist eher schwierig</a:t>
            </a:r>
          </a:p>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800" b="0" i="0" u="none" strike="noStrike" cap="none" normalizeH="0" baseline="0" dirty="0">
                <a:ln>
                  <a:noFill/>
                </a:ln>
                <a:solidFill>
                  <a:schemeClr val="tx1"/>
                </a:solidFill>
                <a:effectLst/>
              </a:rPr>
            </a:b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4320467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9511C7-AD30-4491-9153-7D88FC25212E}"/>
              </a:ext>
            </a:extLst>
          </p:cNvPr>
          <p:cNvSpPr>
            <a:spLocks noGrp="1"/>
          </p:cNvSpPr>
          <p:nvPr>
            <p:ph type="title"/>
          </p:nvPr>
        </p:nvSpPr>
        <p:spPr/>
        <p:txBody>
          <a:bodyPr>
            <a:normAutofit fontScale="90000"/>
          </a:bodyPr>
          <a:lstStyle/>
          <a:p>
            <a:br>
              <a:rPr lang="de-DE" sz="2800" b="1" i="0" dirty="0">
                <a:effectLst/>
              </a:rPr>
            </a:br>
            <a:br>
              <a:rPr lang="de-DE" sz="2800" b="1" i="0" dirty="0">
                <a:effectLst/>
              </a:rPr>
            </a:br>
            <a:r>
              <a:rPr lang="de-DE" sz="2800" i="0" dirty="0" err="1">
                <a:effectLst/>
              </a:rPr>
              <a:t>Narrationsanalyse</a:t>
            </a:r>
            <a:r>
              <a:rPr lang="de-DE" sz="2800" i="0" dirty="0">
                <a:effectLst/>
              </a:rPr>
              <a:t> + Biographieforschung, </a:t>
            </a:r>
            <a:r>
              <a:rPr lang="de-DE" sz="2800" i="0" dirty="0" err="1">
                <a:effectLst/>
              </a:rPr>
              <a:t>S.153</a:t>
            </a:r>
            <a:r>
              <a:rPr lang="de-DE" sz="2800" i="0" dirty="0">
                <a:effectLst/>
              </a:rPr>
              <a:t>-161</a:t>
            </a:r>
            <a:br>
              <a:rPr lang="de-DE" sz="2800" b="1" i="0" dirty="0">
                <a:effectLst/>
              </a:rPr>
            </a:br>
            <a:br>
              <a:rPr lang="de-DE" sz="2800" b="1" i="0" dirty="0">
                <a:effectLst/>
              </a:rPr>
            </a:br>
            <a:r>
              <a:rPr lang="de-DE" sz="2800" b="1" i="0" dirty="0">
                <a:solidFill>
                  <a:srgbClr val="000000"/>
                </a:solidFill>
                <a:effectLst/>
              </a:rPr>
              <a:t>Entstehungskontext</a:t>
            </a:r>
            <a:br>
              <a:rPr lang="de-DE" sz="2800" b="0" i="0" dirty="0">
                <a:solidFill>
                  <a:srgbClr val="000000"/>
                </a:solidFill>
                <a:effectLst/>
              </a:rPr>
            </a:br>
            <a:br>
              <a:rPr lang="de-DE" b="1" i="0" dirty="0">
                <a:effectLst/>
              </a:rPr>
            </a:br>
            <a:endParaRPr lang="de-DE" dirty="0"/>
          </a:p>
        </p:txBody>
      </p:sp>
      <p:sp>
        <p:nvSpPr>
          <p:cNvPr id="3" name="Inhaltsplatzhalter 2">
            <a:extLst>
              <a:ext uri="{FF2B5EF4-FFF2-40B4-BE49-F238E27FC236}">
                <a16:creationId xmlns:a16="http://schemas.microsoft.com/office/drawing/2014/main" id="{95F3A0D3-213A-4C47-939A-7CE5AD562639}"/>
              </a:ext>
            </a:extLst>
          </p:cNvPr>
          <p:cNvSpPr>
            <a:spLocks noGrp="1"/>
          </p:cNvSpPr>
          <p:nvPr>
            <p:ph idx="1"/>
          </p:nvPr>
        </p:nvSpPr>
        <p:spPr/>
        <p:txBody>
          <a:bodyPr/>
          <a:lstStyle/>
          <a:p>
            <a:pPr algn="l">
              <a:buFont typeface="Arial" panose="020B0604020202020204" pitchFamily="34" charset="0"/>
              <a:buChar char="•"/>
            </a:pPr>
            <a:r>
              <a:rPr lang="de-DE" b="0" i="0" dirty="0">
                <a:solidFill>
                  <a:srgbClr val="000000"/>
                </a:solidFill>
                <a:effectLst/>
              </a:rPr>
              <a:t>wurde in den späten 1970er Jahren von Fritz Schütze (zu Anfang mit dem Linguisten Werner Kallmeyer) in Bielefeld entwickelt</a:t>
            </a:r>
          </a:p>
          <a:p>
            <a:pPr algn="l">
              <a:buFont typeface="Arial" panose="020B0604020202020204" pitchFamily="34" charset="0"/>
              <a:buChar char="•"/>
            </a:pPr>
            <a:r>
              <a:rPr lang="de-DE" b="0" i="0" dirty="0">
                <a:solidFill>
                  <a:srgbClr val="000000"/>
                </a:solidFill>
                <a:effectLst/>
              </a:rPr>
              <a:t>eng an die, ebenfalls von Schütze entwickelte Methode des narrativen Interviews gekoppelt</a:t>
            </a:r>
          </a:p>
          <a:p>
            <a:pPr marL="0" indent="0">
              <a:buNone/>
            </a:pPr>
            <a:br>
              <a:rPr lang="de-DE" b="0" i="0" dirty="0">
                <a:solidFill>
                  <a:srgbClr val="000000"/>
                </a:solidFill>
                <a:effectLst/>
              </a:rPr>
            </a:br>
            <a:endParaRPr lang="de-DE" dirty="0"/>
          </a:p>
        </p:txBody>
      </p:sp>
    </p:spTree>
    <p:extLst>
      <p:ext uri="{BB962C8B-B14F-4D97-AF65-F5344CB8AC3E}">
        <p14:creationId xmlns:p14="http://schemas.microsoft.com/office/powerpoint/2010/main" val="81071569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C4B053-3C82-44C8-A88B-7C5BED92300B}"/>
              </a:ext>
            </a:extLst>
          </p:cNvPr>
          <p:cNvSpPr>
            <a:spLocks noGrp="1"/>
          </p:cNvSpPr>
          <p:nvPr>
            <p:ph type="title"/>
          </p:nvPr>
        </p:nvSpPr>
        <p:spPr/>
        <p:txBody>
          <a:bodyPr/>
          <a:lstStyle/>
          <a:p>
            <a:r>
              <a:rPr lang="de-DE" b="1" i="0" dirty="0">
                <a:solidFill>
                  <a:srgbClr val="000000"/>
                </a:solidFill>
                <a:effectLst/>
              </a:rPr>
              <a:t>Erkenntnisinteresse</a:t>
            </a:r>
            <a:endParaRPr lang="de-DE" b="1" dirty="0"/>
          </a:p>
        </p:txBody>
      </p:sp>
      <p:sp>
        <p:nvSpPr>
          <p:cNvPr id="3" name="Inhaltsplatzhalter 2">
            <a:extLst>
              <a:ext uri="{FF2B5EF4-FFF2-40B4-BE49-F238E27FC236}">
                <a16:creationId xmlns:a16="http://schemas.microsoft.com/office/drawing/2014/main" id="{FA8F052A-7FBC-497C-B712-20E441DBA3EC}"/>
              </a:ext>
            </a:extLst>
          </p:cNvPr>
          <p:cNvSpPr>
            <a:spLocks noGrp="1"/>
          </p:cNvSpPr>
          <p:nvPr>
            <p:ph idx="1"/>
          </p:nvPr>
        </p:nvSpPr>
        <p:spPr/>
        <p:txBody>
          <a:bodyPr/>
          <a:lstStyle/>
          <a:p>
            <a:pPr algn="l"/>
            <a:endParaRPr lang="de-DE" b="0" i="0" dirty="0">
              <a:solidFill>
                <a:srgbClr val="000000"/>
              </a:solidFill>
              <a:effectLst/>
            </a:endParaRPr>
          </a:p>
          <a:p>
            <a:pPr algn="l">
              <a:buFont typeface="Arial" panose="020B0604020202020204" pitchFamily="34" charset="0"/>
              <a:buChar char="•"/>
            </a:pPr>
            <a:r>
              <a:rPr lang="de-DE" b="0" i="0" dirty="0">
                <a:solidFill>
                  <a:srgbClr val="000000"/>
                </a:solidFill>
                <a:effectLst/>
              </a:rPr>
              <a:t>fragt danach, wie die Lebensgeschichte in der Erzählung hervorgebracht wird</a:t>
            </a:r>
          </a:p>
          <a:p>
            <a:pPr algn="l">
              <a:buFont typeface="Arial" panose="020B0604020202020204" pitchFamily="34" charset="0"/>
              <a:buChar char="•"/>
            </a:pPr>
            <a:r>
              <a:rPr lang="de-DE" b="0" i="0" dirty="0">
                <a:solidFill>
                  <a:srgbClr val="000000"/>
                </a:solidFill>
                <a:effectLst/>
              </a:rPr>
              <a:t>Rekonstruktion der strukturellen Typik der Lebensgeschichte und deren subjektive Verarbeitung</a:t>
            </a:r>
          </a:p>
          <a:p>
            <a:pPr algn="l">
              <a:buFont typeface="Arial" panose="020B0604020202020204" pitchFamily="34" charset="0"/>
              <a:buChar char="•"/>
            </a:pPr>
            <a:r>
              <a:rPr lang="de-DE" b="0" i="0" dirty="0">
                <a:solidFill>
                  <a:srgbClr val="000000"/>
                </a:solidFill>
                <a:effectLst/>
              </a:rPr>
              <a:t>es geht nicht darum, was wahr bzw. ‚wirklich‘ geschehen ist</a:t>
            </a:r>
          </a:p>
          <a:p>
            <a:pPr marL="0" indent="0">
              <a:buNone/>
            </a:pPr>
            <a:br>
              <a:rPr lang="de-DE" b="0" i="0" dirty="0">
                <a:solidFill>
                  <a:srgbClr val="000000"/>
                </a:solidFill>
                <a:effectLst/>
              </a:rPr>
            </a:br>
            <a:endParaRPr lang="de-DE" dirty="0"/>
          </a:p>
        </p:txBody>
      </p:sp>
    </p:spTree>
    <p:extLst>
      <p:ext uri="{BB962C8B-B14F-4D97-AF65-F5344CB8AC3E}">
        <p14:creationId xmlns:p14="http://schemas.microsoft.com/office/powerpoint/2010/main" val="238293265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2909B7-65E9-4176-9997-AAB2CCCCF4EE}"/>
              </a:ext>
            </a:extLst>
          </p:cNvPr>
          <p:cNvSpPr>
            <a:spLocks noGrp="1"/>
          </p:cNvSpPr>
          <p:nvPr>
            <p:ph type="title"/>
          </p:nvPr>
        </p:nvSpPr>
        <p:spPr/>
        <p:txBody>
          <a:bodyPr>
            <a:normAutofit fontScale="90000"/>
          </a:bodyPr>
          <a:lstStyle/>
          <a:p>
            <a:r>
              <a:rPr lang="de-DE" b="1" i="0" dirty="0">
                <a:solidFill>
                  <a:srgbClr val="000000"/>
                </a:solidFill>
                <a:effectLst/>
              </a:rPr>
              <a:t>Erzähltheoretische Annahmen zu Stehgreiferzählungen</a:t>
            </a:r>
            <a:br>
              <a:rPr lang="de-DE" b="1" i="0" dirty="0">
                <a:solidFill>
                  <a:srgbClr val="000000"/>
                </a:solidFill>
                <a:effectLst/>
              </a:rPr>
            </a:br>
            <a:endParaRPr lang="de-DE" b="1" dirty="0"/>
          </a:p>
        </p:txBody>
      </p:sp>
      <p:sp>
        <p:nvSpPr>
          <p:cNvPr id="3" name="Inhaltsplatzhalter 2">
            <a:extLst>
              <a:ext uri="{FF2B5EF4-FFF2-40B4-BE49-F238E27FC236}">
                <a16:creationId xmlns:a16="http://schemas.microsoft.com/office/drawing/2014/main" id="{8693DDE0-AAEC-4EBE-AC64-5506511BD5E3}"/>
              </a:ext>
            </a:extLst>
          </p:cNvPr>
          <p:cNvSpPr>
            <a:spLocks noGrp="1"/>
          </p:cNvSpPr>
          <p:nvPr>
            <p:ph idx="1"/>
          </p:nvPr>
        </p:nvSpPr>
        <p:spPr/>
        <p:txBody>
          <a:bodyPr/>
          <a:lstStyle/>
          <a:p>
            <a:pPr algn="l">
              <a:buFont typeface="Arial" panose="020B0604020202020204" pitchFamily="34" charset="0"/>
              <a:buChar char="•"/>
            </a:pPr>
            <a:r>
              <a:rPr lang="de-DE" b="0" i="0" dirty="0">
                <a:solidFill>
                  <a:srgbClr val="000000"/>
                </a:solidFill>
                <a:effectLst/>
              </a:rPr>
              <a:t>Detaillierungszwang: zwingt zur Nennung von Details und einer chronologisch übereinstimmenden Ereignisdarstellung</a:t>
            </a:r>
          </a:p>
          <a:p>
            <a:pPr algn="l">
              <a:buFont typeface="Arial" panose="020B0604020202020204" pitchFamily="34" charset="0"/>
              <a:buChar char="•"/>
            </a:pPr>
            <a:r>
              <a:rPr lang="de-DE" b="0" i="0" dirty="0">
                <a:solidFill>
                  <a:srgbClr val="000000"/>
                </a:solidFill>
                <a:effectLst/>
              </a:rPr>
              <a:t>Gestaltschließungszwang: angekündigte und angefangene Erzählungen werden abgeschlossen</a:t>
            </a:r>
          </a:p>
          <a:p>
            <a:pPr algn="l">
              <a:buFont typeface="Arial" panose="020B0604020202020204" pitchFamily="34" charset="0"/>
              <a:buChar char="•"/>
            </a:pPr>
            <a:r>
              <a:rPr lang="de-DE" b="0" i="0" dirty="0">
                <a:solidFill>
                  <a:srgbClr val="000000"/>
                </a:solidFill>
                <a:effectLst/>
              </a:rPr>
              <a:t>Relevanzfestlegungs- und Kondensierungszwang: zeitliche Begrenzung zwingt Erzählende zu Auswahl des Erzählten</a:t>
            </a:r>
          </a:p>
          <a:p>
            <a:pPr marL="0" indent="0">
              <a:buNone/>
            </a:pPr>
            <a:br>
              <a:rPr lang="de-DE" b="0" i="0" dirty="0">
                <a:solidFill>
                  <a:srgbClr val="000000"/>
                </a:solidFill>
                <a:effectLst/>
              </a:rPr>
            </a:br>
            <a:endParaRPr lang="de-DE" dirty="0"/>
          </a:p>
        </p:txBody>
      </p:sp>
    </p:spTree>
    <p:extLst>
      <p:ext uri="{BB962C8B-B14F-4D97-AF65-F5344CB8AC3E}">
        <p14:creationId xmlns:p14="http://schemas.microsoft.com/office/powerpoint/2010/main" val="21340594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15EE0-F87F-4409-8026-9B1FF702557D}"/>
              </a:ext>
            </a:extLst>
          </p:cNvPr>
          <p:cNvSpPr>
            <a:spLocks noGrp="1"/>
          </p:cNvSpPr>
          <p:nvPr>
            <p:ph type="title"/>
          </p:nvPr>
        </p:nvSpPr>
        <p:spPr/>
        <p:txBody>
          <a:bodyPr>
            <a:normAutofit fontScale="90000"/>
          </a:bodyPr>
          <a:lstStyle/>
          <a:p>
            <a:br>
              <a:rPr lang="de-DE" dirty="0">
                <a:ea typeface="+mj-lt"/>
                <a:cs typeface="Arial" panose="020B0604020202020204" pitchFamily="34" charset="0"/>
              </a:rPr>
            </a:br>
            <a:br>
              <a:rPr lang="de-DE" b="1" dirty="0">
                <a:ea typeface="+mj-lt"/>
                <a:cs typeface="Arial" panose="020B0604020202020204" pitchFamily="34" charset="0"/>
              </a:rPr>
            </a:br>
            <a:r>
              <a:rPr lang="de-DE" b="1" dirty="0">
                <a:ea typeface="+mj-lt"/>
                <a:cs typeface="Arial" panose="020B0604020202020204" pitchFamily="34" charset="0"/>
              </a:rPr>
              <a:t>Reflexivität</a:t>
            </a:r>
            <a:endParaRPr lang="de-DE" b="1" dirty="0">
              <a:cs typeface="Arial" panose="020B0604020202020204" pitchFamily="34" charset="0"/>
            </a:endParaRPr>
          </a:p>
        </p:txBody>
      </p:sp>
      <p:sp>
        <p:nvSpPr>
          <p:cNvPr id="3" name="Content Placeholder 2">
            <a:extLst>
              <a:ext uri="{FF2B5EF4-FFF2-40B4-BE49-F238E27FC236}">
                <a16:creationId xmlns:a16="http://schemas.microsoft.com/office/drawing/2014/main" id="{DA1AB3D6-D118-4B3A-A77A-D2BEE2440D60}"/>
              </a:ext>
            </a:extLst>
          </p:cNvPr>
          <p:cNvSpPr>
            <a:spLocks noGrp="1"/>
          </p:cNvSpPr>
          <p:nvPr>
            <p:ph idx="1"/>
          </p:nvPr>
        </p:nvSpPr>
        <p:spPr/>
        <p:txBody>
          <a:bodyPr vert="horz" lIns="91440" tIns="45720" rIns="91440" bIns="45720" rtlCol="0" anchor="t">
            <a:normAutofit lnSpcReduction="10000"/>
          </a:bodyPr>
          <a:lstStyle/>
          <a:p>
            <a:endParaRPr lang="de-DE" dirty="0">
              <a:ea typeface="+mn-lt"/>
              <a:cs typeface="Arial" panose="020B0604020202020204" pitchFamily="34" charset="0"/>
            </a:endParaRPr>
          </a:p>
          <a:p>
            <a:r>
              <a:rPr lang="de-DE" dirty="0">
                <a:ea typeface="+mn-lt"/>
                <a:cs typeface="Arial" panose="020B0604020202020204" pitchFamily="34" charset="0"/>
              </a:rPr>
              <a:t>Wechselwirkungen zwischen Forschungsfrage und Forschungsgegenstand</a:t>
            </a:r>
            <a:endParaRPr lang="de-DE" dirty="0">
              <a:cs typeface="Arial" panose="020B0604020202020204" pitchFamily="34" charset="0"/>
            </a:endParaRPr>
          </a:p>
          <a:p>
            <a:r>
              <a:rPr lang="de-DE" dirty="0">
                <a:ea typeface="+mn-lt"/>
                <a:cs typeface="Arial" panose="020B0604020202020204" pitchFamily="34" charset="0"/>
              </a:rPr>
              <a:t>Reziproker Verweisungszusammenhang von Objekt, Äußerung und Kontext formt Bedeutung</a:t>
            </a:r>
            <a:endParaRPr lang="de-DE" dirty="0"/>
          </a:p>
          <a:p>
            <a:r>
              <a:rPr lang="de-DE" dirty="0">
                <a:ea typeface="+mn-lt"/>
                <a:cs typeface="Arial" panose="020B0604020202020204" pitchFamily="34" charset="0"/>
              </a:rPr>
              <a:t>alltägliches bzw. gesellschaftliches und wissenschaftliches Wissen beeinflussen sich gegenseitig</a:t>
            </a:r>
          </a:p>
          <a:p>
            <a:endParaRPr lang="de-DE" dirty="0">
              <a:cs typeface="Arial" panose="020B0604020202020204" pitchFamily="34" charset="0"/>
            </a:endParaRPr>
          </a:p>
          <a:p>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a:t>
            </a:r>
            <a:r>
              <a:rPr lang="de-DE" sz="1600" dirty="0" err="1">
                <a:ea typeface="+mn-lt"/>
                <a:cs typeface="Arial" panose="020B0604020202020204" pitchFamily="34" charset="0"/>
              </a:rPr>
              <a:t>2013:21f</a:t>
            </a:r>
            <a:endParaRPr lang="de-DE" sz="1600" dirty="0">
              <a:cs typeface="Arial" panose="020B0604020202020204" pitchFamily="34" charset="0"/>
            </a:endParaRPr>
          </a:p>
        </p:txBody>
      </p:sp>
    </p:spTree>
    <p:extLst>
      <p:ext uri="{BB962C8B-B14F-4D97-AF65-F5344CB8AC3E}">
        <p14:creationId xmlns:p14="http://schemas.microsoft.com/office/powerpoint/2010/main" val="118053072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EE1668-5641-4BB2-821B-E7E4CF494565}"/>
              </a:ext>
            </a:extLst>
          </p:cNvPr>
          <p:cNvSpPr>
            <a:spLocks noGrp="1"/>
          </p:cNvSpPr>
          <p:nvPr>
            <p:ph type="title"/>
          </p:nvPr>
        </p:nvSpPr>
        <p:spPr/>
        <p:txBody>
          <a:bodyPr>
            <a:normAutofit fontScale="90000"/>
          </a:bodyPr>
          <a:lstStyle/>
          <a:p>
            <a:r>
              <a:rPr lang="de-DE" b="1" i="0" dirty="0">
                <a:solidFill>
                  <a:srgbClr val="000000"/>
                </a:solidFill>
                <a:effectLst/>
              </a:rPr>
              <a:t>Interpretationsverfahren (1): formalsprachliche Analyse</a:t>
            </a:r>
            <a:br>
              <a:rPr lang="de-DE" b="1" i="0" dirty="0">
                <a:solidFill>
                  <a:srgbClr val="000000"/>
                </a:solidFill>
                <a:effectLst/>
              </a:rPr>
            </a:br>
            <a:endParaRPr lang="de-DE" b="1" dirty="0"/>
          </a:p>
        </p:txBody>
      </p:sp>
      <p:sp>
        <p:nvSpPr>
          <p:cNvPr id="3" name="Inhaltsplatzhalter 2">
            <a:extLst>
              <a:ext uri="{FF2B5EF4-FFF2-40B4-BE49-F238E27FC236}">
                <a16:creationId xmlns:a16="http://schemas.microsoft.com/office/drawing/2014/main" id="{8486433B-25DB-4383-ABC7-20D644AB9EFD}"/>
              </a:ext>
            </a:extLst>
          </p:cNvPr>
          <p:cNvSpPr>
            <a:spLocks noGrp="1"/>
          </p:cNvSpPr>
          <p:nvPr>
            <p:ph idx="1"/>
          </p:nvPr>
        </p:nvSpPr>
        <p:spPr/>
        <p:txBody>
          <a:bodyPr/>
          <a:lstStyle/>
          <a:p>
            <a:pPr algn="l">
              <a:buFont typeface="Arial" panose="020B0604020202020204" pitchFamily="34" charset="0"/>
              <a:buChar char="•"/>
            </a:pPr>
            <a:r>
              <a:rPr lang="de-DE" b="0" i="0" dirty="0">
                <a:solidFill>
                  <a:srgbClr val="000000"/>
                </a:solidFill>
                <a:effectLst/>
              </a:rPr>
              <a:t>das Material wird mit Blick auf verschiedene Textsorten analysiert: Dabei wird zwischen erzählenden, argumentativen und beschreibenden Passagen unterschieden.</a:t>
            </a:r>
          </a:p>
          <a:p>
            <a:endParaRPr lang="de-DE" dirty="0"/>
          </a:p>
        </p:txBody>
      </p:sp>
    </p:spTree>
    <p:extLst>
      <p:ext uri="{BB962C8B-B14F-4D97-AF65-F5344CB8AC3E}">
        <p14:creationId xmlns:p14="http://schemas.microsoft.com/office/powerpoint/2010/main" val="376434503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478801-0258-43BC-9E5A-51B8C7361D59}"/>
              </a:ext>
            </a:extLst>
          </p:cNvPr>
          <p:cNvSpPr>
            <a:spLocks noGrp="1"/>
          </p:cNvSpPr>
          <p:nvPr>
            <p:ph type="title"/>
          </p:nvPr>
        </p:nvSpPr>
        <p:spPr/>
        <p:txBody>
          <a:bodyPr>
            <a:normAutofit fontScale="90000"/>
          </a:bodyPr>
          <a:lstStyle/>
          <a:p>
            <a:r>
              <a:rPr lang="de-DE" b="1" i="0" dirty="0">
                <a:solidFill>
                  <a:srgbClr val="000000"/>
                </a:solidFill>
                <a:effectLst/>
              </a:rPr>
              <a:t>Interpretationsverfahren (2): strukturelle Beschreibung</a:t>
            </a:r>
            <a:br>
              <a:rPr lang="de-DE" b="1" i="0" dirty="0">
                <a:solidFill>
                  <a:srgbClr val="000000"/>
                </a:solidFill>
                <a:effectLst/>
              </a:rPr>
            </a:br>
            <a:endParaRPr lang="de-DE" b="1" dirty="0"/>
          </a:p>
        </p:txBody>
      </p:sp>
      <p:sp>
        <p:nvSpPr>
          <p:cNvPr id="3" name="Inhaltsplatzhalter 2">
            <a:extLst>
              <a:ext uri="{FF2B5EF4-FFF2-40B4-BE49-F238E27FC236}">
                <a16:creationId xmlns:a16="http://schemas.microsoft.com/office/drawing/2014/main" id="{EED7D6FA-AEA4-4001-929B-2D0608383BFE}"/>
              </a:ext>
            </a:extLst>
          </p:cNvPr>
          <p:cNvSpPr>
            <a:spLocks noGrp="1"/>
          </p:cNvSpPr>
          <p:nvPr>
            <p:ph idx="1"/>
          </p:nvPr>
        </p:nvSpPr>
        <p:spPr/>
        <p:txBody>
          <a:bodyPr/>
          <a:lstStyle/>
          <a:p>
            <a:pPr algn="l">
              <a:buFont typeface="Arial" panose="020B0604020202020204" pitchFamily="34" charset="0"/>
              <a:buChar char="•"/>
            </a:pPr>
            <a:r>
              <a:rPr lang="de-DE" b="0" i="0" dirty="0">
                <a:solidFill>
                  <a:srgbClr val="000000"/>
                </a:solidFill>
                <a:effectLst/>
              </a:rPr>
              <a:t>fokussiert sich auf die Erzählung und setzt verschiedene größere und kleinere Erzählungen miteinander in Verbindung</a:t>
            </a:r>
          </a:p>
          <a:p>
            <a:pPr algn="l">
              <a:buFont typeface="Arial" panose="020B0604020202020204" pitchFamily="34" charset="0"/>
              <a:buChar char="•"/>
            </a:pPr>
            <a:r>
              <a:rPr lang="de-DE" b="0" i="0" dirty="0">
                <a:solidFill>
                  <a:srgbClr val="000000"/>
                </a:solidFill>
                <a:effectLst/>
              </a:rPr>
              <a:t>abstraktere Rekonstruktion, durch die die Struktur der Erzählung sichtbar wird</a:t>
            </a:r>
          </a:p>
          <a:p>
            <a:pPr marL="0" indent="0">
              <a:buNone/>
            </a:pPr>
            <a:br>
              <a:rPr lang="de-DE" b="0" i="0" dirty="0">
                <a:solidFill>
                  <a:srgbClr val="000000"/>
                </a:solidFill>
                <a:effectLst/>
              </a:rPr>
            </a:br>
            <a:endParaRPr lang="de-DE" dirty="0"/>
          </a:p>
        </p:txBody>
      </p:sp>
    </p:spTree>
    <p:extLst>
      <p:ext uri="{BB962C8B-B14F-4D97-AF65-F5344CB8AC3E}">
        <p14:creationId xmlns:p14="http://schemas.microsoft.com/office/powerpoint/2010/main" val="285549128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95A9D3-9E98-4D8F-BEB9-043988835624}"/>
              </a:ext>
            </a:extLst>
          </p:cNvPr>
          <p:cNvSpPr>
            <a:spLocks noGrp="1"/>
          </p:cNvSpPr>
          <p:nvPr>
            <p:ph type="title"/>
          </p:nvPr>
        </p:nvSpPr>
        <p:spPr/>
        <p:txBody>
          <a:bodyPr>
            <a:normAutofit fontScale="90000"/>
          </a:bodyPr>
          <a:lstStyle/>
          <a:p>
            <a:r>
              <a:rPr lang="de-DE" b="1" i="0" dirty="0">
                <a:solidFill>
                  <a:srgbClr val="000000"/>
                </a:solidFill>
                <a:effectLst/>
              </a:rPr>
              <a:t>Interpretationsverfahren (3): analytische Abstraktion</a:t>
            </a:r>
            <a:br>
              <a:rPr lang="de-DE" b="1" i="0" dirty="0">
                <a:solidFill>
                  <a:srgbClr val="000000"/>
                </a:solidFill>
                <a:effectLst/>
              </a:rPr>
            </a:br>
            <a:endParaRPr lang="de-DE" b="1" dirty="0"/>
          </a:p>
        </p:txBody>
      </p:sp>
      <p:sp>
        <p:nvSpPr>
          <p:cNvPr id="3" name="Inhaltsplatzhalter 2">
            <a:extLst>
              <a:ext uri="{FF2B5EF4-FFF2-40B4-BE49-F238E27FC236}">
                <a16:creationId xmlns:a16="http://schemas.microsoft.com/office/drawing/2014/main" id="{7B8BC417-97C9-4267-B149-B1D73C57A083}"/>
              </a:ext>
            </a:extLst>
          </p:cNvPr>
          <p:cNvSpPr>
            <a:spLocks noGrp="1"/>
          </p:cNvSpPr>
          <p:nvPr>
            <p:ph idx="1"/>
          </p:nvPr>
        </p:nvSpPr>
        <p:spPr/>
        <p:txBody>
          <a:bodyPr/>
          <a:lstStyle/>
          <a:p>
            <a:pPr algn="l">
              <a:buFont typeface="Arial" panose="020B0604020202020204" pitchFamily="34" charset="0"/>
              <a:buChar char="•"/>
            </a:pPr>
            <a:r>
              <a:rPr lang="de-DE" b="0" i="0" dirty="0">
                <a:solidFill>
                  <a:srgbClr val="000000"/>
                </a:solidFill>
                <a:effectLst/>
              </a:rPr>
              <a:t>die in der strukturellen Beschreibung erarbeiteten abstrakten Rekonstruktionen der Struktur einzelner Lebensabschnitte werden miteinander in Verbindung gebracht, um so Muster der </a:t>
            </a:r>
            <a:r>
              <a:rPr lang="de-DE" b="0" i="0" dirty="0" err="1">
                <a:solidFill>
                  <a:srgbClr val="000000"/>
                </a:solidFill>
                <a:effectLst/>
              </a:rPr>
              <a:t>Biographiegestaltung</a:t>
            </a:r>
            <a:r>
              <a:rPr lang="de-DE" b="0" i="0" dirty="0">
                <a:solidFill>
                  <a:srgbClr val="000000"/>
                </a:solidFill>
                <a:effectLst/>
              </a:rPr>
              <a:t> zu erkennen</a:t>
            </a:r>
          </a:p>
          <a:p>
            <a:pPr algn="l">
              <a:buFont typeface="Arial" panose="020B0604020202020204" pitchFamily="34" charset="0"/>
              <a:buChar char="•"/>
            </a:pPr>
            <a:r>
              <a:rPr lang="de-DE" b="0" i="0" dirty="0">
                <a:solidFill>
                  <a:srgbClr val="000000"/>
                </a:solidFill>
                <a:effectLst/>
              </a:rPr>
              <a:t>Rekonstruktion der dominanten Prozessstruktur</a:t>
            </a:r>
          </a:p>
          <a:p>
            <a:pPr marL="0" indent="0">
              <a:buNone/>
            </a:pPr>
            <a:br>
              <a:rPr lang="de-DE" b="0" i="0" dirty="0">
                <a:solidFill>
                  <a:srgbClr val="000000"/>
                </a:solidFill>
                <a:effectLst/>
              </a:rPr>
            </a:br>
            <a:endParaRPr lang="de-DE" dirty="0"/>
          </a:p>
        </p:txBody>
      </p:sp>
    </p:spTree>
    <p:extLst>
      <p:ext uri="{BB962C8B-B14F-4D97-AF65-F5344CB8AC3E}">
        <p14:creationId xmlns:p14="http://schemas.microsoft.com/office/powerpoint/2010/main" val="43151588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79D901-F608-4A10-AABA-47963AB2F56A}"/>
              </a:ext>
            </a:extLst>
          </p:cNvPr>
          <p:cNvSpPr>
            <a:spLocks noGrp="1"/>
          </p:cNvSpPr>
          <p:nvPr>
            <p:ph type="title"/>
          </p:nvPr>
        </p:nvSpPr>
        <p:spPr/>
        <p:txBody>
          <a:bodyPr>
            <a:normAutofit fontScale="90000"/>
          </a:bodyPr>
          <a:lstStyle/>
          <a:p>
            <a:r>
              <a:rPr lang="de-DE" b="1" i="0" dirty="0">
                <a:solidFill>
                  <a:srgbClr val="000000"/>
                </a:solidFill>
                <a:effectLst/>
              </a:rPr>
              <a:t>Interpretationsverfahren (4): Wissensanalyse</a:t>
            </a:r>
            <a:br>
              <a:rPr lang="de-DE" b="1" i="0" dirty="0">
                <a:solidFill>
                  <a:srgbClr val="000000"/>
                </a:solidFill>
                <a:effectLst/>
              </a:rPr>
            </a:br>
            <a:endParaRPr lang="de-DE" b="1" dirty="0"/>
          </a:p>
        </p:txBody>
      </p:sp>
      <p:sp>
        <p:nvSpPr>
          <p:cNvPr id="3" name="Inhaltsplatzhalter 2">
            <a:extLst>
              <a:ext uri="{FF2B5EF4-FFF2-40B4-BE49-F238E27FC236}">
                <a16:creationId xmlns:a16="http://schemas.microsoft.com/office/drawing/2014/main" id="{54D22F80-07E0-4585-AFE6-6EF053553A31}"/>
              </a:ext>
            </a:extLst>
          </p:cNvPr>
          <p:cNvSpPr>
            <a:spLocks noGrp="1"/>
          </p:cNvSpPr>
          <p:nvPr>
            <p:ph idx="1"/>
          </p:nvPr>
        </p:nvSpPr>
        <p:spPr/>
        <p:txBody>
          <a:bodyPr/>
          <a:lstStyle/>
          <a:p>
            <a:pPr algn="l">
              <a:buFont typeface="Arial" panose="020B0604020202020204" pitchFamily="34" charset="0"/>
              <a:buChar char="•"/>
            </a:pPr>
            <a:r>
              <a:rPr lang="de-DE" b="0" i="0" dirty="0">
                <a:solidFill>
                  <a:srgbClr val="000000"/>
                </a:solidFill>
                <a:effectLst/>
              </a:rPr>
              <a:t>die argumentativen und reflexiven Passagen werden mit Blick auf das darin enthaltene Wissen untersucht</a:t>
            </a:r>
          </a:p>
          <a:p>
            <a:pPr algn="l">
              <a:buFont typeface="Arial" panose="020B0604020202020204" pitchFamily="34" charset="0"/>
              <a:buChar char="•"/>
            </a:pPr>
            <a:r>
              <a:rPr lang="de-DE" b="0" i="0" dirty="0">
                <a:solidFill>
                  <a:srgbClr val="000000"/>
                </a:solidFill>
                <a:effectLst/>
              </a:rPr>
              <a:t>Analyse, welche Funktionen eigentheoretische Statements des Interviewten haben</a:t>
            </a:r>
          </a:p>
          <a:p>
            <a:pPr marL="0" indent="0">
              <a:buNone/>
            </a:pPr>
            <a:br>
              <a:rPr lang="de-DE" b="0" i="0" dirty="0">
                <a:solidFill>
                  <a:srgbClr val="000000"/>
                </a:solidFill>
                <a:effectLst/>
              </a:rPr>
            </a:br>
            <a:endParaRPr lang="de-DE" dirty="0"/>
          </a:p>
        </p:txBody>
      </p:sp>
    </p:spTree>
    <p:extLst>
      <p:ext uri="{BB962C8B-B14F-4D97-AF65-F5344CB8AC3E}">
        <p14:creationId xmlns:p14="http://schemas.microsoft.com/office/powerpoint/2010/main" val="289213674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C7391A-416B-444A-88C1-FC527B079531}"/>
              </a:ext>
            </a:extLst>
          </p:cNvPr>
          <p:cNvSpPr>
            <a:spLocks noGrp="1"/>
          </p:cNvSpPr>
          <p:nvPr>
            <p:ph type="title"/>
          </p:nvPr>
        </p:nvSpPr>
        <p:spPr/>
        <p:txBody>
          <a:bodyPr>
            <a:normAutofit fontScale="90000"/>
          </a:bodyPr>
          <a:lstStyle/>
          <a:p>
            <a:r>
              <a:rPr lang="de-DE" b="1" i="0" dirty="0">
                <a:solidFill>
                  <a:srgbClr val="000000"/>
                </a:solidFill>
                <a:effectLst/>
              </a:rPr>
              <a:t>Interpretationsverfahren (5): kontrastive Vergleiche</a:t>
            </a:r>
            <a:br>
              <a:rPr lang="de-DE" b="1" i="0" dirty="0">
                <a:solidFill>
                  <a:srgbClr val="000000"/>
                </a:solidFill>
                <a:effectLst/>
              </a:rPr>
            </a:br>
            <a:endParaRPr lang="de-DE" b="1" dirty="0"/>
          </a:p>
        </p:txBody>
      </p:sp>
      <p:sp>
        <p:nvSpPr>
          <p:cNvPr id="3" name="Inhaltsplatzhalter 2">
            <a:extLst>
              <a:ext uri="{FF2B5EF4-FFF2-40B4-BE49-F238E27FC236}">
                <a16:creationId xmlns:a16="http://schemas.microsoft.com/office/drawing/2014/main" id="{C7CBC1AA-6368-424A-8F54-B3BB10600684}"/>
              </a:ext>
            </a:extLst>
          </p:cNvPr>
          <p:cNvSpPr>
            <a:spLocks noGrp="1"/>
          </p:cNvSpPr>
          <p:nvPr>
            <p:ph idx="1"/>
          </p:nvPr>
        </p:nvSpPr>
        <p:spPr/>
        <p:txBody>
          <a:bodyPr/>
          <a:lstStyle/>
          <a:p>
            <a:pPr algn="l">
              <a:buFont typeface="Arial" panose="020B0604020202020204" pitchFamily="34" charset="0"/>
              <a:buChar char="•"/>
            </a:pPr>
            <a:r>
              <a:rPr lang="de-DE" b="0" i="0" dirty="0">
                <a:solidFill>
                  <a:srgbClr val="000000"/>
                </a:solidFill>
                <a:effectLst/>
              </a:rPr>
              <a:t>in einem iterativ-zyklischen Prozess werden Fälle hinsichtlich der Strategie des minimalen und maximalen Vergleichs (siehe Lektion Grounded Theory) ausgewählt und verglichen</a:t>
            </a:r>
          </a:p>
          <a:p>
            <a:pPr marL="0" indent="0">
              <a:buNone/>
            </a:pPr>
            <a:br>
              <a:rPr lang="de-DE" b="0" i="0" dirty="0">
                <a:solidFill>
                  <a:srgbClr val="000000"/>
                </a:solidFill>
                <a:effectLst/>
              </a:rPr>
            </a:br>
            <a:endParaRPr lang="de-DE" dirty="0"/>
          </a:p>
        </p:txBody>
      </p:sp>
    </p:spTree>
    <p:extLst>
      <p:ext uri="{BB962C8B-B14F-4D97-AF65-F5344CB8AC3E}">
        <p14:creationId xmlns:p14="http://schemas.microsoft.com/office/powerpoint/2010/main" val="332242403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7FF021-EF3B-4316-8E0B-272C26C1C4A1}"/>
              </a:ext>
            </a:extLst>
          </p:cNvPr>
          <p:cNvSpPr>
            <a:spLocks noGrp="1"/>
          </p:cNvSpPr>
          <p:nvPr>
            <p:ph type="title"/>
          </p:nvPr>
        </p:nvSpPr>
        <p:spPr/>
        <p:txBody>
          <a:bodyPr>
            <a:noAutofit/>
          </a:bodyPr>
          <a:lstStyle/>
          <a:p>
            <a:r>
              <a:rPr lang="de-DE" sz="3500" b="1" i="0" dirty="0">
                <a:solidFill>
                  <a:srgbClr val="000000"/>
                </a:solidFill>
                <a:effectLst/>
              </a:rPr>
              <a:t>Interpretationsverfahren (6): Konstruktion eines theoretischen Modells</a:t>
            </a:r>
            <a:br>
              <a:rPr lang="de-DE" sz="3500" b="1" i="0" dirty="0">
                <a:solidFill>
                  <a:srgbClr val="000000"/>
                </a:solidFill>
                <a:effectLst/>
              </a:rPr>
            </a:br>
            <a:endParaRPr lang="de-DE" sz="3500" b="1" dirty="0"/>
          </a:p>
        </p:txBody>
      </p:sp>
      <p:sp>
        <p:nvSpPr>
          <p:cNvPr id="3" name="Inhaltsplatzhalter 2">
            <a:extLst>
              <a:ext uri="{FF2B5EF4-FFF2-40B4-BE49-F238E27FC236}">
                <a16:creationId xmlns:a16="http://schemas.microsoft.com/office/drawing/2014/main" id="{88EFB0CB-E76A-4C6F-A141-ED2C281E071F}"/>
              </a:ext>
            </a:extLst>
          </p:cNvPr>
          <p:cNvSpPr>
            <a:spLocks noGrp="1"/>
          </p:cNvSpPr>
          <p:nvPr>
            <p:ph idx="1"/>
          </p:nvPr>
        </p:nvSpPr>
        <p:spPr/>
        <p:txBody>
          <a:bodyPr/>
          <a:lstStyle/>
          <a:p>
            <a:pPr algn="l">
              <a:buFont typeface="Arial" panose="020B0604020202020204" pitchFamily="34" charset="0"/>
              <a:buChar char="•"/>
            </a:pPr>
            <a:r>
              <a:rPr lang="de-DE" b="0" i="0" dirty="0">
                <a:solidFill>
                  <a:srgbClr val="000000"/>
                </a:solidFill>
                <a:effectLst/>
              </a:rPr>
              <a:t>basierend auf den Interpretationen und Vergleichen wird ein Prozessmodell von bestimmten Lebensläufen oder spezifischen Phasen des Lebenslaufs entwickelt</a:t>
            </a:r>
          </a:p>
          <a:p>
            <a:pPr marL="0" indent="0">
              <a:buNone/>
            </a:pPr>
            <a:br>
              <a:rPr lang="de-DE" b="0" i="0" dirty="0">
                <a:solidFill>
                  <a:srgbClr val="000000"/>
                </a:solidFill>
                <a:effectLst/>
              </a:rPr>
            </a:br>
            <a:endParaRPr lang="de-DE" dirty="0"/>
          </a:p>
        </p:txBody>
      </p:sp>
    </p:spTree>
    <p:extLst>
      <p:ext uri="{BB962C8B-B14F-4D97-AF65-F5344CB8AC3E}">
        <p14:creationId xmlns:p14="http://schemas.microsoft.com/office/powerpoint/2010/main" val="7502783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740364-F4C5-4D4F-9EC1-36834A2731FB}"/>
              </a:ext>
            </a:extLst>
          </p:cNvPr>
          <p:cNvSpPr>
            <a:spLocks noGrp="1"/>
          </p:cNvSpPr>
          <p:nvPr>
            <p:ph type="title"/>
          </p:nvPr>
        </p:nvSpPr>
        <p:spPr/>
        <p:txBody>
          <a:bodyPr/>
          <a:lstStyle/>
          <a:p>
            <a:r>
              <a:rPr lang="de-DE" b="1" i="0" dirty="0">
                <a:solidFill>
                  <a:srgbClr val="000000"/>
                </a:solidFill>
                <a:effectLst/>
              </a:rPr>
              <a:t>Kritik</a:t>
            </a:r>
            <a:endParaRPr lang="de-DE" b="1" dirty="0"/>
          </a:p>
        </p:txBody>
      </p:sp>
      <p:sp>
        <p:nvSpPr>
          <p:cNvPr id="3" name="Inhaltsplatzhalter 2">
            <a:extLst>
              <a:ext uri="{FF2B5EF4-FFF2-40B4-BE49-F238E27FC236}">
                <a16:creationId xmlns:a16="http://schemas.microsoft.com/office/drawing/2014/main" id="{DF378A72-BE99-4D4A-AFAF-E7BF4E7B53D0}"/>
              </a:ext>
            </a:extLst>
          </p:cNvPr>
          <p:cNvSpPr>
            <a:spLocks noGrp="1"/>
          </p:cNvSpPr>
          <p:nvPr>
            <p:ph idx="1"/>
          </p:nvPr>
        </p:nvSpPr>
        <p:spPr/>
        <p:txBody>
          <a:bodyPr/>
          <a:lstStyle/>
          <a:p>
            <a:pPr algn="l"/>
            <a:endParaRPr lang="de-DE" b="0" i="0" dirty="0">
              <a:solidFill>
                <a:srgbClr val="000000"/>
              </a:solidFill>
              <a:effectLst/>
            </a:endParaRPr>
          </a:p>
          <a:p>
            <a:pPr algn="l">
              <a:buFont typeface="Arial" panose="020B0604020202020204" pitchFamily="34" charset="0"/>
              <a:buChar char="•"/>
            </a:pPr>
            <a:r>
              <a:rPr lang="de-DE" b="0" i="0" dirty="0">
                <a:solidFill>
                  <a:srgbClr val="000000"/>
                </a:solidFill>
                <a:effectLst/>
              </a:rPr>
              <a:t>fraglich, ob alle Menschen die Kompetenz zum Erzählen haben</a:t>
            </a:r>
          </a:p>
          <a:p>
            <a:pPr algn="l">
              <a:buFont typeface="Arial" panose="020B0604020202020204" pitchFamily="34" charset="0"/>
              <a:buChar char="•"/>
            </a:pPr>
            <a:r>
              <a:rPr lang="de-DE" b="0" i="0" dirty="0">
                <a:solidFill>
                  <a:srgbClr val="000000"/>
                </a:solidFill>
                <a:effectLst/>
              </a:rPr>
              <a:t>Trennung von Vergangenem und dem, was in der aktuellen Situation ins Vergangene hineingelegt wird, kann sehr schwierig sein</a:t>
            </a:r>
          </a:p>
          <a:p>
            <a:pPr marL="0" indent="0">
              <a:buNone/>
            </a:pPr>
            <a:br>
              <a:rPr lang="de-DE" b="0" i="0" dirty="0">
                <a:solidFill>
                  <a:srgbClr val="000000"/>
                </a:solidFill>
                <a:effectLst/>
              </a:rPr>
            </a:br>
            <a:endParaRPr lang="de-DE" dirty="0"/>
          </a:p>
        </p:txBody>
      </p:sp>
    </p:spTree>
    <p:extLst>
      <p:ext uri="{BB962C8B-B14F-4D97-AF65-F5344CB8AC3E}">
        <p14:creationId xmlns:p14="http://schemas.microsoft.com/office/powerpoint/2010/main" val="706242803"/>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4A0039-5F1E-4E71-A426-F9AEC3B6B546}"/>
              </a:ext>
            </a:extLst>
          </p:cNvPr>
          <p:cNvSpPr>
            <a:spLocks noGrp="1"/>
          </p:cNvSpPr>
          <p:nvPr>
            <p:ph type="title"/>
          </p:nvPr>
        </p:nvSpPr>
        <p:spPr/>
        <p:txBody>
          <a:bodyPr>
            <a:normAutofit fontScale="90000"/>
          </a:bodyPr>
          <a:lstStyle/>
          <a:p>
            <a:r>
              <a:rPr lang="de-DE" sz="2500" i="0" dirty="0" err="1">
                <a:effectLst/>
              </a:rPr>
              <a:t>Ethnomethod</a:t>
            </a:r>
            <a:r>
              <a:rPr lang="de-DE" sz="2500" i="0" dirty="0">
                <a:effectLst/>
              </a:rPr>
              <a:t>. Konversationsanalyse, S. 162-170</a:t>
            </a:r>
            <a:br>
              <a:rPr lang="de-DE" sz="2500" i="0" dirty="0">
                <a:effectLst/>
              </a:rPr>
            </a:br>
            <a:br>
              <a:rPr lang="de-DE" sz="2500" b="1" i="0" dirty="0">
                <a:effectLst/>
              </a:rPr>
            </a:br>
            <a:r>
              <a:rPr lang="de-DE" sz="2500" b="1" i="0" dirty="0">
                <a:solidFill>
                  <a:srgbClr val="000000"/>
                </a:solidFill>
                <a:effectLst/>
              </a:rPr>
              <a:t>Entstehungskontext</a:t>
            </a:r>
            <a:br>
              <a:rPr lang="de-DE" sz="2500" b="1" i="0" dirty="0">
                <a:solidFill>
                  <a:srgbClr val="000000"/>
                </a:solidFill>
                <a:effectLst/>
              </a:rPr>
            </a:br>
            <a:endParaRPr lang="de-DE" sz="2500" b="1" dirty="0"/>
          </a:p>
        </p:txBody>
      </p:sp>
      <p:sp>
        <p:nvSpPr>
          <p:cNvPr id="3" name="Inhaltsplatzhalter 2">
            <a:extLst>
              <a:ext uri="{FF2B5EF4-FFF2-40B4-BE49-F238E27FC236}">
                <a16:creationId xmlns:a16="http://schemas.microsoft.com/office/drawing/2014/main" id="{B447429B-D944-490C-AF2A-7F1A17BBD382}"/>
              </a:ext>
            </a:extLst>
          </p:cNvPr>
          <p:cNvSpPr>
            <a:spLocks noGrp="1"/>
          </p:cNvSpPr>
          <p:nvPr>
            <p:ph idx="1"/>
          </p:nvPr>
        </p:nvSpPr>
        <p:spPr/>
        <p:txBody>
          <a:bodyPr/>
          <a:lstStyle/>
          <a:p>
            <a:pPr algn="l">
              <a:buFont typeface="Arial" panose="020B0604020202020204" pitchFamily="34" charset="0"/>
              <a:buChar char="•"/>
            </a:pPr>
            <a:r>
              <a:rPr lang="de-DE" b="0" i="0" dirty="0">
                <a:solidFill>
                  <a:srgbClr val="000000"/>
                </a:solidFill>
                <a:effectLst/>
              </a:rPr>
              <a:t>basiert auf der von Harold Garfinkel entwickelten Ethnomethodologie</a:t>
            </a:r>
          </a:p>
          <a:p>
            <a:pPr algn="l">
              <a:buFont typeface="Arial" panose="020B0604020202020204" pitchFamily="34" charset="0"/>
              <a:buChar char="•"/>
            </a:pPr>
            <a:r>
              <a:rPr lang="de-DE" b="0" i="0" dirty="0">
                <a:solidFill>
                  <a:srgbClr val="000000"/>
                </a:solidFill>
                <a:effectLst/>
              </a:rPr>
              <a:t>wurde Anfang der 1960er Jahre von Harvey Sacks entwickelt</a:t>
            </a:r>
          </a:p>
          <a:p>
            <a:pPr algn="l">
              <a:buFont typeface="Arial" panose="020B0604020202020204" pitchFamily="34" charset="0"/>
              <a:buChar char="•"/>
            </a:pPr>
            <a:r>
              <a:rPr lang="de-DE" b="0" i="0" dirty="0">
                <a:solidFill>
                  <a:srgbClr val="000000"/>
                </a:solidFill>
                <a:effectLst/>
              </a:rPr>
              <a:t>Sacks bemerkte bei seiner Arbeit bei einer telefonischen Beratungsstelle für Suizidgefährdete die formale Struktur von Gesprächen</a:t>
            </a:r>
          </a:p>
          <a:p>
            <a:pPr marL="0" indent="0">
              <a:buNone/>
            </a:pPr>
            <a:br>
              <a:rPr lang="de-DE" b="0" i="0" dirty="0">
                <a:solidFill>
                  <a:srgbClr val="000000"/>
                </a:solidFill>
                <a:effectLst/>
              </a:rPr>
            </a:br>
            <a:endParaRPr lang="de-DE" dirty="0"/>
          </a:p>
        </p:txBody>
      </p:sp>
    </p:spTree>
    <p:extLst>
      <p:ext uri="{BB962C8B-B14F-4D97-AF65-F5344CB8AC3E}">
        <p14:creationId xmlns:p14="http://schemas.microsoft.com/office/powerpoint/2010/main" val="117144645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4D9F3A-3824-4F79-8266-FB795350E25E}"/>
              </a:ext>
            </a:extLst>
          </p:cNvPr>
          <p:cNvSpPr>
            <a:spLocks noGrp="1"/>
          </p:cNvSpPr>
          <p:nvPr>
            <p:ph type="title"/>
          </p:nvPr>
        </p:nvSpPr>
        <p:spPr/>
        <p:txBody>
          <a:bodyPr/>
          <a:lstStyle/>
          <a:p>
            <a:r>
              <a:rPr lang="de-DE" b="1" i="0" dirty="0">
                <a:solidFill>
                  <a:srgbClr val="000000"/>
                </a:solidFill>
                <a:effectLst/>
              </a:rPr>
              <a:t>Erkenntnisinteresse</a:t>
            </a:r>
            <a:endParaRPr lang="de-DE" b="1" dirty="0"/>
          </a:p>
        </p:txBody>
      </p:sp>
      <p:sp>
        <p:nvSpPr>
          <p:cNvPr id="3" name="Inhaltsplatzhalter 2">
            <a:extLst>
              <a:ext uri="{FF2B5EF4-FFF2-40B4-BE49-F238E27FC236}">
                <a16:creationId xmlns:a16="http://schemas.microsoft.com/office/drawing/2014/main" id="{9B491CF9-C4B1-4137-92A2-C8D0228DAFC5}"/>
              </a:ext>
            </a:extLst>
          </p:cNvPr>
          <p:cNvSpPr>
            <a:spLocks noGrp="1"/>
          </p:cNvSpPr>
          <p:nvPr>
            <p:ph idx="1"/>
          </p:nvPr>
        </p:nvSpPr>
        <p:spPr/>
        <p:txBody>
          <a:bodyPr/>
          <a:lstStyle/>
          <a:p>
            <a:pPr algn="l"/>
            <a:endParaRPr lang="de-DE" b="0" i="0" dirty="0">
              <a:solidFill>
                <a:srgbClr val="000000"/>
              </a:solidFill>
              <a:effectLst/>
            </a:endParaRPr>
          </a:p>
          <a:p>
            <a:pPr algn="l">
              <a:buFont typeface="Arial" panose="020B0604020202020204" pitchFamily="34" charset="0"/>
              <a:buChar char="•"/>
            </a:pPr>
            <a:r>
              <a:rPr lang="de-DE" b="0" i="0" dirty="0">
                <a:solidFill>
                  <a:srgbClr val="000000"/>
                </a:solidFill>
                <a:effectLst/>
              </a:rPr>
              <a:t>interessiert sich dafür, wie Interaktionsprozesse durch verbale Handlungen hergestellt werden und wie diese strukturiert sind</a:t>
            </a:r>
          </a:p>
          <a:p>
            <a:pPr algn="l">
              <a:buFont typeface="Arial" panose="020B0604020202020204" pitchFamily="34" charset="0"/>
              <a:buChar char="•"/>
            </a:pPr>
            <a:r>
              <a:rPr lang="de-DE" b="0" i="0" dirty="0">
                <a:solidFill>
                  <a:srgbClr val="000000"/>
                </a:solidFill>
                <a:effectLst/>
              </a:rPr>
              <a:t>verwendet ‚rohe‘, nicht aufbereitete Tonaufnahmen, die nach einem detailorientierten System transkribiert werden</a:t>
            </a:r>
          </a:p>
          <a:p>
            <a:pPr marL="0" indent="0">
              <a:buNone/>
            </a:pPr>
            <a:br>
              <a:rPr lang="de-DE" b="0" i="0" dirty="0">
                <a:solidFill>
                  <a:srgbClr val="000000"/>
                </a:solidFill>
                <a:effectLst/>
              </a:rPr>
            </a:br>
            <a:endParaRPr lang="de-DE" dirty="0"/>
          </a:p>
        </p:txBody>
      </p:sp>
    </p:spTree>
    <p:extLst>
      <p:ext uri="{BB962C8B-B14F-4D97-AF65-F5344CB8AC3E}">
        <p14:creationId xmlns:p14="http://schemas.microsoft.com/office/powerpoint/2010/main" val="281311405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66CB26-E7AB-44A2-A534-AEC214A5106B}"/>
              </a:ext>
            </a:extLst>
          </p:cNvPr>
          <p:cNvSpPr>
            <a:spLocks noGrp="1"/>
          </p:cNvSpPr>
          <p:nvPr>
            <p:ph type="title"/>
          </p:nvPr>
        </p:nvSpPr>
        <p:spPr/>
        <p:txBody>
          <a:bodyPr/>
          <a:lstStyle/>
          <a:p>
            <a:r>
              <a:rPr lang="de-DE" b="1" i="0" dirty="0">
                <a:solidFill>
                  <a:srgbClr val="000000"/>
                </a:solidFill>
                <a:effectLst/>
              </a:rPr>
              <a:t>Theoretische Grundlagen</a:t>
            </a:r>
            <a:br>
              <a:rPr lang="de-DE" b="1" i="0" dirty="0">
                <a:solidFill>
                  <a:srgbClr val="000000"/>
                </a:solidFill>
                <a:effectLst/>
              </a:rPr>
            </a:br>
            <a:endParaRPr lang="de-DE" b="1" dirty="0"/>
          </a:p>
        </p:txBody>
      </p:sp>
      <p:sp>
        <p:nvSpPr>
          <p:cNvPr id="3" name="Inhaltsplatzhalter 2">
            <a:extLst>
              <a:ext uri="{FF2B5EF4-FFF2-40B4-BE49-F238E27FC236}">
                <a16:creationId xmlns:a16="http://schemas.microsoft.com/office/drawing/2014/main" id="{E77BEF7B-0E43-419D-8520-5C30E21B77AD}"/>
              </a:ext>
            </a:extLst>
          </p:cNvPr>
          <p:cNvSpPr>
            <a:spLocks noGrp="1"/>
          </p:cNvSpPr>
          <p:nvPr>
            <p:ph idx="1"/>
          </p:nvPr>
        </p:nvSpPr>
        <p:spPr/>
        <p:txBody>
          <a:bodyPr/>
          <a:lstStyle/>
          <a:p>
            <a:pPr algn="l">
              <a:buFont typeface="Arial" panose="020B0604020202020204" pitchFamily="34" charset="0"/>
              <a:buChar char="•"/>
            </a:pPr>
            <a:r>
              <a:rPr lang="de-DE" b="0" i="0" dirty="0">
                <a:solidFill>
                  <a:srgbClr val="000000"/>
                </a:solidFill>
                <a:effectLst/>
              </a:rPr>
              <a:t>basiert auf Ethnomethodologie; diese interessiert sich für die verschiedenen praktischen Verfahren bzw. Methoden, die Menschen in ihrem Alltag verwenden und mit denen sie Sinn herstellen</a:t>
            </a:r>
          </a:p>
          <a:p>
            <a:pPr algn="l">
              <a:buFont typeface="Arial" panose="020B0604020202020204" pitchFamily="34" charset="0"/>
              <a:buChar char="•"/>
            </a:pPr>
            <a:r>
              <a:rPr lang="de-DE" b="0" i="0" dirty="0">
                <a:solidFill>
                  <a:srgbClr val="000000"/>
                </a:solidFill>
                <a:effectLst/>
              </a:rPr>
              <a:t>gefragt wird nicht nach dem warum von Handlungen, sondern nach dem wie</a:t>
            </a:r>
          </a:p>
          <a:p>
            <a:endParaRPr lang="de-DE" dirty="0"/>
          </a:p>
        </p:txBody>
      </p:sp>
    </p:spTree>
    <p:extLst>
      <p:ext uri="{BB962C8B-B14F-4D97-AF65-F5344CB8AC3E}">
        <p14:creationId xmlns:p14="http://schemas.microsoft.com/office/powerpoint/2010/main" val="31015743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5544D-05C2-4D08-8889-F381A3FAC21C}"/>
              </a:ext>
            </a:extLst>
          </p:cNvPr>
          <p:cNvSpPr>
            <a:spLocks noGrp="1"/>
          </p:cNvSpPr>
          <p:nvPr>
            <p:ph type="title"/>
          </p:nvPr>
        </p:nvSpPr>
        <p:spPr/>
        <p:txBody>
          <a:bodyPr>
            <a:normAutofit/>
          </a:bodyPr>
          <a:lstStyle/>
          <a:p>
            <a:r>
              <a:rPr lang="de-DE" sz="3600" b="1" dirty="0">
                <a:ea typeface="+mj-lt"/>
                <a:cs typeface="Arial" panose="020B0604020202020204" pitchFamily="34" charset="0"/>
              </a:rPr>
              <a:t>Anforderungen an qualitative Forschung</a:t>
            </a:r>
            <a:endParaRPr lang="de-DE" sz="3600" b="1" dirty="0">
              <a:cs typeface="Arial" panose="020B0604020202020204" pitchFamily="34" charset="0"/>
            </a:endParaRPr>
          </a:p>
        </p:txBody>
      </p:sp>
      <p:sp>
        <p:nvSpPr>
          <p:cNvPr id="3" name="Content Placeholder 2">
            <a:extLst>
              <a:ext uri="{FF2B5EF4-FFF2-40B4-BE49-F238E27FC236}">
                <a16:creationId xmlns:a16="http://schemas.microsoft.com/office/drawing/2014/main" id="{4FF14971-2E0D-4E44-9828-303451B9F569}"/>
              </a:ext>
            </a:extLst>
          </p:cNvPr>
          <p:cNvSpPr>
            <a:spLocks noGrp="1"/>
          </p:cNvSpPr>
          <p:nvPr>
            <p:ph idx="1"/>
          </p:nvPr>
        </p:nvSpPr>
        <p:spPr/>
        <p:txBody>
          <a:bodyPr vert="horz" lIns="91440" tIns="45720" rIns="91440" bIns="45720" rtlCol="0" anchor="t">
            <a:normAutofit/>
          </a:bodyPr>
          <a:lstStyle/>
          <a:p>
            <a:endParaRPr lang="de-DE" dirty="0">
              <a:ea typeface="+mn-lt"/>
              <a:cs typeface="Arial" panose="020B0604020202020204" pitchFamily="34" charset="0"/>
            </a:endParaRPr>
          </a:p>
          <a:p>
            <a:r>
              <a:rPr lang="de-DE" dirty="0" err="1">
                <a:ea typeface="+mn-lt"/>
                <a:cs typeface="Arial" panose="020B0604020202020204" pitchFamily="34" charset="0"/>
              </a:rPr>
              <a:t>Akteurperspektive</a:t>
            </a:r>
            <a:r>
              <a:rPr lang="de-DE" dirty="0">
                <a:ea typeface="+mn-lt"/>
                <a:cs typeface="Arial" panose="020B0604020202020204" pitchFamily="34" charset="0"/>
              </a:rPr>
              <a:t> berücksichtigen</a:t>
            </a:r>
            <a:endParaRPr lang="de-DE" dirty="0">
              <a:cs typeface="Arial" panose="020B0604020202020204" pitchFamily="34" charset="0"/>
            </a:endParaRPr>
          </a:p>
          <a:p>
            <a:r>
              <a:rPr lang="de-DE" dirty="0">
                <a:ea typeface="+mn-lt"/>
                <a:cs typeface="Arial" panose="020B0604020202020204" pitchFamily="34" charset="0"/>
              </a:rPr>
              <a:t>Kontext berücksichtigen</a:t>
            </a:r>
            <a:endParaRPr lang="de-DE" dirty="0"/>
          </a:p>
          <a:p>
            <a:r>
              <a:rPr lang="de-DE" dirty="0">
                <a:ea typeface="+mn-lt"/>
                <a:cs typeface="Arial" panose="020B0604020202020204" pitchFamily="34" charset="0"/>
              </a:rPr>
              <a:t>Theoriebildung im Prozess</a:t>
            </a:r>
            <a:endParaRPr lang="de-DE" dirty="0"/>
          </a:p>
          <a:p>
            <a:r>
              <a:rPr lang="de-DE" dirty="0">
                <a:ea typeface="+mn-lt"/>
                <a:cs typeface="Arial" panose="020B0604020202020204" pitchFamily="34" charset="0"/>
              </a:rPr>
              <a:t>Hypothesenprüfung durch Suche nach negativen Beispielen</a:t>
            </a:r>
            <a:endParaRPr lang="de-DE" dirty="0"/>
          </a:p>
        </p:txBody>
      </p:sp>
    </p:spTree>
    <p:extLst>
      <p:ext uri="{BB962C8B-B14F-4D97-AF65-F5344CB8AC3E}">
        <p14:creationId xmlns:p14="http://schemas.microsoft.com/office/powerpoint/2010/main" val="3892573369"/>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E1239C-9A9B-4541-9D99-8096AF9ED729}"/>
              </a:ext>
            </a:extLst>
          </p:cNvPr>
          <p:cNvSpPr>
            <a:spLocks noGrp="1"/>
          </p:cNvSpPr>
          <p:nvPr>
            <p:ph type="title"/>
          </p:nvPr>
        </p:nvSpPr>
        <p:spPr/>
        <p:txBody>
          <a:bodyPr/>
          <a:lstStyle/>
          <a:p>
            <a:r>
              <a:rPr lang="de-DE" b="1" i="0" dirty="0">
                <a:solidFill>
                  <a:srgbClr val="000000"/>
                </a:solidFill>
                <a:effectLst/>
              </a:rPr>
              <a:t>Wichtige analytische Einheiten</a:t>
            </a:r>
            <a:br>
              <a:rPr lang="de-DE" b="1" i="0" dirty="0">
                <a:solidFill>
                  <a:srgbClr val="000000"/>
                </a:solidFill>
                <a:effectLst/>
              </a:rPr>
            </a:br>
            <a:endParaRPr lang="de-DE" b="1" dirty="0"/>
          </a:p>
        </p:txBody>
      </p:sp>
      <p:sp>
        <p:nvSpPr>
          <p:cNvPr id="3" name="Inhaltsplatzhalter 2">
            <a:extLst>
              <a:ext uri="{FF2B5EF4-FFF2-40B4-BE49-F238E27FC236}">
                <a16:creationId xmlns:a16="http://schemas.microsoft.com/office/drawing/2014/main" id="{342E7D1E-2276-4F75-AE9D-D7EFA4C054A9}"/>
              </a:ext>
            </a:extLst>
          </p:cNvPr>
          <p:cNvSpPr>
            <a:spLocks noGrp="1"/>
          </p:cNvSpPr>
          <p:nvPr>
            <p:ph idx="1"/>
          </p:nvPr>
        </p:nvSpPr>
        <p:spPr/>
        <p:txBody>
          <a:bodyPr/>
          <a:lstStyle/>
          <a:p>
            <a:pPr algn="l">
              <a:buFont typeface="Arial" panose="020B0604020202020204" pitchFamily="34" charset="0"/>
              <a:buChar char="•"/>
            </a:pPr>
            <a:r>
              <a:rPr lang="de-DE" b="0" i="0" dirty="0">
                <a:solidFill>
                  <a:srgbClr val="000000"/>
                </a:solidFill>
                <a:effectLst/>
              </a:rPr>
              <a:t>turn: ob es sich um einen solchen </a:t>
            </a:r>
            <a:r>
              <a:rPr lang="de-DE" b="0" i="0" dirty="0" err="1">
                <a:solidFill>
                  <a:srgbClr val="000000"/>
                </a:solidFill>
                <a:effectLst/>
              </a:rPr>
              <a:t>Redezug</a:t>
            </a:r>
            <a:r>
              <a:rPr lang="de-DE" b="0" i="0" dirty="0">
                <a:solidFill>
                  <a:srgbClr val="000000"/>
                </a:solidFill>
                <a:effectLst/>
              </a:rPr>
              <a:t> handelt, wird auf Basis der Stellung in der Interaktion festgelegt</a:t>
            </a:r>
          </a:p>
          <a:p>
            <a:pPr algn="l">
              <a:buFont typeface="Arial" panose="020B0604020202020204" pitchFamily="34" charset="0"/>
              <a:buChar char="•"/>
            </a:pPr>
            <a:r>
              <a:rPr lang="de-DE" b="0" i="0" dirty="0" err="1">
                <a:solidFill>
                  <a:srgbClr val="000000"/>
                </a:solidFill>
                <a:effectLst/>
              </a:rPr>
              <a:t>adjacency</a:t>
            </a:r>
            <a:r>
              <a:rPr lang="de-DE" b="0" i="0" dirty="0">
                <a:solidFill>
                  <a:srgbClr val="000000"/>
                </a:solidFill>
                <a:effectLst/>
              </a:rPr>
              <a:t> </a:t>
            </a:r>
            <a:r>
              <a:rPr lang="de-DE" b="0" i="0" dirty="0" err="1">
                <a:solidFill>
                  <a:srgbClr val="000000"/>
                </a:solidFill>
                <a:effectLst/>
              </a:rPr>
              <a:t>pairs</a:t>
            </a:r>
            <a:r>
              <a:rPr lang="de-DE" b="0" i="0" dirty="0">
                <a:solidFill>
                  <a:srgbClr val="000000"/>
                </a:solidFill>
                <a:effectLst/>
              </a:rPr>
              <a:t>: </a:t>
            </a:r>
            <a:r>
              <a:rPr lang="de-DE" b="0" i="0" dirty="0" err="1">
                <a:solidFill>
                  <a:srgbClr val="000000"/>
                </a:solidFill>
                <a:effectLst/>
              </a:rPr>
              <a:t>turns</a:t>
            </a:r>
            <a:r>
              <a:rPr lang="de-DE" b="0" i="0" dirty="0">
                <a:solidFill>
                  <a:srgbClr val="000000"/>
                </a:solidFill>
                <a:effectLst/>
              </a:rPr>
              <a:t> sind meist in Paarsequenzen organisiert (bspw. Frage und Antwort)</a:t>
            </a:r>
          </a:p>
          <a:p>
            <a:pPr algn="l">
              <a:buFont typeface="Arial" panose="020B0604020202020204" pitchFamily="34" charset="0"/>
              <a:buChar char="•"/>
            </a:pPr>
            <a:r>
              <a:rPr lang="de-DE" b="0" i="0" dirty="0" err="1">
                <a:solidFill>
                  <a:srgbClr val="000000"/>
                </a:solidFill>
                <a:effectLst/>
              </a:rPr>
              <a:t>recipient</a:t>
            </a:r>
            <a:r>
              <a:rPr lang="de-DE" b="0" i="0" dirty="0">
                <a:solidFill>
                  <a:srgbClr val="000000"/>
                </a:solidFill>
                <a:effectLst/>
              </a:rPr>
              <a:t> design: Redebeitrag wird auf eine bestimmte Person zugeschnitten</a:t>
            </a:r>
          </a:p>
          <a:p>
            <a:endParaRPr lang="de-DE" dirty="0"/>
          </a:p>
        </p:txBody>
      </p:sp>
    </p:spTree>
    <p:extLst>
      <p:ext uri="{BB962C8B-B14F-4D97-AF65-F5344CB8AC3E}">
        <p14:creationId xmlns:p14="http://schemas.microsoft.com/office/powerpoint/2010/main" val="722220660"/>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7A09C9-0933-4A98-9CCE-0ACE77C28D5D}"/>
              </a:ext>
            </a:extLst>
          </p:cNvPr>
          <p:cNvSpPr>
            <a:spLocks noGrp="1"/>
          </p:cNvSpPr>
          <p:nvPr>
            <p:ph type="title"/>
          </p:nvPr>
        </p:nvSpPr>
        <p:spPr/>
        <p:txBody>
          <a:bodyPr/>
          <a:lstStyle/>
          <a:p>
            <a:r>
              <a:rPr lang="de-DE" b="1" i="0" dirty="0">
                <a:solidFill>
                  <a:srgbClr val="000000"/>
                </a:solidFill>
                <a:effectLst/>
              </a:rPr>
              <a:t>Praktisches Vorgehen</a:t>
            </a:r>
            <a:br>
              <a:rPr lang="de-DE" b="1" i="0" dirty="0">
                <a:solidFill>
                  <a:srgbClr val="000000"/>
                </a:solidFill>
                <a:effectLst/>
              </a:rPr>
            </a:br>
            <a:endParaRPr lang="de-DE" b="1" dirty="0"/>
          </a:p>
        </p:txBody>
      </p:sp>
      <p:sp>
        <p:nvSpPr>
          <p:cNvPr id="3" name="Inhaltsplatzhalter 2">
            <a:extLst>
              <a:ext uri="{FF2B5EF4-FFF2-40B4-BE49-F238E27FC236}">
                <a16:creationId xmlns:a16="http://schemas.microsoft.com/office/drawing/2014/main" id="{4ED7380D-CD22-465F-BD2B-3DC83F75C014}"/>
              </a:ext>
            </a:extLst>
          </p:cNvPr>
          <p:cNvSpPr>
            <a:spLocks noGrp="1"/>
          </p:cNvSpPr>
          <p:nvPr>
            <p:ph idx="1"/>
          </p:nvPr>
        </p:nvSpPr>
        <p:spPr/>
        <p:txBody>
          <a:bodyPr/>
          <a:lstStyle/>
          <a:p>
            <a:pPr algn="l">
              <a:buFont typeface="Arial" panose="020B0604020202020204" pitchFamily="34" charset="0"/>
              <a:buChar char="•"/>
            </a:pPr>
            <a:r>
              <a:rPr lang="de-DE" b="0" i="0" dirty="0">
                <a:solidFill>
                  <a:srgbClr val="000000"/>
                </a:solidFill>
                <a:effectLst/>
              </a:rPr>
              <a:t>Untersuchung auf Muster und Typiken im Gesprächsablauf</a:t>
            </a:r>
          </a:p>
          <a:p>
            <a:pPr algn="l">
              <a:buFont typeface="Arial" panose="020B0604020202020204" pitchFamily="34" charset="0"/>
              <a:buChar char="•"/>
            </a:pPr>
            <a:r>
              <a:rPr lang="de-DE" dirty="0">
                <a:solidFill>
                  <a:srgbClr val="000000"/>
                </a:solidFill>
              </a:rPr>
              <a:t>M</a:t>
            </a:r>
            <a:r>
              <a:rPr lang="de-DE" b="0" i="0" dirty="0">
                <a:solidFill>
                  <a:srgbClr val="000000"/>
                </a:solidFill>
                <a:effectLst/>
              </a:rPr>
              <a:t>an versucht herauszufinden, welche ‚Probleme‘ durch diese Typiken gelöst werden (sollen)</a:t>
            </a:r>
          </a:p>
          <a:p>
            <a:pPr algn="l">
              <a:buFont typeface="Arial" panose="020B0604020202020204" pitchFamily="34" charset="0"/>
              <a:buChar char="•"/>
            </a:pPr>
            <a:r>
              <a:rPr lang="de-DE" b="0" i="0" dirty="0">
                <a:solidFill>
                  <a:srgbClr val="000000"/>
                </a:solidFill>
                <a:effectLst/>
              </a:rPr>
              <a:t>Rekonstruktion der von den Akteuren verwendeten (Ethno-)Methoden zur Lösung des Problems</a:t>
            </a:r>
          </a:p>
          <a:p>
            <a:pPr algn="l">
              <a:buFont typeface="Arial" panose="020B0604020202020204" pitchFamily="34" charset="0"/>
              <a:buChar char="•"/>
            </a:pPr>
            <a:r>
              <a:rPr lang="de-DE" dirty="0">
                <a:solidFill>
                  <a:srgbClr val="000000"/>
                </a:solidFill>
              </a:rPr>
              <a:t>F</a:t>
            </a:r>
            <a:r>
              <a:rPr lang="de-DE" b="0" i="0" dirty="0">
                <a:solidFill>
                  <a:srgbClr val="000000"/>
                </a:solidFill>
                <a:effectLst/>
              </a:rPr>
              <a:t>aktische Orientierung der Akteure an diesen formalen Strukturen (Methoden) belegen</a:t>
            </a:r>
          </a:p>
          <a:p>
            <a:endParaRPr lang="de-DE" dirty="0"/>
          </a:p>
          <a:p>
            <a:endParaRPr lang="de-DE" dirty="0"/>
          </a:p>
        </p:txBody>
      </p:sp>
    </p:spTree>
    <p:extLst>
      <p:ext uri="{BB962C8B-B14F-4D97-AF65-F5344CB8AC3E}">
        <p14:creationId xmlns:p14="http://schemas.microsoft.com/office/powerpoint/2010/main" val="1503175"/>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FFA739-CBA7-44C5-876D-BA93590BB695}"/>
              </a:ext>
            </a:extLst>
          </p:cNvPr>
          <p:cNvSpPr>
            <a:spLocks noGrp="1"/>
          </p:cNvSpPr>
          <p:nvPr>
            <p:ph type="title"/>
          </p:nvPr>
        </p:nvSpPr>
        <p:spPr/>
        <p:txBody>
          <a:bodyPr/>
          <a:lstStyle/>
          <a:p>
            <a:r>
              <a:rPr lang="de-DE" b="1" i="0" dirty="0">
                <a:solidFill>
                  <a:srgbClr val="000000"/>
                </a:solidFill>
                <a:effectLst/>
              </a:rPr>
              <a:t>Kritik</a:t>
            </a:r>
            <a:endParaRPr lang="de-DE" b="1" dirty="0"/>
          </a:p>
        </p:txBody>
      </p:sp>
      <p:sp>
        <p:nvSpPr>
          <p:cNvPr id="3" name="Inhaltsplatzhalter 2">
            <a:extLst>
              <a:ext uri="{FF2B5EF4-FFF2-40B4-BE49-F238E27FC236}">
                <a16:creationId xmlns:a16="http://schemas.microsoft.com/office/drawing/2014/main" id="{58EA8D90-3018-4266-B0BA-CD85AB34604D}"/>
              </a:ext>
            </a:extLst>
          </p:cNvPr>
          <p:cNvSpPr>
            <a:spLocks noGrp="1"/>
          </p:cNvSpPr>
          <p:nvPr>
            <p:ph idx="1"/>
          </p:nvPr>
        </p:nvSpPr>
        <p:spPr/>
        <p:txBody>
          <a:bodyPr/>
          <a:lstStyle/>
          <a:p>
            <a:pPr algn="l"/>
            <a:endParaRPr lang="de-DE" b="0" i="0" dirty="0">
              <a:solidFill>
                <a:srgbClr val="000000"/>
              </a:solidFill>
              <a:effectLst/>
            </a:endParaRPr>
          </a:p>
          <a:p>
            <a:pPr algn="l">
              <a:buFont typeface="Arial" panose="020B0604020202020204" pitchFamily="34" charset="0"/>
              <a:buChar char="•"/>
            </a:pPr>
            <a:r>
              <a:rPr lang="de-DE" dirty="0">
                <a:solidFill>
                  <a:srgbClr val="000000"/>
                </a:solidFill>
              </a:rPr>
              <a:t>V</a:t>
            </a:r>
            <a:r>
              <a:rPr lang="de-DE" b="0" i="0" dirty="0">
                <a:solidFill>
                  <a:srgbClr val="000000"/>
                </a:solidFill>
                <a:effectLst/>
              </a:rPr>
              <a:t>iele grundlegende formale Strukturen sprachlicher Interaktionen sind schon entdeckt</a:t>
            </a:r>
          </a:p>
          <a:p>
            <a:pPr algn="l">
              <a:buFont typeface="Arial" panose="020B0604020202020204" pitchFamily="34" charset="0"/>
              <a:buChar char="•"/>
            </a:pPr>
            <a:r>
              <a:rPr lang="de-DE" dirty="0">
                <a:solidFill>
                  <a:srgbClr val="000000"/>
                </a:solidFill>
              </a:rPr>
              <a:t>I</a:t>
            </a:r>
            <a:r>
              <a:rPr lang="de-DE" b="0" i="0" dirty="0">
                <a:solidFill>
                  <a:srgbClr val="000000"/>
                </a:solidFill>
                <a:effectLst/>
              </a:rPr>
              <a:t>st ein ‚Spezialverfahren‘: hat spezifisches Erkenntnisinteresse und eignet sich daher nur für bestimmte Fragestellungen</a:t>
            </a:r>
          </a:p>
          <a:p>
            <a:endParaRPr lang="de-DE" dirty="0"/>
          </a:p>
        </p:txBody>
      </p:sp>
    </p:spTree>
    <p:extLst>
      <p:ext uri="{BB962C8B-B14F-4D97-AF65-F5344CB8AC3E}">
        <p14:creationId xmlns:p14="http://schemas.microsoft.com/office/powerpoint/2010/main" val="42572824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A2D2A-CAE4-4791-9117-4CBD08F8EB32}"/>
              </a:ext>
            </a:extLst>
          </p:cNvPr>
          <p:cNvSpPr>
            <a:spLocks noGrp="1"/>
          </p:cNvSpPr>
          <p:nvPr>
            <p:ph type="title"/>
          </p:nvPr>
        </p:nvSpPr>
        <p:spPr/>
        <p:txBody>
          <a:bodyPr>
            <a:normAutofit fontScale="90000"/>
          </a:bodyPr>
          <a:lstStyle/>
          <a:p>
            <a:br>
              <a:rPr lang="de-DE" dirty="0">
                <a:cs typeface="Arial" panose="020B0604020202020204" pitchFamily="34" charset="0"/>
              </a:rPr>
            </a:br>
            <a:br>
              <a:rPr lang="de-DE" sz="2000" dirty="0">
                <a:cs typeface="Arial" panose="020B0604020202020204" pitchFamily="34" charset="0"/>
              </a:rPr>
            </a:br>
            <a:r>
              <a:rPr lang="de-DE" sz="2000" dirty="0">
                <a:cs typeface="Arial" panose="020B0604020202020204" pitchFamily="34" charset="0"/>
              </a:rPr>
              <a:t>2 Klassiker Strübing 2013:9-18 </a:t>
            </a:r>
            <a:endParaRPr lang="de-DE" sz="2000" dirty="0">
              <a:ea typeface="+mj-lt"/>
              <a:cs typeface="Arial" panose="020B0604020202020204" pitchFamily="34" charset="0"/>
            </a:endParaRPr>
          </a:p>
          <a:p>
            <a:r>
              <a:rPr lang="de-DE" sz="3600" b="1" dirty="0">
                <a:cs typeface="Arial" panose="020B0604020202020204" pitchFamily="34" charset="0"/>
              </a:rPr>
              <a:t>Universitätsstatistik</a:t>
            </a:r>
            <a:br>
              <a:rPr lang="de-DE" sz="3600" dirty="0">
                <a:cs typeface="Arial" panose="020B0604020202020204" pitchFamily="34" charset="0"/>
              </a:rPr>
            </a:br>
            <a:br>
              <a:rPr lang="de-DE" sz="3600" dirty="0">
                <a:cs typeface="Arial" panose="020B0604020202020204" pitchFamily="34" charset="0"/>
              </a:rPr>
            </a:br>
            <a:endParaRPr lang="de-DE" sz="3600" dirty="0">
              <a:cs typeface="Arial" panose="020B0604020202020204" pitchFamily="34" charset="0"/>
            </a:endParaRPr>
          </a:p>
        </p:txBody>
      </p:sp>
      <p:sp>
        <p:nvSpPr>
          <p:cNvPr id="3" name="Content Placeholder 2">
            <a:extLst>
              <a:ext uri="{FF2B5EF4-FFF2-40B4-BE49-F238E27FC236}">
                <a16:creationId xmlns:a16="http://schemas.microsoft.com/office/drawing/2014/main" id="{13B08AC9-7C89-472E-823C-EB1960DBFE06}"/>
              </a:ext>
            </a:extLst>
          </p:cNvPr>
          <p:cNvSpPr>
            <a:spLocks noGrp="1"/>
          </p:cNvSpPr>
          <p:nvPr>
            <p:ph idx="1"/>
          </p:nvPr>
        </p:nvSpPr>
        <p:spPr/>
        <p:txBody>
          <a:bodyPr vert="horz" lIns="91440" tIns="45720" rIns="91440" bIns="45720" rtlCol="0" anchor="t">
            <a:normAutofit lnSpcReduction="10000"/>
          </a:bodyPr>
          <a:lstStyle/>
          <a:p>
            <a:r>
              <a:rPr lang="de-DE" dirty="0">
                <a:ea typeface="+mn-lt"/>
                <a:cs typeface="Arial" panose="020B0604020202020204" pitchFamily="34" charset="0"/>
              </a:rPr>
              <a:t>ca. 1750 - 1800 in Deutschland</a:t>
            </a:r>
            <a:endParaRPr lang="de-DE" dirty="0">
              <a:cs typeface="Arial" panose="020B0604020202020204" pitchFamily="34" charset="0"/>
            </a:endParaRPr>
          </a:p>
          <a:p>
            <a:r>
              <a:rPr lang="de-DE" dirty="0">
                <a:ea typeface="+mn-lt"/>
                <a:cs typeface="Arial" panose="020B0604020202020204" pitchFamily="34" charset="0"/>
              </a:rPr>
              <a:t>'statistische Monographien‘ listen (qualitativ) Staatsmerkwürdigkeiten auf</a:t>
            </a:r>
            <a:endParaRPr lang="de-DE" dirty="0"/>
          </a:p>
          <a:p>
            <a:pPr lvl="1"/>
            <a:r>
              <a:rPr lang="de-DE" dirty="0">
                <a:ea typeface="+mn-lt"/>
                <a:cs typeface="Arial" panose="020B0604020202020204" pitchFamily="34" charset="0"/>
              </a:rPr>
              <a:t>z.B. Ansehen von Majestät und Reich, Wohlbefinden und Vermögen der Untertanen</a:t>
            </a:r>
            <a:endParaRPr lang="de-DE" dirty="0"/>
          </a:p>
          <a:p>
            <a:r>
              <a:rPr lang="de-DE" dirty="0">
                <a:ea typeface="+mn-lt"/>
                <a:cs typeface="Arial" panose="020B0604020202020204" pitchFamily="34" charset="0"/>
              </a:rPr>
              <a:t>Begründer: Hermann </a:t>
            </a:r>
            <a:r>
              <a:rPr lang="de-DE" dirty="0" err="1">
                <a:ea typeface="+mn-lt"/>
                <a:cs typeface="Arial" panose="020B0604020202020204" pitchFamily="34" charset="0"/>
              </a:rPr>
              <a:t>Coring</a:t>
            </a:r>
            <a:endParaRPr lang="de-DE" dirty="0"/>
          </a:p>
          <a:p>
            <a:r>
              <a:rPr lang="de-DE" dirty="0">
                <a:ea typeface="+mn-lt"/>
                <a:cs typeface="Arial" panose="020B0604020202020204" pitchFamily="34" charset="0"/>
              </a:rPr>
              <a:t>Wichtigste Vertreter: Gottfried </a:t>
            </a:r>
            <a:r>
              <a:rPr lang="de-DE" dirty="0" err="1">
                <a:ea typeface="+mn-lt"/>
                <a:cs typeface="Arial" panose="020B0604020202020204" pitchFamily="34" charset="0"/>
              </a:rPr>
              <a:t>Achenwall</a:t>
            </a:r>
            <a:r>
              <a:rPr lang="de-DE" dirty="0">
                <a:ea typeface="+mn-lt"/>
                <a:cs typeface="Arial" panose="020B0604020202020204" pitchFamily="34" charset="0"/>
              </a:rPr>
              <a:t>, August Ludwig</a:t>
            </a:r>
          </a:p>
          <a:p>
            <a:endParaRPr lang="de-DE" dirty="0">
              <a:cs typeface="Arial" panose="020B0604020202020204" pitchFamily="34" charset="0"/>
            </a:endParaRPr>
          </a:p>
          <a:p>
            <a:endParaRPr lang="de-DE" dirty="0">
              <a:ea typeface="+mn-lt"/>
              <a:cs typeface="Arial" panose="020B0604020202020204" pitchFamily="34" charset="0"/>
            </a:endParaRPr>
          </a:p>
          <a:p>
            <a:pPr marL="0" indent="0">
              <a:buNone/>
            </a:pPr>
            <a:r>
              <a:rPr lang="de-DE" sz="1600" dirty="0">
                <a:ea typeface="+mn-lt"/>
                <a:cs typeface="Arial" panose="020B0604020202020204" pitchFamily="34" charset="0"/>
              </a:rPr>
              <a:t>Strübing 2013:9-10</a:t>
            </a:r>
            <a:endParaRPr lang="de-DE" sz="1600" dirty="0">
              <a:cs typeface="Arial" panose="020B0604020202020204" pitchFamily="34" charset="0"/>
            </a:endParaRPr>
          </a:p>
        </p:txBody>
      </p:sp>
    </p:spTree>
    <p:extLst>
      <p:ext uri="{BB962C8B-B14F-4D97-AF65-F5344CB8AC3E}">
        <p14:creationId xmlns:p14="http://schemas.microsoft.com/office/powerpoint/2010/main" val="40693114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DF6729-3F75-4346-BB19-22FF4CC09B0D}"/>
              </a:ext>
            </a:extLst>
          </p:cNvPr>
          <p:cNvSpPr>
            <a:spLocks noGrp="1"/>
          </p:cNvSpPr>
          <p:nvPr>
            <p:ph type="title"/>
          </p:nvPr>
        </p:nvSpPr>
        <p:spPr/>
        <p:txBody>
          <a:bodyPr>
            <a:normAutofit/>
          </a:bodyPr>
          <a:lstStyle/>
          <a:p>
            <a:r>
              <a:rPr lang="de-DE" sz="3200" b="1" dirty="0">
                <a:ea typeface="+mj-lt"/>
                <a:cs typeface="Arial" panose="020B0604020202020204" pitchFamily="34" charset="0"/>
              </a:rPr>
              <a:t>Politische Arithmetik (ca. 1650 in England)</a:t>
            </a:r>
            <a:endParaRPr lang="de-DE" sz="3200" b="1" dirty="0"/>
          </a:p>
        </p:txBody>
      </p:sp>
      <p:sp>
        <p:nvSpPr>
          <p:cNvPr id="3" name="Content Placeholder 2">
            <a:extLst>
              <a:ext uri="{FF2B5EF4-FFF2-40B4-BE49-F238E27FC236}">
                <a16:creationId xmlns:a16="http://schemas.microsoft.com/office/drawing/2014/main" id="{C5A88C7F-FAE3-4CA5-8562-7851D0896D21}"/>
              </a:ext>
            </a:extLst>
          </p:cNvPr>
          <p:cNvSpPr>
            <a:spLocks noGrp="1"/>
          </p:cNvSpPr>
          <p:nvPr>
            <p:ph idx="1"/>
          </p:nvPr>
        </p:nvSpPr>
        <p:spPr/>
        <p:txBody>
          <a:bodyPr vert="horz" lIns="91440" tIns="45720" rIns="91440" bIns="45720" rtlCol="0" anchor="t">
            <a:normAutofit fontScale="92500"/>
          </a:bodyPr>
          <a:lstStyle/>
          <a:p>
            <a:r>
              <a:rPr lang="de-DE" dirty="0">
                <a:ea typeface="+mn-lt"/>
                <a:cs typeface="Arial" panose="020B0604020202020204" pitchFamily="34" charset="0"/>
              </a:rPr>
              <a:t>Bevölkerungsstatistik, Sterblichkeitsanalyse (John </a:t>
            </a:r>
            <a:r>
              <a:rPr lang="de-DE" dirty="0" err="1">
                <a:ea typeface="+mn-lt"/>
                <a:cs typeface="Arial" panose="020B0604020202020204" pitchFamily="34" charset="0"/>
              </a:rPr>
              <a:t>Graunt</a:t>
            </a:r>
            <a:r>
              <a:rPr lang="de-DE" dirty="0">
                <a:ea typeface="+mn-lt"/>
                <a:cs typeface="Arial" panose="020B0604020202020204" pitchFamily="34" charset="0"/>
              </a:rPr>
              <a:t>, um 1650)</a:t>
            </a:r>
            <a:endParaRPr lang="de-DE" dirty="0">
              <a:cs typeface="Arial" panose="020B0604020202020204" pitchFamily="34" charset="0"/>
            </a:endParaRPr>
          </a:p>
          <a:p>
            <a:r>
              <a:rPr lang="de-DE" dirty="0">
                <a:ea typeface="+mn-lt"/>
                <a:cs typeface="Arial" panose="020B0604020202020204" pitchFamily="34" charset="0"/>
              </a:rPr>
              <a:t>Konzepte zur Verwaltungsreform in Irland (Sir William Petty, 1676)</a:t>
            </a:r>
            <a:endParaRPr lang="de-DE" dirty="0"/>
          </a:p>
          <a:p>
            <a:r>
              <a:rPr lang="de-DE" dirty="0">
                <a:ea typeface="+mn-lt"/>
                <a:cs typeface="Arial" panose="020B0604020202020204" pitchFamily="34" charset="0"/>
              </a:rPr>
              <a:t>Quantitative Erhebungen (z.B. Rohstoffe, Lebenserwartung, Produktion)</a:t>
            </a:r>
            <a:endParaRPr lang="de-DE" dirty="0"/>
          </a:p>
          <a:p>
            <a:r>
              <a:rPr lang="de-DE" dirty="0">
                <a:ea typeface="+mn-lt"/>
                <a:cs typeface="Arial" panose="020B0604020202020204" pitchFamily="34" charset="0"/>
              </a:rPr>
              <a:t>Sowohl Primärerhebung (z.B. repräsentative Stichproben) als auch Sekundäranalyse nicht nur deskriptiv sondern auch Versuch, Regelmäßigkeiten aufzuspüren Orientierung an Objektivität und Naturwissenschaften</a:t>
            </a:r>
          </a:p>
          <a:p>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2013:10-11</a:t>
            </a:r>
            <a:endParaRPr lang="de-DE" sz="1600" dirty="0">
              <a:cs typeface="Arial" panose="020B0604020202020204" pitchFamily="34" charset="0"/>
            </a:endParaRPr>
          </a:p>
        </p:txBody>
      </p:sp>
    </p:spTree>
    <p:extLst>
      <p:ext uri="{BB962C8B-B14F-4D97-AF65-F5344CB8AC3E}">
        <p14:creationId xmlns:p14="http://schemas.microsoft.com/office/powerpoint/2010/main" val="39370051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1C589-4CB0-4012-908A-D16D89680B7C}"/>
              </a:ext>
            </a:extLst>
          </p:cNvPr>
          <p:cNvSpPr>
            <a:spLocks noGrp="1"/>
          </p:cNvSpPr>
          <p:nvPr>
            <p:ph type="title"/>
          </p:nvPr>
        </p:nvSpPr>
        <p:spPr/>
        <p:txBody>
          <a:bodyPr/>
          <a:lstStyle/>
          <a:p>
            <a:r>
              <a:rPr lang="de-DE" b="1" dirty="0">
                <a:ea typeface="+mj-lt"/>
                <a:cs typeface="Arial" panose="020B0604020202020204" pitchFamily="34" charset="0"/>
              </a:rPr>
              <a:t>Soziale Frage</a:t>
            </a:r>
            <a:endParaRPr lang="de-DE" b="1" dirty="0"/>
          </a:p>
        </p:txBody>
      </p:sp>
      <p:sp>
        <p:nvSpPr>
          <p:cNvPr id="3" name="Content Placeholder 2">
            <a:extLst>
              <a:ext uri="{FF2B5EF4-FFF2-40B4-BE49-F238E27FC236}">
                <a16:creationId xmlns:a16="http://schemas.microsoft.com/office/drawing/2014/main" id="{64BC489C-8D71-4012-863A-4934699FCCC7}"/>
              </a:ext>
            </a:extLst>
          </p:cNvPr>
          <p:cNvSpPr>
            <a:spLocks noGrp="1"/>
          </p:cNvSpPr>
          <p:nvPr>
            <p:ph idx="1"/>
          </p:nvPr>
        </p:nvSpPr>
        <p:spPr/>
        <p:txBody>
          <a:bodyPr vert="horz" lIns="91440" tIns="45720" rIns="91440" bIns="45720" rtlCol="0" anchor="t">
            <a:normAutofit lnSpcReduction="10000"/>
          </a:bodyPr>
          <a:lstStyle/>
          <a:p>
            <a:r>
              <a:rPr lang="de-DE" dirty="0">
                <a:ea typeface="+mn-lt"/>
                <a:cs typeface="Arial" panose="020B0604020202020204" pitchFamily="34" charset="0"/>
              </a:rPr>
              <a:t>Hintergrund: Industrialisierung, Kapitalismus → Zuspitzung sozialer Gegensätze</a:t>
            </a:r>
            <a:endParaRPr lang="de-DE" dirty="0">
              <a:cs typeface="Arial" panose="020B0604020202020204" pitchFamily="34" charset="0"/>
            </a:endParaRPr>
          </a:p>
          <a:p>
            <a:r>
              <a:rPr lang="de-DE" dirty="0">
                <a:ea typeface="+mn-lt"/>
                <a:cs typeface="Arial" panose="020B0604020202020204" pitchFamily="34" charset="0"/>
              </a:rPr>
              <a:t>Daten über soziale Realität werden aus unterschiedlichen Interessen gefordert (nicht mehr nur staatstragend)</a:t>
            </a:r>
            <a:endParaRPr lang="de-DE" dirty="0"/>
          </a:p>
          <a:p>
            <a:r>
              <a:rPr lang="de-DE" dirty="0">
                <a:ea typeface="+mn-lt"/>
                <a:cs typeface="Arial" panose="020B0604020202020204" pitchFamily="34" charset="0"/>
              </a:rPr>
              <a:t>Vertreter: Florence Nightingale (Krankenhausstatistik), Karl Marx (Fragebogen an Fabrikarbeiter) → viele methodische Neu- und Weiterentwicklungen</a:t>
            </a:r>
          </a:p>
          <a:p>
            <a:endParaRPr lang="de-DE" dirty="0">
              <a:cs typeface="Arial" panose="020B0604020202020204" pitchFamily="34" charset="0"/>
            </a:endParaRPr>
          </a:p>
          <a:p>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2013:10-11</a:t>
            </a:r>
            <a:endParaRPr lang="de-DE" sz="1600" dirty="0">
              <a:cs typeface="Arial" panose="020B0604020202020204" pitchFamily="34" charset="0"/>
            </a:endParaRPr>
          </a:p>
        </p:txBody>
      </p:sp>
    </p:spTree>
    <p:extLst>
      <p:ext uri="{BB962C8B-B14F-4D97-AF65-F5344CB8AC3E}">
        <p14:creationId xmlns:p14="http://schemas.microsoft.com/office/powerpoint/2010/main" val="42137875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6629F-6AD5-43E4-A437-E1DEE783F741}"/>
              </a:ext>
            </a:extLst>
          </p:cNvPr>
          <p:cNvSpPr>
            <a:spLocks noGrp="1"/>
          </p:cNvSpPr>
          <p:nvPr>
            <p:ph type="title"/>
          </p:nvPr>
        </p:nvSpPr>
        <p:spPr/>
        <p:txBody>
          <a:bodyPr/>
          <a:lstStyle/>
          <a:p>
            <a:r>
              <a:rPr lang="de-DE" b="1" dirty="0">
                <a:ea typeface="+mj-lt"/>
                <a:cs typeface="Arial" panose="020B0604020202020204" pitchFamily="34" charset="0"/>
              </a:rPr>
              <a:t>Hawthorne Studie</a:t>
            </a:r>
            <a:endParaRPr lang="de-DE" b="1" dirty="0"/>
          </a:p>
        </p:txBody>
      </p:sp>
      <p:sp>
        <p:nvSpPr>
          <p:cNvPr id="3" name="Content Placeholder 2">
            <a:extLst>
              <a:ext uri="{FF2B5EF4-FFF2-40B4-BE49-F238E27FC236}">
                <a16:creationId xmlns:a16="http://schemas.microsoft.com/office/drawing/2014/main" id="{8C3D29DA-E752-4C67-8344-711B8F7833C2}"/>
              </a:ext>
            </a:extLst>
          </p:cNvPr>
          <p:cNvSpPr>
            <a:spLocks noGrp="1"/>
          </p:cNvSpPr>
          <p:nvPr>
            <p:ph idx="1"/>
          </p:nvPr>
        </p:nvSpPr>
        <p:spPr/>
        <p:txBody>
          <a:bodyPr vert="horz" lIns="91440" tIns="45720" rIns="91440" bIns="45720" rtlCol="0" anchor="t">
            <a:normAutofit lnSpcReduction="10000"/>
          </a:bodyPr>
          <a:lstStyle/>
          <a:p>
            <a:r>
              <a:rPr lang="de-DE" dirty="0">
                <a:ea typeface="+mn-lt"/>
                <a:cs typeface="Arial" panose="020B0604020202020204" pitchFamily="34" charset="0"/>
              </a:rPr>
              <a:t>Betriebsforschung: fehlgeschlagenes Beleuchtungsexperiment (vermeintlicher Zusammenhang zwischen Beleuchtung &amp; Arbeitsleitung)</a:t>
            </a:r>
            <a:endParaRPr lang="de-DE" dirty="0">
              <a:cs typeface="Arial" panose="020B0604020202020204" pitchFamily="34" charset="0"/>
            </a:endParaRPr>
          </a:p>
          <a:p>
            <a:r>
              <a:rPr lang="de-DE" dirty="0">
                <a:ea typeface="+mn-lt"/>
                <a:cs typeface="Arial" panose="020B0604020202020204" pitchFamily="34" charset="0"/>
              </a:rPr>
              <a:t>Ergebnis: "Hawthorne Effekt" - Änderung des Verhaltens wenn man sich der Beobachtung bewusst ist, dadurch Neuausrichtung auf den Einfluss sozialer Gruppenzusammenhänge</a:t>
            </a:r>
            <a:endParaRPr lang="de-DE" dirty="0"/>
          </a:p>
          <a:p>
            <a:r>
              <a:rPr lang="de-DE" dirty="0">
                <a:ea typeface="+mn-lt"/>
                <a:cs typeface="Arial" panose="020B0604020202020204" pitchFamily="34" charset="0"/>
              </a:rPr>
              <a:t>Folgen: viele Methodeninnovationen (z.B. da sich Fragebögen als direktiv erweisen → offene Interviews)</a:t>
            </a:r>
            <a:endParaRPr lang="de-DE" dirty="0"/>
          </a:p>
          <a:p>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2013:10-11</a:t>
            </a:r>
            <a:endParaRPr lang="de-DE" sz="1600" dirty="0">
              <a:cs typeface="Arial" panose="020B0604020202020204" pitchFamily="34" charset="0"/>
            </a:endParaRPr>
          </a:p>
        </p:txBody>
      </p:sp>
    </p:spTree>
    <p:extLst>
      <p:ext uri="{BB962C8B-B14F-4D97-AF65-F5344CB8AC3E}">
        <p14:creationId xmlns:p14="http://schemas.microsoft.com/office/powerpoint/2010/main" val="3576680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7DC0E-0995-4789-8678-7D4F2A254F24}"/>
              </a:ext>
            </a:extLst>
          </p:cNvPr>
          <p:cNvSpPr>
            <a:spLocks noGrp="1"/>
          </p:cNvSpPr>
          <p:nvPr>
            <p:ph type="title"/>
          </p:nvPr>
        </p:nvSpPr>
        <p:spPr/>
        <p:txBody>
          <a:bodyPr/>
          <a:lstStyle/>
          <a:p>
            <a:r>
              <a:rPr lang="en-US" b="1" dirty="0">
                <a:ea typeface="+mj-lt"/>
                <a:cs typeface="Arial" panose="020B0604020202020204" pitchFamily="34" charset="0"/>
              </a:rPr>
              <a:t>The Polish Peasant in Europe and America: </a:t>
            </a:r>
            <a:r>
              <a:rPr lang="de-DE" b="1" dirty="0">
                <a:ea typeface="+mj-lt"/>
                <a:cs typeface="Arial" panose="020B0604020202020204" pitchFamily="34" charset="0"/>
              </a:rPr>
              <a:t>Ausgangslage</a:t>
            </a:r>
            <a:r>
              <a:rPr lang="en-US" b="1" dirty="0">
                <a:ea typeface="+mj-lt"/>
                <a:cs typeface="Arial" panose="020B0604020202020204" pitchFamily="34" charset="0"/>
              </a:rPr>
              <a:t> </a:t>
            </a:r>
            <a:endParaRPr lang="en-US" b="1" dirty="0"/>
          </a:p>
        </p:txBody>
      </p:sp>
      <p:sp>
        <p:nvSpPr>
          <p:cNvPr id="3" name="Content Placeholder 2">
            <a:extLst>
              <a:ext uri="{FF2B5EF4-FFF2-40B4-BE49-F238E27FC236}">
                <a16:creationId xmlns:a16="http://schemas.microsoft.com/office/drawing/2014/main" id="{0D1295CB-0CF9-4A1C-AF5B-0021E43461F6}"/>
              </a:ext>
            </a:extLst>
          </p:cNvPr>
          <p:cNvSpPr>
            <a:spLocks noGrp="1"/>
          </p:cNvSpPr>
          <p:nvPr>
            <p:ph idx="1"/>
          </p:nvPr>
        </p:nvSpPr>
        <p:spPr/>
        <p:txBody>
          <a:bodyPr vert="horz" lIns="91440" tIns="45720" rIns="91440" bIns="45720" rtlCol="0" anchor="t">
            <a:normAutofit fontScale="92500" lnSpcReduction="10000"/>
          </a:bodyPr>
          <a:lstStyle/>
          <a:p>
            <a:r>
              <a:rPr lang="en-US" dirty="0">
                <a:ea typeface="+mn-lt"/>
                <a:cs typeface="Arial" panose="020B0604020202020204" pitchFamily="34" charset="0"/>
              </a:rPr>
              <a:t>Eine </a:t>
            </a:r>
            <a:r>
              <a:rPr lang="de-DE" dirty="0">
                <a:ea typeface="+mn-lt"/>
                <a:cs typeface="Arial" panose="020B0604020202020204" pitchFamily="34" charset="0"/>
              </a:rPr>
              <a:t>der ersten Studien der </a:t>
            </a:r>
            <a:r>
              <a:rPr lang="de-DE" i="1" dirty="0">
                <a:ea typeface="+mn-lt"/>
                <a:cs typeface="Arial" panose="020B0604020202020204" pitchFamily="34" charset="0"/>
              </a:rPr>
              <a:t>Chicago School</a:t>
            </a:r>
            <a:endParaRPr lang="de-DE" dirty="0">
              <a:cs typeface="Arial" panose="020B0604020202020204" pitchFamily="34" charset="0"/>
            </a:endParaRPr>
          </a:p>
          <a:p>
            <a:r>
              <a:rPr lang="de-DE" dirty="0">
                <a:ea typeface="+mn-lt"/>
                <a:cs typeface="Arial" panose="020B0604020202020204" pitchFamily="34" charset="0"/>
              </a:rPr>
              <a:t>Leiter der Studie: William Isaac Thomas und Florian </a:t>
            </a:r>
            <a:r>
              <a:rPr lang="de-DE" dirty="0" err="1">
                <a:ea typeface="+mn-lt"/>
                <a:cs typeface="Arial" panose="020B0604020202020204" pitchFamily="34" charset="0"/>
              </a:rPr>
              <a:t>Znaniecki</a:t>
            </a:r>
            <a:endParaRPr lang="de-DE" dirty="0"/>
          </a:p>
          <a:p>
            <a:r>
              <a:rPr lang="de-DE" dirty="0">
                <a:ea typeface="+mn-lt"/>
                <a:cs typeface="Arial" panose="020B0604020202020204" pitchFamily="34" charset="0"/>
              </a:rPr>
              <a:t>Ausgangslage</a:t>
            </a:r>
            <a:r>
              <a:rPr lang="en-US" dirty="0">
                <a:ea typeface="+mn-lt"/>
                <a:cs typeface="Arial" panose="020B0604020202020204" pitchFamily="34" charset="0"/>
              </a:rPr>
              <a:t>: Chicago um </a:t>
            </a:r>
            <a:r>
              <a:rPr lang="de-DE" dirty="0">
                <a:ea typeface="+mn-lt"/>
                <a:cs typeface="Arial" panose="020B0604020202020204" pitchFamily="34" charset="0"/>
              </a:rPr>
              <a:t>1900</a:t>
            </a:r>
            <a:r>
              <a:rPr lang="en-US" dirty="0">
                <a:ea typeface="+mn-lt"/>
                <a:cs typeface="Arial" panose="020B0604020202020204" pitchFamily="34" charset="0"/>
              </a:rPr>
              <a:t>, </a:t>
            </a:r>
            <a:r>
              <a:rPr lang="de-DE" dirty="0">
                <a:ea typeface="+mn-lt"/>
                <a:cs typeface="Arial" panose="020B0604020202020204" pitchFamily="34" charset="0"/>
              </a:rPr>
              <a:t>Immigrantenströme</a:t>
            </a:r>
            <a:r>
              <a:rPr lang="en-US" dirty="0">
                <a:ea typeface="+mn-lt"/>
                <a:cs typeface="Arial" panose="020B0604020202020204" pitchFamily="34" charset="0"/>
              </a:rPr>
              <a:t> </a:t>
            </a:r>
            <a:r>
              <a:rPr lang="de-DE" dirty="0">
                <a:ea typeface="+mn-lt"/>
                <a:cs typeface="Arial" panose="020B0604020202020204" pitchFamily="34" charset="0"/>
              </a:rPr>
              <a:t>aus</a:t>
            </a:r>
            <a:r>
              <a:rPr lang="en-US" dirty="0">
                <a:ea typeface="+mn-lt"/>
                <a:cs typeface="Arial" panose="020B0604020202020204" pitchFamily="34" charset="0"/>
              </a:rPr>
              <a:t> </a:t>
            </a:r>
            <a:r>
              <a:rPr lang="de-DE" dirty="0">
                <a:ea typeface="+mn-lt"/>
                <a:cs typeface="Arial" panose="020B0604020202020204" pitchFamily="34" charset="0"/>
              </a:rPr>
              <a:t>Mittel-</a:t>
            </a:r>
            <a:r>
              <a:rPr lang="en-US" dirty="0">
                <a:ea typeface="+mn-lt"/>
                <a:cs typeface="Arial" panose="020B0604020202020204" pitchFamily="34" charset="0"/>
              </a:rPr>
              <a:t> </a:t>
            </a:r>
            <a:r>
              <a:rPr lang="de-DE" dirty="0">
                <a:ea typeface="+mn-lt"/>
                <a:cs typeface="Arial" panose="020B0604020202020204" pitchFamily="34" charset="0"/>
              </a:rPr>
              <a:t>und Osteuropa → dynamische Siedlungsstruktur, Multiethnische Bevölkerungsstruktur</a:t>
            </a:r>
            <a:endParaRPr lang="de-DE" dirty="0"/>
          </a:p>
          <a:p>
            <a:r>
              <a:rPr lang="de-DE" dirty="0">
                <a:ea typeface="+mn-lt"/>
                <a:cs typeface="Arial" panose="020B0604020202020204" pitchFamily="34" charset="0"/>
              </a:rPr>
              <a:t>Veröffentlichung</a:t>
            </a:r>
            <a:r>
              <a:rPr lang="en-US" dirty="0">
                <a:ea typeface="+mn-lt"/>
                <a:cs typeface="Arial" panose="020B0604020202020204" pitchFamily="34" charset="0"/>
              </a:rPr>
              <a:t>: Band 1: 1918 - </a:t>
            </a:r>
            <a:r>
              <a:rPr lang="de-DE" dirty="0">
                <a:ea typeface="+mn-lt"/>
                <a:cs typeface="Arial" panose="020B0604020202020204" pitchFamily="34" charset="0"/>
              </a:rPr>
              <a:t>Gesamtausgabe</a:t>
            </a:r>
            <a:r>
              <a:rPr lang="en-US" dirty="0">
                <a:ea typeface="+mn-lt"/>
                <a:cs typeface="Arial" panose="020B0604020202020204" pitchFamily="34" charset="0"/>
              </a:rPr>
              <a:t> 1920</a:t>
            </a:r>
          </a:p>
          <a:p>
            <a:endParaRPr lang="en-US" dirty="0">
              <a:cs typeface="Arial" panose="020B0604020202020204" pitchFamily="34" charset="0"/>
            </a:endParaRPr>
          </a:p>
          <a:p>
            <a:endParaRPr lang="de-DE" dirty="0">
              <a:cs typeface="Arial" panose="020B0604020202020204" pitchFamily="34" charset="0"/>
            </a:endParaRPr>
          </a:p>
          <a:p>
            <a:pPr marL="0" indent="0">
              <a:buNone/>
            </a:pPr>
            <a:r>
              <a:rPr lang="en-US" sz="1600" dirty="0">
                <a:ea typeface="+mn-lt"/>
                <a:cs typeface="Arial" panose="020B0604020202020204" pitchFamily="34" charset="0"/>
              </a:rPr>
              <a:t>Chicago School: </a:t>
            </a:r>
            <a:r>
              <a:rPr lang="en-US" sz="1600" dirty="0" err="1">
                <a:ea typeface="+mn-lt"/>
                <a:cs typeface="Arial" panose="020B0604020202020204" pitchFamily="34" charset="0"/>
              </a:rPr>
              <a:t>Strübing</a:t>
            </a:r>
            <a:r>
              <a:rPr lang="en-US" sz="1600" dirty="0">
                <a:ea typeface="+mn-lt"/>
                <a:cs typeface="Arial" panose="020B0604020202020204" pitchFamily="34" charset="0"/>
              </a:rPr>
              <a:t> 2013:11-13 </a:t>
            </a:r>
          </a:p>
          <a:p>
            <a:pPr marL="0" indent="0">
              <a:buNone/>
            </a:pPr>
            <a:r>
              <a:rPr lang="en-US" sz="1600" dirty="0">
                <a:ea typeface="+mn-lt"/>
                <a:cs typeface="Arial" panose="020B0604020202020204" pitchFamily="34" charset="0"/>
              </a:rPr>
              <a:t>  </a:t>
            </a:r>
            <a:endParaRPr lang="en-US" sz="1600" dirty="0">
              <a:cs typeface="Arial" panose="020B0604020202020204" pitchFamily="34" charset="0"/>
            </a:endParaRPr>
          </a:p>
          <a:p>
            <a:pPr marL="0" indent="0">
              <a:buNone/>
            </a:pPr>
            <a:r>
              <a:rPr lang="en-US" sz="1600" dirty="0">
                <a:ea typeface="+mn-lt"/>
                <a:cs typeface="Arial" panose="020B0604020202020204" pitchFamily="34" charset="0"/>
              </a:rPr>
              <a:t>Polish Peasant-</a:t>
            </a:r>
            <a:r>
              <a:rPr lang="en-US" sz="1600" dirty="0" err="1">
                <a:ea typeface="+mn-lt"/>
                <a:cs typeface="Arial" panose="020B0604020202020204" pitchFamily="34" charset="0"/>
              </a:rPr>
              <a:t>Studie</a:t>
            </a:r>
            <a:r>
              <a:rPr lang="en-US" sz="1600" dirty="0">
                <a:ea typeface="+mn-lt"/>
                <a:cs typeface="Arial" panose="020B0604020202020204" pitchFamily="34" charset="0"/>
              </a:rPr>
              <a:t>: </a:t>
            </a:r>
            <a:r>
              <a:rPr lang="en-US" sz="1600" dirty="0" err="1">
                <a:ea typeface="+mn-lt"/>
                <a:cs typeface="Arial" panose="020B0604020202020204" pitchFamily="34" charset="0"/>
              </a:rPr>
              <a:t>Strübing</a:t>
            </a:r>
            <a:r>
              <a:rPr lang="en-US" sz="1600" dirty="0">
                <a:ea typeface="+mn-lt"/>
                <a:cs typeface="Arial" panose="020B0604020202020204" pitchFamily="34" charset="0"/>
              </a:rPr>
              <a:t> 2013:13-14</a:t>
            </a:r>
            <a:endParaRPr lang="en-US" sz="1600" dirty="0">
              <a:cs typeface="Arial" panose="020B0604020202020204" pitchFamily="34" charset="0"/>
            </a:endParaRPr>
          </a:p>
        </p:txBody>
      </p:sp>
    </p:spTree>
    <p:extLst>
      <p:ext uri="{BB962C8B-B14F-4D97-AF65-F5344CB8AC3E}">
        <p14:creationId xmlns:p14="http://schemas.microsoft.com/office/powerpoint/2010/main" val="24877108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49A7D-95CB-4B30-A4AB-CF41A53797DF}"/>
              </a:ext>
            </a:extLst>
          </p:cNvPr>
          <p:cNvSpPr>
            <a:spLocks noGrp="1"/>
          </p:cNvSpPr>
          <p:nvPr>
            <p:ph type="title"/>
          </p:nvPr>
        </p:nvSpPr>
        <p:spPr/>
        <p:txBody>
          <a:bodyPr/>
          <a:lstStyle/>
          <a:p>
            <a:r>
              <a:rPr lang="de-DE" b="1" dirty="0">
                <a:ea typeface="+mj-lt"/>
                <a:cs typeface="Arial" panose="020B0604020202020204" pitchFamily="34" charset="0"/>
              </a:rPr>
              <a:t>The </a:t>
            </a:r>
            <a:r>
              <a:rPr lang="de-DE" b="1" dirty="0" err="1">
                <a:ea typeface="+mj-lt"/>
                <a:cs typeface="Arial" panose="020B0604020202020204" pitchFamily="34" charset="0"/>
              </a:rPr>
              <a:t>Polish</a:t>
            </a:r>
            <a:r>
              <a:rPr lang="de-DE" b="1" dirty="0">
                <a:ea typeface="+mj-lt"/>
                <a:cs typeface="Arial" panose="020B0604020202020204" pitchFamily="34" charset="0"/>
              </a:rPr>
              <a:t> </a:t>
            </a:r>
            <a:r>
              <a:rPr lang="de-DE" b="1" dirty="0" err="1">
                <a:ea typeface="+mj-lt"/>
                <a:cs typeface="Arial" panose="020B0604020202020204" pitchFamily="34" charset="0"/>
              </a:rPr>
              <a:t>Peasant</a:t>
            </a:r>
            <a:r>
              <a:rPr lang="de-DE" b="1" dirty="0">
                <a:ea typeface="+mj-lt"/>
                <a:cs typeface="Arial" panose="020B0604020202020204" pitchFamily="34" charset="0"/>
              </a:rPr>
              <a:t> in Europe and </a:t>
            </a:r>
            <a:r>
              <a:rPr lang="de-DE" b="1" dirty="0" err="1">
                <a:ea typeface="+mj-lt"/>
                <a:cs typeface="Arial" panose="020B0604020202020204" pitchFamily="34" charset="0"/>
              </a:rPr>
              <a:t>America</a:t>
            </a:r>
            <a:r>
              <a:rPr lang="de-DE" b="1" dirty="0">
                <a:ea typeface="+mj-lt"/>
                <a:cs typeface="Arial" panose="020B0604020202020204" pitchFamily="34" charset="0"/>
              </a:rPr>
              <a:t>: Forschungsfrage</a:t>
            </a:r>
            <a:endParaRPr lang="de-DE" b="1" dirty="0"/>
          </a:p>
        </p:txBody>
      </p:sp>
      <p:sp>
        <p:nvSpPr>
          <p:cNvPr id="3" name="Content Placeholder 2">
            <a:extLst>
              <a:ext uri="{FF2B5EF4-FFF2-40B4-BE49-F238E27FC236}">
                <a16:creationId xmlns:a16="http://schemas.microsoft.com/office/drawing/2014/main" id="{932C5095-83EA-43FD-B550-579AEA6B422C}"/>
              </a:ext>
            </a:extLst>
          </p:cNvPr>
          <p:cNvSpPr>
            <a:spLocks noGrp="1"/>
          </p:cNvSpPr>
          <p:nvPr>
            <p:ph idx="1"/>
          </p:nvPr>
        </p:nvSpPr>
        <p:spPr/>
        <p:txBody>
          <a:bodyPr vert="horz" lIns="91440" tIns="45720" rIns="91440" bIns="45720" rtlCol="0" anchor="t">
            <a:normAutofit lnSpcReduction="10000"/>
          </a:bodyPr>
          <a:lstStyle/>
          <a:p>
            <a:r>
              <a:rPr lang="de-DE" dirty="0">
                <a:ea typeface="+mn-lt"/>
                <a:cs typeface="Arial" panose="020B0604020202020204" pitchFamily="34" charset="0"/>
              </a:rPr>
              <a:t>Forschungsfrage: Wie wird gesellschaftlicher Zusammenhang praktisch erzeugt?</a:t>
            </a:r>
            <a:endParaRPr lang="de-DE" dirty="0">
              <a:cs typeface="Arial" panose="020B0604020202020204" pitchFamily="34" charset="0"/>
            </a:endParaRPr>
          </a:p>
          <a:p>
            <a:r>
              <a:rPr lang="de-DE" dirty="0">
                <a:ea typeface="+mn-lt"/>
                <a:cs typeface="Arial" panose="020B0604020202020204" pitchFamily="34" charset="0"/>
              </a:rPr>
              <a:t>Erforschung von Migration usw. als Zeichen gesellschaftlicher Umbrüche</a:t>
            </a:r>
            <a:endParaRPr lang="de-DE" dirty="0"/>
          </a:p>
          <a:p>
            <a:r>
              <a:rPr lang="de-DE" dirty="0">
                <a:ea typeface="+mn-lt"/>
                <a:cs typeface="Arial" panose="020B0604020202020204" pitchFamily="34" charset="0"/>
              </a:rPr>
              <a:t>Wie erwerben Migrant*innen neue soziale Bindungen?</a:t>
            </a:r>
            <a:endParaRPr lang="de-DE" dirty="0">
              <a:cs typeface="Arial" panose="020B0604020202020204" pitchFamily="34" charset="0"/>
            </a:endParaRPr>
          </a:p>
          <a:p>
            <a:endParaRPr lang="de-DE" dirty="0">
              <a:cs typeface="Arial" panose="020B0604020202020204" pitchFamily="34" charset="0"/>
            </a:endParaRPr>
          </a:p>
          <a:p>
            <a:endParaRPr lang="de-DE" dirty="0">
              <a:ea typeface="+mn-lt"/>
              <a:cs typeface="Arial" panose="020B0604020202020204" pitchFamily="34" charset="0"/>
            </a:endParaRPr>
          </a:p>
          <a:p>
            <a:pPr marL="0" indent="0">
              <a:buNone/>
            </a:pPr>
            <a:endParaRPr lang="de-DE" dirty="0">
              <a:ea typeface="+mn-lt"/>
              <a:cs typeface="Arial" panose="020B0604020202020204" pitchFamily="34" charset="0"/>
            </a:endParaRPr>
          </a:p>
          <a:p>
            <a:pPr marL="0" indent="0">
              <a:buNone/>
            </a:pPr>
            <a:endParaRPr lang="de-DE" dirty="0">
              <a:ea typeface="+mn-lt"/>
              <a:cs typeface="Arial" panose="020B0604020202020204" pitchFamily="34" charset="0"/>
            </a:endParaRPr>
          </a:p>
          <a:p>
            <a:pPr marL="0" indent="0">
              <a:buNone/>
            </a:pPr>
            <a:r>
              <a:rPr lang="de-DE" sz="1600" dirty="0">
                <a:ea typeface="+mn-lt"/>
                <a:cs typeface="Arial" panose="020B0604020202020204" pitchFamily="34" charset="0"/>
              </a:rPr>
              <a:t>Strübing 2013:13-14</a:t>
            </a:r>
            <a:endParaRPr lang="de-DE" sz="1600" dirty="0">
              <a:cs typeface="Arial" panose="020B0604020202020204" pitchFamily="34" charset="0"/>
            </a:endParaRPr>
          </a:p>
        </p:txBody>
      </p:sp>
    </p:spTree>
    <p:extLst>
      <p:ext uri="{BB962C8B-B14F-4D97-AF65-F5344CB8AC3E}">
        <p14:creationId xmlns:p14="http://schemas.microsoft.com/office/powerpoint/2010/main" val="42548189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87282-842B-40A2-BC87-256D7E37D861}"/>
              </a:ext>
            </a:extLst>
          </p:cNvPr>
          <p:cNvSpPr>
            <a:spLocks noGrp="1"/>
          </p:cNvSpPr>
          <p:nvPr>
            <p:ph type="title"/>
          </p:nvPr>
        </p:nvSpPr>
        <p:spPr/>
        <p:txBody>
          <a:bodyPr/>
          <a:lstStyle/>
          <a:p>
            <a:r>
              <a:rPr lang="de-DE" b="1" dirty="0">
                <a:ea typeface="+mj-lt"/>
                <a:cs typeface="Arial" panose="020B0604020202020204" pitchFamily="34" charset="0"/>
              </a:rPr>
              <a:t>The </a:t>
            </a:r>
            <a:r>
              <a:rPr lang="de-DE" b="1" dirty="0" err="1">
                <a:ea typeface="+mj-lt"/>
                <a:cs typeface="Arial" panose="020B0604020202020204" pitchFamily="34" charset="0"/>
              </a:rPr>
              <a:t>Polish</a:t>
            </a:r>
            <a:r>
              <a:rPr lang="de-DE" b="1" dirty="0">
                <a:ea typeface="+mj-lt"/>
                <a:cs typeface="Arial" panose="020B0604020202020204" pitchFamily="34" charset="0"/>
              </a:rPr>
              <a:t> </a:t>
            </a:r>
            <a:r>
              <a:rPr lang="de-DE" b="1" dirty="0" err="1">
                <a:ea typeface="+mj-lt"/>
                <a:cs typeface="Arial" panose="020B0604020202020204" pitchFamily="34" charset="0"/>
              </a:rPr>
              <a:t>Peasant</a:t>
            </a:r>
            <a:r>
              <a:rPr lang="de-DE" b="1" dirty="0">
                <a:ea typeface="+mj-lt"/>
                <a:cs typeface="Arial" panose="020B0604020202020204" pitchFamily="34" charset="0"/>
              </a:rPr>
              <a:t> in Europe and </a:t>
            </a:r>
            <a:r>
              <a:rPr lang="de-DE" b="1" dirty="0" err="1">
                <a:ea typeface="+mj-lt"/>
                <a:cs typeface="Arial" panose="020B0604020202020204" pitchFamily="34" charset="0"/>
              </a:rPr>
              <a:t>America</a:t>
            </a:r>
            <a:r>
              <a:rPr lang="de-DE" b="1" dirty="0">
                <a:ea typeface="+mj-lt"/>
                <a:cs typeface="Arial" panose="020B0604020202020204" pitchFamily="34" charset="0"/>
              </a:rPr>
              <a:t>: Forschungsdesign</a:t>
            </a:r>
            <a:endParaRPr lang="de-DE" b="1" dirty="0"/>
          </a:p>
        </p:txBody>
      </p:sp>
      <p:sp>
        <p:nvSpPr>
          <p:cNvPr id="3" name="Content Placeholder 2">
            <a:extLst>
              <a:ext uri="{FF2B5EF4-FFF2-40B4-BE49-F238E27FC236}">
                <a16:creationId xmlns:a16="http://schemas.microsoft.com/office/drawing/2014/main" id="{063AF083-1421-43CF-9DD5-A2454E439972}"/>
              </a:ext>
            </a:extLst>
          </p:cNvPr>
          <p:cNvSpPr>
            <a:spLocks noGrp="1"/>
          </p:cNvSpPr>
          <p:nvPr>
            <p:ph idx="1"/>
          </p:nvPr>
        </p:nvSpPr>
        <p:spPr/>
        <p:txBody>
          <a:bodyPr vert="horz" lIns="91440" tIns="45720" rIns="91440" bIns="45720" rtlCol="0" anchor="t">
            <a:normAutofit lnSpcReduction="10000"/>
          </a:bodyPr>
          <a:lstStyle/>
          <a:p>
            <a:r>
              <a:rPr lang="de-DE" dirty="0">
                <a:ea typeface="+mn-lt"/>
                <a:cs typeface="Arial" panose="020B0604020202020204" pitchFamily="34" charset="0"/>
              </a:rPr>
              <a:t>Forschungsdesign: Untersuchung von sozialem Verhalten in seiner Ganzheit und Differenziertheit</a:t>
            </a:r>
            <a:endParaRPr lang="de-DE" dirty="0">
              <a:cs typeface="Arial" panose="020B0604020202020204" pitchFamily="34" charset="0"/>
            </a:endParaRPr>
          </a:p>
          <a:p>
            <a:pPr lvl="1"/>
            <a:r>
              <a:rPr lang="de-DE" dirty="0">
                <a:ea typeface="+mn-lt"/>
                <a:cs typeface="Arial" panose="020B0604020202020204" pitchFamily="34" charset="0"/>
              </a:rPr>
              <a:t>Nicht auf einen Ort beschränkt, sondern Beachtung tradierter Sozialbeziehungen</a:t>
            </a:r>
            <a:endParaRPr lang="de-DE" dirty="0"/>
          </a:p>
          <a:p>
            <a:r>
              <a:rPr lang="de-DE" dirty="0">
                <a:ea typeface="+mn-lt"/>
                <a:cs typeface="Arial" panose="020B0604020202020204" pitchFamily="34" charset="0"/>
              </a:rPr>
              <a:t>Keine Momentaufnahme sondern Rekonstruktion soz. Prozesse </a:t>
            </a: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2013:13-14</a:t>
            </a:r>
            <a:endParaRPr lang="de-DE" sz="1600" dirty="0">
              <a:cs typeface="Arial" panose="020B0604020202020204" pitchFamily="34" charset="0"/>
            </a:endParaRPr>
          </a:p>
        </p:txBody>
      </p:sp>
    </p:spTree>
    <p:extLst>
      <p:ext uri="{BB962C8B-B14F-4D97-AF65-F5344CB8AC3E}">
        <p14:creationId xmlns:p14="http://schemas.microsoft.com/office/powerpoint/2010/main" val="947963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7183D8-0373-4AAD-BF55-A25CA548CD17}"/>
              </a:ext>
            </a:extLst>
          </p:cNvPr>
          <p:cNvSpPr>
            <a:spLocks noGrp="1"/>
          </p:cNvSpPr>
          <p:nvPr>
            <p:ph type="title"/>
          </p:nvPr>
        </p:nvSpPr>
        <p:spPr>
          <a:xfrm>
            <a:off x="933450" y="365125"/>
            <a:ext cx="10420350" cy="1335088"/>
          </a:xfrm>
        </p:spPr>
        <p:txBody>
          <a:bodyPr>
            <a:normAutofit fontScale="90000"/>
          </a:bodyPr>
          <a:lstStyle/>
          <a:p>
            <a:r>
              <a:rPr lang="de-DE" sz="3200" dirty="0">
                <a:ea typeface="+mj-lt"/>
                <a:cs typeface="Arial" panose="020B0604020202020204" pitchFamily="34" charset="0"/>
              </a:rPr>
              <a:t>1 Grundbegriffe Strübing </a:t>
            </a:r>
            <a:br>
              <a:rPr lang="de-DE" sz="3200" dirty="0">
                <a:ea typeface="+mj-lt"/>
                <a:cs typeface="Arial" panose="020B0604020202020204" pitchFamily="34" charset="0"/>
              </a:rPr>
            </a:br>
            <a:br>
              <a:rPr lang="de-DE" sz="3200" b="1" dirty="0">
                <a:ea typeface="+mj-lt"/>
                <a:cs typeface="Arial" panose="020B0604020202020204" pitchFamily="34" charset="0"/>
              </a:rPr>
            </a:br>
            <a:r>
              <a:rPr lang="de-DE" sz="3600" b="1" dirty="0">
                <a:ea typeface="+mj-lt"/>
                <a:cs typeface="Arial" panose="020B0604020202020204" pitchFamily="34" charset="0"/>
              </a:rPr>
              <a:t>Datentyp: quantitative vs. qualitative Methoden</a:t>
            </a:r>
            <a:endParaRPr lang="en-US" sz="3600" b="1" dirty="0">
              <a:cs typeface="Arial" panose="020B0604020202020204" pitchFamily="34" charset="0"/>
            </a:endParaRPr>
          </a:p>
        </p:txBody>
      </p:sp>
      <p:sp>
        <p:nvSpPr>
          <p:cNvPr id="3" name="Inhaltsplatzhalter 2">
            <a:extLst>
              <a:ext uri="{FF2B5EF4-FFF2-40B4-BE49-F238E27FC236}">
                <a16:creationId xmlns:a16="http://schemas.microsoft.com/office/drawing/2014/main" id="{ECF41E1C-C1E1-429B-BE2A-319E1D8C8E7B}"/>
              </a:ext>
            </a:extLst>
          </p:cNvPr>
          <p:cNvSpPr>
            <a:spLocks noGrp="1"/>
          </p:cNvSpPr>
          <p:nvPr>
            <p:ph idx="1"/>
          </p:nvPr>
        </p:nvSpPr>
        <p:spPr>
          <a:xfrm>
            <a:off x="1047750" y="1825625"/>
            <a:ext cx="10306050" cy="4351338"/>
          </a:xfrm>
        </p:spPr>
        <p:txBody>
          <a:bodyPr vert="horz" lIns="91440" tIns="45720" rIns="91440" bIns="45720" rtlCol="0" anchor="t">
            <a:normAutofit lnSpcReduction="10000"/>
          </a:bodyPr>
          <a:lstStyle/>
          <a:p>
            <a:endParaRPr lang="de-DE" dirty="0">
              <a:ea typeface="+mn-lt"/>
              <a:cs typeface="Arial" panose="020B0604020202020204" pitchFamily="34" charset="0"/>
            </a:endParaRPr>
          </a:p>
          <a:p>
            <a:r>
              <a:rPr lang="de-DE" dirty="0">
                <a:ea typeface="+mn-lt"/>
                <a:cs typeface="Arial" panose="020B0604020202020204" pitchFamily="34" charset="0"/>
              </a:rPr>
              <a:t>Quantitative Daten: mess- und zählbar, oft Aggregation (kontextfrei)</a:t>
            </a:r>
            <a:endParaRPr lang="de-DE" dirty="0">
              <a:cs typeface="Arial" panose="020B0604020202020204" pitchFamily="34" charset="0"/>
            </a:endParaRPr>
          </a:p>
          <a:p>
            <a:r>
              <a:rPr lang="de-DE" dirty="0">
                <a:ea typeface="+mn-lt"/>
                <a:cs typeface="Arial" panose="020B0604020202020204" pitchFamily="34" charset="0"/>
              </a:rPr>
              <a:t>Qualitative Daten: interpretations- und erklärungsbedürftige Daten (Text)</a:t>
            </a:r>
            <a:endParaRPr lang="de-DE" dirty="0">
              <a:cs typeface="Arial" panose="020B0604020202020204" pitchFamily="34" charset="0"/>
            </a:endParaRPr>
          </a:p>
          <a:p>
            <a:r>
              <a:rPr lang="de-DE" dirty="0">
                <a:ea typeface="+mn-lt"/>
                <a:cs typeface="Arial" panose="020B0604020202020204" pitchFamily="34" charset="0"/>
              </a:rPr>
              <a:t>Phänomene sind nicht qualitativ oder quantitativ</a:t>
            </a:r>
          </a:p>
          <a:p>
            <a:endParaRPr lang="de-DE" dirty="0">
              <a:cs typeface="Arial" panose="020B0604020202020204" pitchFamily="34" charset="0"/>
            </a:endParaRPr>
          </a:p>
          <a:p>
            <a:endParaRPr lang="de-DE" dirty="0">
              <a:ea typeface="+mn-lt"/>
              <a:cs typeface="Arial" panose="020B0604020202020204" pitchFamily="34" charset="0"/>
            </a:endParaRPr>
          </a:p>
          <a:p>
            <a:endParaRPr lang="de-DE" dirty="0">
              <a:ea typeface="+mn-lt"/>
              <a:cs typeface="Arial" panose="020B0604020202020204" pitchFamily="34" charset="0"/>
            </a:endParaRPr>
          </a:p>
          <a:p>
            <a:pPr marL="0" indent="0">
              <a:buNone/>
            </a:pPr>
            <a:r>
              <a:rPr lang="de-DE" sz="1600" dirty="0">
                <a:ea typeface="+mn-lt"/>
                <a:cs typeface="Arial" panose="020B0604020202020204" pitchFamily="34" charset="0"/>
              </a:rPr>
              <a:t>Strübing</a:t>
            </a:r>
            <a:r>
              <a:rPr lang="de-DE" sz="1600" dirty="0">
                <a:cs typeface="Arial" panose="020B0604020202020204" pitchFamily="34" charset="0"/>
              </a:rPr>
              <a:t> 2013: 3-5</a:t>
            </a:r>
          </a:p>
        </p:txBody>
      </p:sp>
    </p:spTree>
    <p:extLst>
      <p:ext uri="{BB962C8B-B14F-4D97-AF65-F5344CB8AC3E}">
        <p14:creationId xmlns:p14="http://schemas.microsoft.com/office/powerpoint/2010/main" val="31505363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1CFA5-2BD1-4277-9A95-609A146142C5}"/>
              </a:ext>
            </a:extLst>
          </p:cNvPr>
          <p:cNvSpPr>
            <a:spLocks noGrp="1"/>
          </p:cNvSpPr>
          <p:nvPr>
            <p:ph type="title"/>
          </p:nvPr>
        </p:nvSpPr>
        <p:spPr/>
        <p:txBody>
          <a:bodyPr/>
          <a:lstStyle/>
          <a:p>
            <a:r>
              <a:rPr lang="de-DE" b="1" dirty="0">
                <a:ea typeface="+mj-lt"/>
                <a:cs typeface="Arial" panose="020B0604020202020204" pitchFamily="34" charset="0"/>
              </a:rPr>
              <a:t>The </a:t>
            </a:r>
            <a:r>
              <a:rPr lang="de-DE" b="1" dirty="0" err="1">
                <a:ea typeface="+mj-lt"/>
                <a:cs typeface="Arial" panose="020B0604020202020204" pitchFamily="34" charset="0"/>
              </a:rPr>
              <a:t>Polish</a:t>
            </a:r>
            <a:r>
              <a:rPr lang="de-DE" b="1" dirty="0">
                <a:ea typeface="+mj-lt"/>
                <a:cs typeface="Arial" panose="020B0604020202020204" pitchFamily="34" charset="0"/>
              </a:rPr>
              <a:t> </a:t>
            </a:r>
            <a:r>
              <a:rPr lang="de-DE" b="1" dirty="0" err="1">
                <a:ea typeface="+mj-lt"/>
                <a:cs typeface="Arial" panose="020B0604020202020204" pitchFamily="34" charset="0"/>
              </a:rPr>
              <a:t>Peasant</a:t>
            </a:r>
            <a:r>
              <a:rPr lang="de-DE" b="1" dirty="0">
                <a:ea typeface="+mj-lt"/>
                <a:cs typeface="Arial" panose="020B0604020202020204" pitchFamily="34" charset="0"/>
              </a:rPr>
              <a:t> in Europe and </a:t>
            </a:r>
            <a:r>
              <a:rPr lang="de-DE" b="1" dirty="0" err="1">
                <a:ea typeface="+mj-lt"/>
                <a:cs typeface="Arial" panose="020B0604020202020204" pitchFamily="34" charset="0"/>
              </a:rPr>
              <a:t>America</a:t>
            </a:r>
            <a:r>
              <a:rPr lang="de-DE" b="1" dirty="0">
                <a:ea typeface="+mj-lt"/>
                <a:cs typeface="Arial" panose="020B0604020202020204" pitchFamily="34" charset="0"/>
              </a:rPr>
              <a:t>: Zugang und Material</a:t>
            </a:r>
            <a:endParaRPr lang="de-DE" b="1" dirty="0"/>
          </a:p>
        </p:txBody>
      </p:sp>
      <p:sp>
        <p:nvSpPr>
          <p:cNvPr id="3" name="Content Placeholder 2">
            <a:extLst>
              <a:ext uri="{FF2B5EF4-FFF2-40B4-BE49-F238E27FC236}">
                <a16:creationId xmlns:a16="http://schemas.microsoft.com/office/drawing/2014/main" id="{55123E97-1C85-4756-A8CE-44A7B137E263}"/>
              </a:ext>
            </a:extLst>
          </p:cNvPr>
          <p:cNvSpPr>
            <a:spLocks noGrp="1"/>
          </p:cNvSpPr>
          <p:nvPr>
            <p:ph idx="1"/>
          </p:nvPr>
        </p:nvSpPr>
        <p:spPr/>
        <p:txBody>
          <a:bodyPr vert="horz" lIns="91440" tIns="45720" rIns="91440" bIns="45720" rtlCol="0" anchor="t">
            <a:normAutofit lnSpcReduction="10000"/>
          </a:bodyPr>
          <a:lstStyle/>
          <a:p>
            <a:pPr>
              <a:buFont typeface="Arial"/>
              <a:buChar char="•"/>
            </a:pPr>
            <a:r>
              <a:rPr lang="de-DE" dirty="0">
                <a:ea typeface="+mn-lt"/>
                <a:cs typeface="Arial" panose="020B0604020202020204" pitchFamily="34" charset="0"/>
              </a:rPr>
              <a:t>Feldzugang und Material:</a:t>
            </a:r>
            <a:endParaRPr lang="de-DE" dirty="0"/>
          </a:p>
          <a:p>
            <a:pPr marL="971550" lvl="1" indent="-285750">
              <a:buFont typeface="Arial"/>
              <a:buChar char="•"/>
            </a:pPr>
            <a:r>
              <a:rPr lang="de-DE" dirty="0">
                <a:ea typeface="+mn-lt"/>
                <a:cs typeface="Arial" panose="020B0604020202020204" pitchFamily="34" charset="0"/>
              </a:rPr>
              <a:t>Stadt als Labor</a:t>
            </a:r>
            <a:endParaRPr lang="de-DE" dirty="0"/>
          </a:p>
          <a:p>
            <a:pPr marL="971550" lvl="1" indent="-285750">
              <a:buFont typeface="Arial"/>
              <a:buChar char="•"/>
            </a:pPr>
            <a:r>
              <a:rPr lang="de-DE" dirty="0">
                <a:ea typeface="+mn-lt"/>
                <a:cs typeface="Arial" panose="020B0604020202020204" pitchFamily="34" charset="0"/>
              </a:rPr>
              <a:t>Briefe: Familienkorrespondenzen, Leserbriefe (aus Polen) </a:t>
            </a:r>
            <a:endParaRPr lang="de-DE" dirty="0"/>
          </a:p>
          <a:p>
            <a:pPr marL="971550" lvl="1" indent="-285750">
              <a:buFont typeface="Arial"/>
              <a:buChar char="•"/>
            </a:pPr>
            <a:r>
              <a:rPr lang="de-DE" dirty="0">
                <a:ea typeface="+mn-lt"/>
                <a:cs typeface="Arial" panose="020B0604020202020204" pitchFamily="34" charset="0"/>
              </a:rPr>
              <a:t>Staatliche Akten</a:t>
            </a:r>
            <a:endParaRPr lang="de-DE" dirty="0"/>
          </a:p>
          <a:p>
            <a:pPr marL="971550" lvl="1" indent="-285750">
              <a:buFont typeface="Arial"/>
              <a:buChar char="•"/>
            </a:pPr>
            <a:r>
              <a:rPr lang="de-DE" dirty="0">
                <a:ea typeface="+mn-lt"/>
                <a:cs typeface="Arial" panose="020B0604020202020204" pitchFamily="34" charset="0"/>
              </a:rPr>
              <a:t>Archivmaterial</a:t>
            </a:r>
            <a:endParaRPr lang="de-DE" dirty="0"/>
          </a:p>
          <a:p>
            <a:pPr marL="0" indent="0">
              <a:buFont typeface="Arial"/>
              <a:buChar char="•"/>
            </a:pPr>
            <a:r>
              <a:rPr lang="de-DE" dirty="0">
                <a:ea typeface="+mn-lt"/>
                <a:cs typeface="Arial" panose="020B0604020202020204" pitchFamily="34" charset="0"/>
              </a:rPr>
              <a:t> In Auftrag verfasste Autobiografie (</a:t>
            </a:r>
            <a:r>
              <a:rPr lang="de-DE" dirty="0" err="1">
                <a:ea typeface="+mn-lt"/>
                <a:cs typeface="Arial" panose="020B0604020202020204" pitchFamily="34" charset="0"/>
              </a:rPr>
              <a:t>Wladek</a:t>
            </a:r>
            <a:r>
              <a:rPr lang="de-DE" dirty="0">
                <a:ea typeface="+mn-lt"/>
                <a:cs typeface="Arial" panose="020B0604020202020204" pitchFamily="34" charset="0"/>
              </a:rPr>
              <a:t> </a:t>
            </a:r>
            <a:r>
              <a:rPr lang="de-DE" dirty="0" err="1">
                <a:ea typeface="+mn-lt"/>
                <a:cs typeface="Arial" panose="020B0604020202020204" pitchFamily="34" charset="0"/>
              </a:rPr>
              <a:t>Wieszniewski</a:t>
            </a:r>
            <a:r>
              <a:rPr lang="de-DE" dirty="0">
                <a:ea typeface="+mn-lt"/>
                <a:cs typeface="Arial" panose="020B0604020202020204" pitchFamily="34" charset="0"/>
              </a:rPr>
              <a:t>)</a:t>
            </a:r>
            <a:br>
              <a:rPr lang="de-DE" dirty="0">
                <a:ea typeface="+mn-lt"/>
                <a:cs typeface="Arial" panose="020B0604020202020204" pitchFamily="34" charset="0"/>
              </a:rPr>
            </a:br>
            <a:br>
              <a:rPr lang="de-DE" dirty="0">
                <a:ea typeface="+mn-lt"/>
                <a:cs typeface="Arial" panose="020B0604020202020204" pitchFamily="34" charset="0"/>
              </a:rPr>
            </a:br>
            <a:r>
              <a:rPr lang="de-DE" dirty="0">
                <a:ea typeface="+mn-lt"/>
                <a:cs typeface="Arial" panose="020B0604020202020204" pitchFamily="34" charset="0"/>
              </a:rPr>
              <a:t>Methodische Innovationen: </a:t>
            </a:r>
            <a:r>
              <a:rPr lang="de-DE" dirty="0" err="1">
                <a:ea typeface="+mn-lt"/>
                <a:cs typeface="Arial" panose="020B0604020202020204" pitchFamily="34" charset="0"/>
              </a:rPr>
              <a:t>Mathodentriangulation</a:t>
            </a:r>
            <a:r>
              <a:rPr lang="de-DE" dirty="0">
                <a:ea typeface="+mn-lt"/>
                <a:cs typeface="Arial" panose="020B0604020202020204" pitchFamily="34" charset="0"/>
              </a:rPr>
              <a:t>, persönliche Dokumente als Material, </a:t>
            </a:r>
            <a:r>
              <a:rPr lang="de-DE" i="1" dirty="0" err="1">
                <a:ea typeface="+mn-lt"/>
                <a:cs typeface="Arial" panose="020B0604020202020204" pitchFamily="34" charset="0"/>
              </a:rPr>
              <a:t>methodological</a:t>
            </a:r>
            <a:r>
              <a:rPr lang="de-DE" i="1" dirty="0">
                <a:ea typeface="+mn-lt"/>
                <a:cs typeface="Arial" panose="020B0604020202020204" pitchFamily="34" charset="0"/>
              </a:rPr>
              <a:t> </a:t>
            </a:r>
            <a:r>
              <a:rPr lang="de-DE" i="1" dirty="0" err="1">
                <a:ea typeface="+mn-lt"/>
                <a:cs typeface="Arial" panose="020B0604020202020204" pitchFamily="34" charset="0"/>
              </a:rPr>
              <a:t>note</a:t>
            </a:r>
            <a:endParaRPr lang="de-DE" i="1" dirty="0">
              <a:ea typeface="+mn-lt"/>
              <a:cs typeface="Arial" panose="020B0604020202020204" pitchFamily="34" charset="0"/>
            </a:endParaRPr>
          </a:p>
          <a:p>
            <a:pPr marL="0" indent="0">
              <a:buFont typeface="Arial"/>
              <a:buChar char="•"/>
            </a:pPr>
            <a:endParaRPr lang="de-DE" i="1" dirty="0">
              <a:cs typeface="Arial" panose="020B0604020202020204" pitchFamily="34" charset="0"/>
            </a:endParaRPr>
          </a:p>
          <a:p>
            <a:pPr marL="0" indent="0">
              <a:buNone/>
            </a:pPr>
            <a:r>
              <a:rPr lang="de-DE" sz="1600" dirty="0">
                <a:ea typeface="+mn-lt"/>
                <a:cs typeface="Arial" panose="020B0604020202020204" pitchFamily="34" charset="0"/>
              </a:rPr>
              <a:t>Strübing 2013:13-14</a:t>
            </a:r>
            <a:endParaRPr lang="de-DE" sz="1600" i="1" dirty="0">
              <a:cs typeface="Arial" panose="020B0604020202020204" pitchFamily="34" charset="0"/>
            </a:endParaRPr>
          </a:p>
        </p:txBody>
      </p:sp>
    </p:spTree>
    <p:extLst>
      <p:ext uri="{BB962C8B-B14F-4D97-AF65-F5344CB8AC3E}">
        <p14:creationId xmlns:p14="http://schemas.microsoft.com/office/powerpoint/2010/main" val="14754591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85736-56FE-45F5-B592-9481BDF6274F}"/>
              </a:ext>
            </a:extLst>
          </p:cNvPr>
          <p:cNvSpPr>
            <a:spLocks noGrp="1"/>
          </p:cNvSpPr>
          <p:nvPr>
            <p:ph type="title"/>
          </p:nvPr>
        </p:nvSpPr>
        <p:spPr/>
        <p:txBody>
          <a:bodyPr/>
          <a:lstStyle/>
          <a:p>
            <a:r>
              <a:rPr lang="de-DE" b="1" dirty="0">
                <a:ea typeface="+mj-lt"/>
                <a:cs typeface="Arial" panose="020B0604020202020204" pitchFamily="34" charset="0"/>
              </a:rPr>
              <a:t>Die Arbeitslosen von Marienthal: Ausgangslage</a:t>
            </a:r>
            <a:endParaRPr lang="de-DE" b="1" dirty="0"/>
          </a:p>
        </p:txBody>
      </p:sp>
      <p:sp>
        <p:nvSpPr>
          <p:cNvPr id="3" name="Content Placeholder 2">
            <a:extLst>
              <a:ext uri="{FF2B5EF4-FFF2-40B4-BE49-F238E27FC236}">
                <a16:creationId xmlns:a16="http://schemas.microsoft.com/office/drawing/2014/main" id="{B7300955-DA8D-4F31-8CD5-3525216E0B41}"/>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Ausgangslage - Das Wien der </a:t>
            </a:r>
            <a:r>
              <a:rPr lang="de-DE" dirty="0" err="1">
                <a:ea typeface="+mn-lt"/>
                <a:cs typeface="Arial" panose="020B0604020202020204" pitchFamily="34" charset="0"/>
              </a:rPr>
              <a:t>1920er</a:t>
            </a:r>
            <a:r>
              <a:rPr lang="de-DE" dirty="0">
                <a:ea typeface="+mn-lt"/>
                <a:cs typeface="Arial" panose="020B0604020202020204" pitchFamily="34" charset="0"/>
              </a:rPr>
              <a:t>: Rotes Wien, Weltwirtschaftskrise </a:t>
            </a:r>
            <a:r>
              <a:rPr lang="de-DE" dirty="0" err="1">
                <a:ea typeface="+mn-lt"/>
                <a:cs typeface="Arial" panose="020B0604020202020204" pitchFamily="34" charset="0"/>
              </a:rPr>
              <a:t>ab1929</a:t>
            </a:r>
            <a:r>
              <a:rPr lang="de-DE" dirty="0">
                <a:ea typeface="+mn-lt"/>
                <a:cs typeface="Arial" panose="020B0604020202020204" pitchFamily="34" charset="0"/>
              </a:rPr>
              <a:t>, Inflation, Arbeitslosigkeit</a:t>
            </a:r>
            <a:endParaRPr lang="de-DE" dirty="0">
              <a:cs typeface="Arial" panose="020B0604020202020204" pitchFamily="34" charset="0"/>
            </a:endParaRPr>
          </a:p>
          <a:p>
            <a:r>
              <a:rPr lang="de-DE" dirty="0">
                <a:ea typeface="+mn-lt"/>
                <a:cs typeface="Arial" panose="020B0604020202020204" pitchFamily="34" charset="0"/>
              </a:rPr>
              <a:t>Autoren: Marie Jahoda, Paul F. Lazarsfeld, Hans Zeisel</a:t>
            </a:r>
            <a:endParaRPr lang="de-DE" dirty="0"/>
          </a:p>
          <a:p>
            <a:r>
              <a:rPr lang="de-DE" dirty="0">
                <a:ea typeface="+mn-lt"/>
                <a:cs typeface="Arial" panose="020B0604020202020204" pitchFamily="34" charset="0"/>
              </a:rPr>
              <a:t>Veröffentlichung der Ergebnisse 1934</a:t>
            </a: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endParaRPr lang="de-DE" sz="1600" dirty="0">
              <a:cs typeface="Arial" panose="020B0604020202020204" pitchFamily="34" charset="0"/>
            </a:endParaRPr>
          </a:p>
          <a:p>
            <a:pPr marL="0" indent="0">
              <a:buNone/>
            </a:pPr>
            <a:r>
              <a:rPr lang="de-DE" sz="1600" dirty="0">
                <a:ea typeface="+mn-lt"/>
                <a:cs typeface="Arial" panose="020B0604020202020204" pitchFamily="34" charset="0"/>
              </a:rPr>
              <a:t>Strübing 2013:14-15</a:t>
            </a:r>
          </a:p>
        </p:txBody>
      </p:sp>
    </p:spTree>
    <p:extLst>
      <p:ext uri="{BB962C8B-B14F-4D97-AF65-F5344CB8AC3E}">
        <p14:creationId xmlns:p14="http://schemas.microsoft.com/office/powerpoint/2010/main" val="4989096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4B59F-A7CF-43C3-BA93-BC1272F2928D}"/>
              </a:ext>
            </a:extLst>
          </p:cNvPr>
          <p:cNvSpPr>
            <a:spLocks noGrp="1"/>
          </p:cNvSpPr>
          <p:nvPr>
            <p:ph type="title"/>
          </p:nvPr>
        </p:nvSpPr>
        <p:spPr/>
        <p:txBody>
          <a:bodyPr/>
          <a:lstStyle/>
          <a:p>
            <a:r>
              <a:rPr lang="de-DE" b="1" dirty="0">
                <a:ea typeface="+mj-lt"/>
                <a:cs typeface="Arial" panose="020B0604020202020204" pitchFamily="34" charset="0"/>
              </a:rPr>
              <a:t>Die Arbeitslosen von Marienthal: Forschungsfrage und Design</a:t>
            </a:r>
            <a:endParaRPr lang="de-DE" b="1" dirty="0"/>
          </a:p>
        </p:txBody>
      </p:sp>
      <p:sp>
        <p:nvSpPr>
          <p:cNvPr id="3" name="Content Placeholder 2">
            <a:extLst>
              <a:ext uri="{FF2B5EF4-FFF2-40B4-BE49-F238E27FC236}">
                <a16:creationId xmlns:a16="http://schemas.microsoft.com/office/drawing/2014/main" id="{6C63955C-8323-41FD-A424-344257BAEA88}"/>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Forschungsfrage und -design</a:t>
            </a:r>
            <a:endParaRPr lang="de-DE" dirty="0">
              <a:cs typeface="Arial" panose="020B0604020202020204" pitchFamily="34" charset="0"/>
            </a:endParaRPr>
          </a:p>
          <a:p>
            <a:pPr lvl="1"/>
            <a:r>
              <a:rPr lang="de-DE" dirty="0">
                <a:ea typeface="+mn-lt"/>
                <a:cs typeface="Arial" panose="020B0604020202020204" pitchFamily="34" charset="0"/>
              </a:rPr>
              <a:t>Wirkung von Langzeitarbeitslosigkeit</a:t>
            </a:r>
          </a:p>
          <a:p>
            <a:pPr lvl="1"/>
            <a:r>
              <a:rPr lang="de-DE" dirty="0">
                <a:ea typeface="+mn-lt"/>
                <a:cs typeface="Arial" panose="020B0604020202020204" pitchFamily="34" charset="0"/>
              </a:rPr>
              <a:t>Aufgabe: Materialbeschaffung, Darstellung des Sozialpsychologischen Tatbestands. Kein Anspruch auf Theoriebildung</a:t>
            </a:r>
          </a:p>
          <a:p>
            <a:endParaRPr lang="de-DE" dirty="0">
              <a:cs typeface="Arial" panose="020B0604020202020204" pitchFamily="34" charset="0"/>
            </a:endParaRPr>
          </a:p>
          <a:p>
            <a:endParaRPr lang="de-DE" dirty="0">
              <a:ea typeface="+mn-lt"/>
              <a:cs typeface="Arial" panose="020B0604020202020204" pitchFamily="34" charset="0"/>
            </a:endParaRPr>
          </a:p>
          <a:p>
            <a:endParaRPr lang="de-DE" dirty="0">
              <a:ea typeface="+mn-lt"/>
              <a:cs typeface="Arial" panose="020B0604020202020204" pitchFamily="34" charset="0"/>
            </a:endParaRPr>
          </a:p>
          <a:p>
            <a:endParaRPr lang="de-DE" dirty="0">
              <a:ea typeface="+mn-lt"/>
              <a:cs typeface="Arial" panose="020B0604020202020204" pitchFamily="34" charset="0"/>
            </a:endParaRPr>
          </a:p>
          <a:p>
            <a:pPr marL="0" indent="0">
              <a:buNone/>
            </a:pPr>
            <a:r>
              <a:rPr lang="de-DE" sz="1600" dirty="0">
                <a:ea typeface="+mn-lt"/>
                <a:cs typeface="Arial" panose="020B0604020202020204" pitchFamily="34" charset="0"/>
              </a:rPr>
              <a:t>Strübing 2013:14-15</a:t>
            </a:r>
            <a:endParaRPr lang="de-DE" sz="1600" dirty="0">
              <a:cs typeface="Arial" panose="020B0604020202020204" pitchFamily="34" charset="0"/>
            </a:endParaRPr>
          </a:p>
        </p:txBody>
      </p:sp>
    </p:spTree>
    <p:extLst>
      <p:ext uri="{BB962C8B-B14F-4D97-AF65-F5344CB8AC3E}">
        <p14:creationId xmlns:p14="http://schemas.microsoft.com/office/powerpoint/2010/main" val="22036372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54F98-2C28-478C-B6A5-F3E03AEA773D}"/>
              </a:ext>
            </a:extLst>
          </p:cNvPr>
          <p:cNvSpPr>
            <a:spLocks noGrp="1"/>
          </p:cNvSpPr>
          <p:nvPr>
            <p:ph type="title"/>
          </p:nvPr>
        </p:nvSpPr>
        <p:spPr/>
        <p:txBody>
          <a:bodyPr/>
          <a:lstStyle/>
          <a:p>
            <a:r>
              <a:rPr lang="de-DE" b="1" dirty="0">
                <a:ea typeface="+mj-lt"/>
                <a:cs typeface="Arial" panose="020B0604020202020204" pitchFamily="34" charset="0"/>
              </a:rPr>
              <a:t>Die Arbeitslosen von Marienthal: Zugang und Material</a:t>
            </a:r>
            <a:endParaRPr lang="de-DE" b="1" dirty="0"/>
          </a:p>
        </p:txBody>
      </p:sp>
      <p:sp>
        <p:nvSpPr>
          <p:cNvPr id="3" name="Content Placeholder 2">
            <a:extLst>
              <a:ext uri="{FF2B5EF4-FFF2-40B4-BE49-F238E27FC236}">
                <a16:creationId xmlns:a16="http://schemas.microsoft.com/office/drawing/2014/main" id="{089A97D5-AF0F-450B-AA0C-67A137AF2ED8}"/>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Feldzugang ab Winter 1931 über 6 Monate</a:t>
            </a:r>
            <a:endParaRPr lang="de-DE" dirty="0">
              <a:cs typeface="Arial" panose="020B0604020202020204" pitchFamily="34" charset="0"/>
            </a:endParaRPr>
          </a:p>
          <a:p>
            <a:r>
              <a:rPr lang="de-DE" dirty="0">
                <a:ea typeface="+mn-lt"/>
                <a:cs typeface="Arial" panose="020B0604020202020204" pitchFamily="34" charset="0"/>
              </a:rPr>
              <a:t>Bevölkerung wird über Beobachtung nicht informiert, Forscher engagieren sich (Forschungsethik)</a:t>
            </a:r>
            <a:endParaRPr lang="de-DE" dirty="0"/>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2013:14-15</a:t>
            </a:r>
            <a:endParaRPr lang="de-DE" sz="1600" dirty="0">
              <a:cs typeface="Arial" panose="020B0604020202020204" pitchFamily="34" charset="0"/>
            </a:endParaRPr>
          </a:p>
        </p:txBody>
      </p:sp>
    </p:spTree>
    <p:extLst>
      <p:ext uri="{BB962C8B-B14F-4D97-AF65-F5344CB8AC3E}">
        <p14:creationId xmlns:p14="http://schemas.microsoft.com/office/powerpoint/2010/main" val="22061647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DAE01-3948-4563-9E48-2D594568D166}"/>
              </a:ext>
            </a:extLst>
          </p:cNvPr>
          <p:cNvSpPr>
            <a:spLocks noGrp="1"/>
          </p:cNvSpPr>
          <p:nvPr>
            <p:ph type="title"/>
          </p:nvPr>
        </p:nvSpPr>
        <p:spPr/>
        <p:txBody>
          <a:bodyPr/>
          <a:lstStyle/>
          <a:p>
            <a:r>
              <a:rPr lang="de-DE" b="1" dirty="0">
                <a:ea typeface="+mj-lt"/>
                <a:cs typeface="Arial" panose="020B0604020202020204" pitchFamily="34" charset="0"/>
              </a:rPr>
              <a:t>Die Arbeitslosen von Marienthal: Innovationen</a:t>
            </a:r>
            <a:endParaRPr lang="de-DE" b="1" dirty="0"/>
          </a:p>
        </p:txBody>
      </p:sp>
      <p:sp>
        <p:nvSpPr>
          <p:cNvPr id="3" name="Content Placeholder 2">
            <a:extLst>
              <a:ext uri="{FF2B5EF4-FFF2-40B4-BE49-F238E27FC236}">
                <a16:creationId xmlns:a16="http://schemas.microsoft.com/office/drawing/2014/main" id="{B19E3B40-9671-4CE6-A5E2-8927464128AA}"/>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Methodische Innovationen: Methodentriangulation, Verbindung von humanitärer Hilfe und Datenerhebung, Übertragungen ethnographischer Techniken auf eigene Kultur</a:t>
            </a:r>
            <a:endParaRPr lang="de-DE" dirty="0">
              <a:cs typeface="Arial" panose="020B0604020202020204" pitchFamily="34" charset="0"/>
            </a:endParaRPr>
          </a:p>
          <a:p>
            <a:r>
              <a:rPr lang="de-DE" dirty="0">
                <a:ea typeface="+mn-lt"/>
                <a:cs typeface="Arial" panose="020B0604020202020204" pitchFamily="34" charset="0"/>
              </a:rPr>
              <a:t>Ergebnisse</a:t>
            </a:r>
            <a:endParaRPr lang="de-DE" dirty="0"/>
          </a:p>
          <a:p>
            <a:pPr lvl="1"/>
            <a:r>
              <a:rPr lang="de-DE" dirty="0">
                <a:ea typeface="+mn-lt"/>
                <a:cs typeface="Arial" panose="020B0604020202020204" pitchFamily="34" charset="0"/>
              </a:rPr>
              <a:t>Verfall des sozialen Lebens</a:t>
            </a:r>
            <a:endParaRPr lang="de-DE" dirty="0"/>
          </a:p>
          <a:p>
            <a:pPr lvl="1"/>
            <a:r>
              <a:rPr lang="de-DE" dirty="0">
                <a:ea typeface="+mn-lt"/>
                <a:cs typeface="Arial" panose="020B0604020202020204" pitchFamily="34" charset="0"/>
              </a:rPr>
              <a:t>Vier "Haltungstypen" (ungebrochen, resigniert, verzweifelt, gebrochen)</a:t>
            </a:r>
            <a:endParaRPr lang="de-DE" dirty="0"/>
          </a:p>
          <a:p>
            <a:r>
              <a:rPr lang="de-DE" dirty="0">
                <a:ea typeface="+mn-lt"/>
                <a:cs typeface="Arial" panose="020B0604020202020204" pitchFamily="34" charset="0"/>
              </a:rPr>
              <a:t>Korrelation von Haltungstyp und ökonomische Lage</a:t>
            </a:r>
          </a:p>
          <a:p>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2013:14-15</a:t>
            </a:r>
            <a:endParaRPr lang="de-DE" sz="1600" dirty="0">
              <a:cs typeface="Arial" panose="020B0604020202020204" pitchFamily="34" charset="0"/>
            </a:endParaRPr>
          </a:p>
        </p:txBody>
      </p:sp>
    </p:spTree>
    <p:extLst>
      <p:ext uri="{BB962C8B-B14F-4D97-AF65-F5344CB8AC3E}">
        <p14:creationId xmlns:p14="http://schemas.microsoft.com/office/powerpoint/2010/main" val="31019604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0A790-3D77-494B-AC44-F6641A1E2CC0}"/>
              </a:ext>
            </a:extLst>
          </p:cNvPr>
          <p:cNvSpPr>
            <a:spLocks noGrp="1"/>
          </p:cNvSpPr>
          <p:nvPr>
            <p:ph type="title"/>
          </p:nvPr>
        </p:nvSpPr>
        <p:spPr/>
        <p:txBody>
          <a:bodyPr>
            <a:normAutofit fontScale="90000"/>
          </a:bodyPr>
          <a:lstStyle/>
          <a:p>
            <a:br>
              <a:rPr lang="de-DE" sz="2800" dirty="0">
                <a:ea typeface="+mj-lt"/>
                <a:cs typeface="Arial" panose="020B0604020202020204" pitchFamily="34" charset="0"/>
              </a:rPr>
            </a:br>
            <a:r>
              <a:rPr lang="de-DE" sz="2800" dirty="0">
                <a:ea typeface="+mj-lt"/>
                <a:cs typeface="Arial" panose="020B0604020202020204" pitchFamily="34" charset="0"/>
              </a:rPr>
              <a:t>3 Verhältnis: Theorie – Methode Strübing 2013:27-5</a:t>
            </a:r>
            <a:br>
              <a:rPr lang="de-DE" dirty="0">
                <a:ea typeface="+mj-lt"/>
                <a:cs typeface="Arial" panose="020B0604020202020204" pitchFamily="34" charset="0"/>
              </a:rPr>
            </a:br>
            <a:r>
              <a:rPr lang="de-DE" sz="3600" b="1" dirty="0">
                <a:ea typeface="+mj-lt"/>
                <a:cs typeface="Arial" panose="020B0604020202020204" pitchFamily="34" charset="0"/>
              </a:rPr>
              <a:t>Was sind die Unterschiede zwischen Methode, Methodologie und Forschungsstil?</a:t>
            </a:r>
            <a:endParaRPr lang="de-DE" sz="3600" b="1" dirty="0"/>
          </a:p>
        </p:txBody>
      </p:sp>
      <p:sp>
        <p:nvSpPr>
          <p:cNvPr id="3" name="Content Placeholder 2">
            <a:extLst>
              <a:ext uri="{FF2B5EF4-FFF2-40B4-BE49-F238E27FC236}">
                <a16:creationId xmlns:a16="http://schemas.microsoft.com/office/drawing/2014/main" id="{B0DA60F3-42FB-43D0-AC1B-370B2EFF133F}"/>
              </a:ext>
            </a:extLst>
          </p:cNvPr>
          <p:cNvSpPr>
            <a:spLocks noGrp="1"/>
          </p:cNvSpPr>
          <p:nvPr>
            <p:ph idx="1"/>
          </p:nvPr>
        </p:nvSpPr>
        <p:spPr>
          <a:xfrm>
            <a:off x="752475" y="2206625"/>
            <a:ext cx="10515600" cy="4351338"/>
          </a:xfrm>
        </p:spPr>
        <p:txBody>
          <a:bodyPr vert="horz" lIns="91440" tIns="45720" rIns="91440" bIns="45720" rtlCol="0" anchor="t">
            <a:normAutofit/>
          </a:bodyPr>
          <a:lstStyle/>
          <a:p>
            <a:r>
              <a:rPr lang="de-DE" dirty="0">
                <a:ea typeface="+mn-lt"/>
                <a:cs typeface="Arial" panose="020B0604020202020204" pitchFamily="34" charset="0"/>
              </a:rPr>
              <a:t>Methode: „Werkzeugkasten“ der Forschenden</a:t>
            </a:r>
            <a:endParaRPr lang="de-DE" dirty="0">
              <a:cs typeface="Arial" panose="020B0604020202020204" pitchFamily="34" charset="0"/>
            </a:endParaRPr>
          </a:p>
          <a:p>
            <a:r>
              <a:rPr lang="de-DE" dirty="0">
                <a:ea typeface="+mn-lt"/>
                <a:cs typeface="Arial" panose="020B0604020202020204" pitchFamily="34" charset="0"/>
              </a:rPr>
              <a:t>Methodologie: Theoretischer Begründungsrahmen der Methoden</a:t>
            </a:r>
            <a:endParaRPr lang="de-DE" dirty="0"/>
          </a:p>
          <a:p>
            <a:r>
              <a:rPr lang="de-DE" dirty="0">
                <a:ea typeface="+mn-lt"/>
                <a:cs typeface="Arial" panose="020B0604020202020204" pitchFamily="34" charset="0"/>
              </a:rPr>
              <a:t>Forschungsstil: Haltung der Forschenden</a:t>
            </a:r>
            <a:endParaRPr lang="de-DE" dirty="0"/>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endParaRPr lang="de-DE" dirty="0">
              <a:ea typeface="+mn-lt"/>
              <a:cs typeface="Arial" panose="020B0604020202020204" pitchFamily="34" charset="0"/>
            </a:endParaRPr>
          </a:p>
          <a:p>
            <a:pPr marL="0" indent="0">
              <a:buNone/>
            </a:pPr>
            <a:r>
              <a:rPr lang="de-DE" sz="1600" dirty="0">
                <a:ea typeface="+mn-lt"/>
                <a:cs typeface="Arial" panose="020B0604020202020204" pitchFamily="34" charset="0"/>
              </a:rPr>
              <a:t>Strübing 2013: 27-31</a:t>
            </a:r>
            <a:endParaRPr lang="de-DE" sz="1600" dirty="0">
              <a:cs typeface="Arial" panose="020B0604020202020204" pitchFamily="34" charset="0"/>
            </a:endParaRPr>
          </a:p>
        </p:txBody>
      </p:sp>
    </p:spTree>
    <p:extLst>
      <p:ext uri="{BB962C8B-B14F-4D97-AF65-F5344CB8AC3E}">
        <p14:creationId xmlns:p14="http://schemas.microsoft.com/office/powerpoint/2010/main" val="15922168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8DB0D-0949-459B-B319-EECF40CE301D}"/>
              </a:ext>
            </a:extLst>
          </p:cNvPr>
          <p:cNvSpPr>
            <a:spLocks noGrp="1"/>
          </p:cNvSpPr>
          <p:nvPr>
            <p:ph type="title"/>
          </p:nvPr>
        </p:nvSpPr>
        <p:spPr/>
        <p:txBody>
          <a:bodyPr/>
          <a:lstStyle/>
          <a:p>
            <a:r>
              <a:rPr lang="de-DE" b="1" dirty="0">
                <a:ea typeface="+mj-lt"/>
                <a:cs typeface="Arial" panose="020B0604020202020204" pitchFamily="34" charset="0"/>
              </a:rPr>
              <a:t>Welche Theorie-Typen gibt es?</a:t>
            </a:r>
            <a:endParaRPr lang="de-DE" b="1" dirty="0"/>
          </a:p>
        </p:txBody>
      </p:sp>
      <p:sp>
        <p:nvSpPr>
          <p:cNvPr id="3" name="Content Placeholder 2">
            <a:extLst>
              <a:ext uri="{FF2B5EF4-FFF2-40B4-BE49-F238E27FC236}">
                <a16:creationId xmlns:a16="http://schemas.microsoft.com/office/drawing/2014/main" id="{94A2263D-75C4-4726-B095-59C98EE90EC4}"/>
              </a:ext>
            </a:extLst>
          </p:cNvPr>
          <p:cNvSpPr>
            <a:spLocks noGrp="1"/>
          </p:cNvSpPr>
          <p:nvPr>
            <p:ph idx="1"/>
          </p:nvPr>
        </p:nvSpPr>
        <p:spPr/>
        <p:txBody>
          <a:bodyPr vert="horz" lIns="91440" tIns="45720" rIns="91440" bIns="45720" rtlCol="0" anchor="t">
            <a:normAutofit lnSpcReduction="10000"/>
          </a:bodyPr>
          <a:lstStyle/>
          <a:p>
            <a:r>
              <a:rPr lang="de-DE" dirty="0">
                <a:ea typeface="+mn-lt"/>
                <a:cs typeface="Arial" panose="020B0604020202020204" pitchFamily="34" charset="0"/>
              </a:rPr>
              <a:t>Sozialtheorie: axiomatische Annahmen, die nicht logisch ableitbar oder letztbegründbar sind</a:t>
            </a:r>
            <a:endParaRPr lang="de-DE" dirty="0">
              <a:cs typeface="Arial" panose="020B0604020202020204" pitchFamily="34" charset="0"/>
            </a:endParaRPr>
          </a:p>
          <a:p>
            <a:r>
              <a:rPr lang="de-DE" dirty="0">
                <a:ea typeface="+mn-lt"/>
                <a:cs typeface="Arial" panose="020B0604020202020204" pitchFamily="34" charset="0"/>
              </a:rPr>
              <a:t>Gegenstandsbezogene Theoriebildung: Formulierung von Theorien über einen Forschungsgegenstand</a:t>
            </a:r>
            <a:endParaRPr lang="de-DE" dirty="0"/>
          </a:p>
          <a:p>
            <a:r>
              <a:rPr lang="de-DE" dirty="0">
                <a:ea typeface="+mn-lt"/>
                <a:cs typeface="Arial" panose="020B0604020202020204" pitchFamily="34" charset="0"/>
              </a:rPr>
              <a:t>Gesellschaftstheorie: behandeln Sozialität in Gänze, zielen also auf die Totalität des Sozialen</a:t>
            </a:r>
          </a:p>
          <a:p>
            <a:endParaRPr lang="de-DE" dirty="0">
              <a:cs typeface="Arial" panose="020B0604020202020204" pitchFamily="34" charset="0"/>
            </a:endParaRPr>
          </a:p>
          <a:p>
            <a:endParaRPr lang="de-DE" dirty="0">
              <a:cs typeface="Arial" panose="020B0604020202020204" pitchFamily="34" charset="0"/>
            </a:endParaRPr>
          </a:p>
          <a:p>
            <a:pPr marL="0" indent="0">
              <a:buNone/>
            </a:pPr>
            <a:r>
              <a:rPr lang="de-DE" sz="1600" dirty="0">
                <a:ea typeface="+mn-lt"/>
                <a:cs typeface="Arial" panose="020B0604020202020204" pitchFamily="34" charset="0"/>
              </a:rPr>
              <a:t>Sozialtheorie: Strübing 2013:32 </a:t>
            </a:r>
            <a:endParaRPr lang="de-DE" sz="1600" dirty="0">
              <a:cs typeface="Arial" panose="020B0604020202020204" pitchFamily="34" charset="0"/>
            </a:endParaRPr>
          </a:p>
          <a:p>
            <a:pPr marL="0" indent="0">
              <a:buNone/>
            </a:pPr>
            <a:r>
              <a:rPr lang="de-DE" sz="1600" dirty="0">
                <a:ea typeface="+mn-lt"/>
                <a:cs typeface="Arial" panose="020B0604020202020204" pitchFamily="34" charset="0"/>
              </a:rPr>
              <a:t>Gegenstandsbezogene Theoriebildung: Strübing 2013:33 Gesellschaftstheorie Strübing 2013:33-34</a:t>
            </a:r>
            <a:endParaRPr lang="de-DE" sz="1600" dirty="0">
              <a:cs typeface="Arial" panose="020B0604020202020204" pitchFamily="34" charset="0"/>
            </a:endParaRPr>
          </a:p>
        </p:txBody>
      </p:sp>
    </p:spTree>
    <p:extLst>
      <p:ext uri="{BB962C8B-B14F-4D97-AF65-F5344CB8AC3E}">
        <p14:creationId xmlns:p14="http://schemas.microsoft.com/office/powerpoint/2010/main" val="12091416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8112C-CA5C-4A5E-9E0C-54CD8E6BF87A}"/>
              </a:ext>
            </a:extLst>
          </p:cNvPr>
          <p:cNvSpPr>
            <a:spLocks noGrp="1"/>
          </p:cNvSpPr>
          <p:nvPr>
            <p:ph type="title"/>
          </p:nvPr>
        </p:nvSpPr>
        <p:spPr>
          <a:xfrm>
            <a:off x="838200" y="365125"/>
            <a:ext cx="10515600" cy="1325563"/>
          </a:xfrm>
        </p:spPr>
        <p:txBody>
          <a:bodyPr/>
          <a:lstStyle/>
          <a:p>
            <a:r>
              <a:rPr lang="de-DE" b="1" dirty="0">
                <a:ea typeface="+mj-lt"/>
                <a:cs typeface="Arial" panose="020B0604020202020204" pitchFamily="34" charset="0"/>
              </a:rPr>
              <a:t>Wodurch definieren sich Situationen?</a:t>
            </a:r>
            <a:endParaRPr lang="de-DE" b="1" dirty="0"/>
          </a:p>
        </p:txBody>
      </p:sp>
      <p:sp>
        <p:nvSpPr>
          <p:cNvPr id="3" name="Content Placeholder 2">
            <a:extLst>
              <a:ext uri="{FF2B5EF4-FFF2-40B4-BE49-F238E27FC236}">
                <a16:creationId xmlns:a16="http://schemas.microsoft.com/office/drawing/2014/main" id="{98C1969A-DE2B-4803-9032-E2C0954258CA}"/>
              </a:ext>
            </a:extLst>
          </p:cNvPr>
          <p:cNvSpPr>
            <a:spLocks noGrp="1"/>
          </p:cNvSpPr>
          <p:nvPr>
            <p:ph idx="1"/>
          </p:nvPr>
        </p:nvSpPr>
        <p:spPr>
          <a:xfrm>
            <a:off x="838200" y="1825625"/>
            <a:ext cx="10515600" cy="4351338"/>
          </a:xfrm>
        </p:spPr>
        <p:txBody>
          <a:bodyPr vert="horz" lIns="91440" tIns="45720" rIns="91440" bIns="45720" rtlCol="0" anchor="t">
            <a:normAutofit/>
          </a:bodyPr>
          <a:lstStyle/>
          <a:p>
            <a:r>
              <a:rPr lang="de-DE" dirty="0">
                <a:ea typeface="+mn-lt"/>
                <a:cs typeface="Arial" panose="020B0604020202020204" pitchFamily="34" charset="0"/>
              </a:rPr>
              <a:t>Thomas-Theorem: "</a:t>
            </a:r>
            <a:r>
              <a:rPr lang="de-DE" dirty="0" err="1">
                <a:ea typeface="+mn-lt"/>
                <a:cs typeface="Arial" panose="020B0604020202020204" pitchFamily="34" charset="0"/>
              </a:rPr>
              <a:t>If</a:t>
            </a:r>
            <a:r>
              <a:rPr lang="de-DE" dirty="0">
                <a:ea typeface="+mn-lt"/>
                <a:cs typeface="Arial" panose="020B0604020202020204" pitchFamily="34" charset="0"/>
              </a:rPr>
              <a:t> </a:t>
            </a:r>
            <a:r>
              <a:rPr lang="de-DE" dirty="0" err="1">
                <a:ea typeface="+mn-lt"/>
                <a:cs typeface="Arial" panose="020B0604020202020204" pitchFamily="34" charset="0"/>
              </a:rPr>
              <a:t>men</a:t>
            </a:r>
            <a:r>
              <a:rPr lang="de-DE" dirty="0">
                <a:ea typeface="+mn-lt"/>
                <a:cs typeface="Arial" panose="020B0604020202020204" pitchFamily="34" charset="0"/>
              </a:rPr>
              <a:t> </a:t>
            </a:r>
            <a:r>
              <a:rPr lang="de-DE" dirty="0" err="1">
                <a:ea typeface="+mn-lt"/>
                <a:cs typeface="Arial" panose="020B0604020202020204" pitchFamily="34" charset="0"/>
              </a:rPr>
              <a:t>define</a:t>
            </a:r>
            <a:r>
              <a:rPr lang="de-DE" dirty="0">
                <a:ea typeface="+mn-lt"/>
                <a:cs typeface="Arial" panose="020B0604020202020204" pitchFamily="34" charset="0"/>
              </a:rPr>
              <a:t> </a:t>
            </a:r>
            <a:r>
              <a:rPr lang="de-DE" dirty="0" err="1">
                <a:ea typeface="+mn-lt"/>
                <a:cs typeface="Arial" panose="020B0604020202020204" pitchFamily="34" charset="0"/>
              </a:rPr>
              <a:t>situations</a:t>
            </a:r>
            <a:r>
              <a:rPr lang="de-DE" dirty="0">
                <a:ea typeface="+mn-lt"/>
                <a:cs typeface="Arial" panose="020B0604020202020204" pitchFamily="34" charset="0"/>
              </a:rPr>
              <a:t> </a:t>
            </a:r>
            <a:r>
              <a:rPr lang="de-DE" dirty="0" err="1">
                <a:ea typeface="+mn-lt"/>
                <a:cs typeface="Arial" panose="020B0604020202020204" pitchFamily="34" charset="0"/>
              </a:rPr>
              <a:t>as</a:t>
            </a:r>
            <a:r>
              <a:rPr lang="de-DE" dirty="0">
                <a:ea typeface="+mn-lt"/>
                <a:cs typeface="Arial" panose="020B0604020202020204" pitchFamily="34" charset="0"/>
              </a:rPr>
              <a:t> real, </a:t>
            </a:r>
            <a:r>
              <a:rPr lang="de-DE" dirty="0" err="1">
                <a:ea typeface="+mn-lt"/>
                <a:cs typeface="Arial" panose="020B0604020202020204" pitchFamily="34" charset="0"/>
              </a:rPr>
              <a:t>they</a:t>
            </a:r>
            <a:r>
              <a:rPr lang="de-DE" dirty="0">
                <a:ea typeface="+mn-lt"/>
                <a:cs typeface="Arial" panose="020B0604020202020204" pitchFamily="34" charset="0"/>
              </a:rPr>
              <a:t> </a:t>
            </a:r>
            <a:r>
              <a:rPr lang="de-DE" dirty="0" err="1">
                <a:ea typeface="+mn-lt"/>
                <a:cs typeface="Arial" panose="020B0604020202020204" pitchFamily="34" charset="0"/>
              </a:rPr>
              <a:t>are</a:t>
            </a:r>
            <a:r>
              <a:rPr lang="de-DE" dirty="0">
                <a:ea typeface="+mn-lt"/>
                <a:cs typeface="Arial" panose="020B0604020202020204" pitchFamily="34" charset="0"/>
              </a:rPr>
              <a:t> real in </a:t>
            </a:r>
            <a:r>
              <a:rPr lang="de-DE" dirty="0" err="1">
                <a:ea typeface="+mn-lt"/>
                <a:cs typeface="Arial" panose="020B0604020202020204" pitchFamily="34" charset="0"/>
              </a:rPr>
              <a:t>their</a:t>
            </a:r>
            <a:r>
              <a:rPr lang="de-DE" dirty="0">
                <a:ea typeface="+mn-lt"/>
                <a:cs typeface="Arial" panose="020B0604020202020204" pitchFamily="34" charset="0"/>
              </a:rPr>
              <a:t> </a:t>
            </a:r>
            <a:r>
              <a:rPr lang="de-DE" dirty="0" err="1">
                <a:ea typeface="+mn-lt"/>
                <a:cs typeface="Arial" panose="020B0604020202020204" pitchFamily="34" charset="0"/>
              </a:rPr>
              <a:t>consequences</a:t>
            </a:r>
            <a:r>
              <a:rPr lang="de-DE" dirty="0">
                <a:ea typeface="+mn-lt"/>
                <a:cs typeface="Arial" panose="020B0604020202020204" pitchFamily="34" charset="0"/>
              </a:rPr>
              <a:t>" → Situationen werden erst im interpretierenden und praktischen Handeln hergestellt</a:t>
            </a: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pPr marL="0" indent="0">
              <a:buNone/>
            </a:pPr>
            <a:endParaRPr lang="de-DE" dirty="0">
              <a:cs typeface="Arial" panose="020B0604020202020204" pitchFamily="34" charset="0"/>
            </a:endParaRPr>
          </a:p>
          <a:p>
            <a:endParaRPr lang="de-DE" sz="1600" dirty="0">
              <a:ea typeface="+mn-lt"/>
              <a:cs typeface="Arial" panose="020B0604020202020204" pitchFamily="34" charset="0"/>
            </a:endParaRPr>
          </a:p>
          <a:p>
            <a:pPr marL="0" indent="0">
              <a:buNone/>
            </a:pPr>
            <a:r>
              <a:rPr lang="de-DE" sz="1600" dirty="0">
                <a:ea typeface="+mn-lt"/>
                <a:cs typeface="Arial" panose="020B0604020202020204" pitchFamily="34" charset="0"/>
              </a:rPr>
              <a:t>Strübing </a:t>
            </a:r>
            <a:r>
              <a:rPr lang="de-DE" sz="1600" dirty="0" err="1">
                <a:ea typeface="+mn-lt"/>
                <a:cs typeface="Arial" panose="020B0604020202020204" pitchFamily="34" charset="0"/>
              </a:rPr>
              <a:t>2013:34f</a:t>
            </a:r>
            <a:endParaRPr lang="de-DE" sz="1600" dirty="0">
              <a:cs typeface="Arial" panose="020B0604020202020204" pitchFamily="34" charset="0"/>
            </a:endParaRPr>
          </a:p>
        </p:txBody>
      </p:sp>
    </p:spTree>
    <p:extLst>
      <p:ext uri="{BB962C8B-B14F-4D97-AF65-F5344CB8AC3E}">
        <p14:creationId xmlns:p14="http://schemas.microsoft.com/office/powerpoint/2010/main" val="39232810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FBBA6-3F50-4FEA-BD48-13F4D5BF62E8}"/>
              </a:ext>
            </a:extLst>
          </p:cNvPr>
          <p:cNvSpPr>
            <a:spLocks noGrp="1"/>
          </p:cNvSpPr>
          <p:nvPr>
            <p:ph type="title"/>
          </p:nvPr>
        </p:nvSpPr>
        <p:spPr/>
        <p:txBody>
          <a:bodyPr/>
          <a:lstStyle/>
          <a:p>
            <a:r>
              <a:rPr lang="de-DE" b="1" dirty="0">
                <a:ea typeface="+mj-lt"/>
                <a:cs typeface="Arial" panose="020B0604020202020204" pitchFamily="34" charset="0"/>
              </a:rPr>
              <a:t>Begriffswerkzeuge: Generalisierter Anderer/ Signifikante Symbole</a:t>
            </a:r>
            <a:endParaRPr lang="de-DE" b="1" dirty="0"/>
          </a:p>
        </p:txBody>
      </p:sp>
      <p:sp>
        <p:nvSpPr>
          <p:cNvPr id="3" name="Content Placeholder 2">
            <a:extLst>
              <a:ext uri="{FF2B5EF4-FFF2-40B4-BE49-F238E27FC236}">
                <a16:creationId xmlns:a16="http://schemas.microsoft.com/office/drawing/2014/main" id="{912BC451-35C2-43E5-BDC2-DAC4F89CC53D}"/>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Generalisierter Anderer: die mentale Repräsentanz sozialer Erwartungen → Wie könnte ein Gegenüber wahrscheinlich agieren?</a:t>
            </a:r>
            <a:endParaRPr lang="de-DE" dirty="0">
              <a:cs typeface="Arial" panose="020B0604020202020204" pitchFamily="34" charset="0"/>
            </a:endParaRPr>
          </a:p>
          <a:p>
            <a:r>
              <a:rPr lang="de-DE" dirty="0">
                <a:ea typeface="+mn-lt"/>
                <a:cs typeface="Arial" panose="020B0604020202020204" pitchFamily="34" charset="0"/>
              </a:rPr>
              <a:t>Signifikante Symbole: Gesten, die für alle Interaktionsteilnehmenden etwas sehr Ähnliches bedeuten</a:t>
            </a:r>
          </a:p>
          <a:p>
            <a:endParaRPr lang="de-DE" dirty="0">
              <a:cs typeface="Arial" panose="020B0604020202020204" pitchFamily="34" charset="0"/>
            </a:endParaRPr>
          </a:p>
          <a:p>
            <a:endParaRPr lang="de-DE" dirty="0">
              <a:cs typeface="Arial" panose="020B0604020202020204" pitchFamily="34" charset="0"/>
            </a:endParaRPr>
          </a:p>
          <a:p>
            <a:pPr marL="0" indent="0">
              <a:buNone/>
            </a:pPr>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2013:35-36</a:t>
            </a:r>
            <a:endParaRPr lang="de-DE" sz="1600" dirty="0">
              <a:cs typeface="Arial" panose="020B0604020202020204" pitchFamily="34" charset="0"/>
            </a:endParaRPr>
          </a:p>
        </p:txBody>
      </p:sp>
    </p:spTree>
    <p:extLst>
      <p:ext uri="{BB962C8B-B14F-4D97-AF65-F5344CB8AC3E}">
        <p14:creationId xmlns:p14="http://schemas.microsoft.com/office/powerpoint/2010/main" val="30527565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3C036-39BE-42D4-B8AA-549019D87C18}"/>
              </a:ext>
            </a:extLst>
          </p:cNvPr>
          <p:cNvSpPr>
            <a:spLocks noGrp="1"/>
          </p:cNvSpPr>
          <p:nvPr>
            <p:ph type="title"/>
          </p:nvPr>
        </p:nvSpPr>
        <p:spPr/>
        <p:txBody>
          <a:bodyPr>
            <a:normAutofit/>
          </a:bodyPr>
          <a:lstStyle/>
          <a:p>
            <a:r>
              <a:rPr lang="de-DE" sz="3200" b="1" dirty="0">
                <a:ea typeface="+mj-lt"/>
                <a:cs typeface="Arial" panose="020B0604020202020204" pitchFamily="34" charset="0"/>
              </a:rPr>
              <a:t>Unterscheidungen von ‚Sinn‘ in der </a:t>
            </a:r>
            <a:r>
              <a:rPr lang="de-DE" sz="3200" b="1" dirty="0" err="1">
                <a:ea typeface="+mj-lt"/>
                <a:cs typeface="Arial" panose="020B0604020202020204" pitchFamily="34" charset="0"/>
              </a:rPr>
              <a:t>qual</a:t>
            </a:r>
            <a:r>
              <a:rPr lang="de-DE" sz="3200" b="1" dirty="0">
                <a:ea typeface="+mj-lt"/>
                <a:cs typeface="Arial" panose="020B0604020202020204" pitchFamily="34" charset="0"/>
              </a:rPr>
              <a:t>. Forschung: Ausdrucks-, Objekt- und Dokumentsinn</a:t>
            </a:r>
            <a:endParaRPr lang="de-DE" sz="3200" b="1" dirty="0"/>
          </a:p>
        </p:txBody>
      </p:sp>
      <p:sp>
        <p:nvSpPr>
          <p:cNvPr id="3" name="Content Placeholder 2">
            <a:extLst>
              <a:ext uri="{FF2B5EF4-FFF2-40B4-BE49-F238E27FC236}">
                <a16:creationId xmlns:a16="http://schemas.microsoft.com/office/drawing/2014/main" id="{7164055E-0714-4117-8785-38F612DAB8F8}"/>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Intendierter Ausdruckssinn: von Autor*in gemeinter Sinn </a:t>
            </a:r>
            <a:endParaRPr lang="de-DE" dirty="0">
              <a:cs typeface="Arial" panose="020B0604020202020204" pitchFamily="34" charset="0"/>
            </a:endParaRPr>
          </a:p>
          <a:p>
            <a:r>
              <a:rPr lang="de-DE" dirty="0">
                <a:ea typeface="+mn-lt"/>
                <a:cs typeface="Arial" panose="020B0604020202020204" pitchFamily="34" charset="0"/>
              </a:rPr>
              <a:t>objektiver Sinn: allgemeine Bedeutung (von </a:t>
            </a:r>
            <a:r>
              <a:rPr lang="de-DE" dirty="0" err="1">
                <a:ea typeface="+mn-lt"/>
                <a:cs typeface="Arial" panose="020B0604020202020204" pitchFamily="34" charset="0"/>
              </a:rPr>
              <a:t>Textinhnalt</a:t>
            </a:r>
            <a:r>
              <a:rPr lang="de-DE" dirty="0">
                <a:ea typeface="+mn-lt"/>
                <a:cs typeface="Arial" panose="020B0604020202020204" pitchFamily="34" charset="0"/>
              </a:rPr>
              <a:t>, Artefakt oder Handlung)</a:t>
            </a:r>
            <a:endParaRPr lang="de-DE" dirty="0"/>
          </a:p>
          <a:p>
            <a:r>
              <a:rPr lang="de-DE" dirty="0">
                <a:ea typeface="+mn-lt"/>
                <a:cs typeface="Arial" panose="020B0604020202020204" pitchFamily="34" charset="0"/>
              </a:rPr>
              <a:t>Dokumentsinn: Verweis auf eine bestimmte kulturelle Haltung (</a:t>
            </a:r>
            <a:r>
              <a:rPr lang="de-DE" i="1" dirty="0">
                <a:ea typeface="+mn-lt"/>
                <a:cs typeface="Arial" panose="020B0604020202020204" pitchFamily="34" charset="0"/>
              </a:rPr>
              <a:t>Wie </a:t>
            </a:r>
            <a:r>
              <a:rPr lang="de-DE" dirty="0">
                <a:ea typeface="+mn-lt"/>
                <a:cs typeface="Arial" panose="020B0604020202020204" pitchFamily="34" charset="0"/>
              </a:rPr>
              <a:t>wird etw. dargestellt)</a:t>
            </a:r>
          </a:p>
          <a:p>
            <a:endParaRPr lang="de-DE" dirty="0">
              <a:cs typeface="Arial" panose="020B0604020202020204" pitchFamily="34" charset="0"/>
            </a:endParaRPr>
          </a:p>
          <a:p>
            <a:endParaRPr lang="de-DE" dirty="0">
              <a:cs typeface="Arial" panose="020B0604020202020204" pitchFamily="34" charset="0"/>
            </a:endParaRPr>
          </a:p>
          <a:p>
            <a:endParaRPr lang="de-DE" sz="1600" dirty="0">
              <a:cs typeface="Arial" panose="020B0604020202020204" pitchFamily="34" charset="0"/>
            </a:endParaRPr>
          </a:p>
          <a:p>
            <a:pPr marL="0" indent="0">
              <a:buNone/>
            </a:pPr>
            <a:r>
              <a:rPr lang="de-DE" sz="1600" dirty="0">
                <a:ea typeface="+mn-lt"/>
                <a:cs typeface="Arial" panose="020B0604020202020204" pitchFamily="34" charset="0"/>
              </a:rPr>
              <a:t>Strübing </a:t>
            </a:r>
            <a:r>
              <a:rPr lang="de-DE" sz="1600" dirty="0" err="1">
                <a:ea typeface="+mn-lt"/>
                <a:cs typeface="Arial" panose="020B0604020202020204" pitchFamily="34" charset="0"/>
              </a:rPr>
              <a:t>2013:37f</a:t>
            </a:r>
            <a:r>
              <a:rPr lang="de-DE" sz="1600" dirty="0">
                <a:ea typeface="+mn-lt"/>
                <a:cs typeface="Arial" panose="020B0604020202020204" pitchFamily="34" charset="0"/>
              </a:rPr>
              <a:t> und Strübing </a:t>
            </a:r>
            <a:r>
              <a:rPr lang="de-DE" sz="1600" dirty="0" err="1">
                <a:ea typeface="+mn-lt"/>
                <a:cs typeface="Arial" panose="020B0604020202020204" pitchFamily="34" charset="0"/>
              </a:rPr>
              <a:t>2013:147f</a:t>
            </a:r>
            <a:endParaRPr lang="de-DE" sz="1600" dirty="0"/>
          </a:p>
        </p:txBody>
      </p:sp>
    </p:spTree>
    <p:extLst>
      <p:ext uri="{BB962C8B-B14F-4D97-AF65-F5344CB8AC3E}">
        <p14:creationId xmlns:p14="http://schemas.microsoft.com/office/powerpoint/2010/main" val="3025023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D28DE-2248-4E9A-9C1D-2BE7E7DB74CA}"/>
              </a:ext>
            </a:extLst>
          </p:cNvPr>
          <p:cNvSpPr>
            <a:spLocks noGrp="1"/>
          </p:cNvSpPr>
          <p:nvPr>
            <p:ph type="title"/>
          </p:nvPr>
        </p:nvSpPr>
        <p:spPr/>
        <p:txBody>
          <a:bodyPr>
            <a:normAutofit fontScale="90000"/>
          </a:bodyPr>
          <a:lstStyle/>
          <a:p>
            <a:r>
              <a:rPr lang="de-DE" sz="2800" b="1" dirty="0">
                <a:ea typeface="+mj-lt"/>
                <a:cs typeface="Arial" panose="020B0604020202020204" pitchFamily="34" charset="0"/>
              </a:rPr>
              <a:t> </a:t>
            </a:r>
            <a:br>
              <a:rPr lang="de-DE" sz="2800" b="1" dirty="0">
                <a:ea typeface="+mj-lt"/>
                <a:cs typeface="Arial" panose="020B0604020202020204" pitchFamily="34" charset="0"/>
              </a:rPr>
            </a:br>
            <a:br>
              <a:rPr lang="de-DE" sz="3600" b="1" dirty="0">
                <a:ea typeface="+mj-lt"/>
                <a:cs typeface="Arial" panose="020B0604020202020204" pitchFamily="34" charset="0"/>
              </a:rPr>
            </a:br>
            <a:r>
              <a:rPr lang="de-DE" sz="3600" b="1" dirty="0">
                <a:ea typeface="+mj-lt"/>
                <a:cs typeface="Arial" panose="020B0604020202020204" pitchFamily="34" charset="0"/>
              </a:rPr>
              <a:t>Erkenntnismodus: Erklären vs. Verstehen</a:t>
            </a:r>
            <a:endParaRPr lang="de-DE" sz="3600" b="1" dirty="0">
              <a:cs typeface="Arial" panose="020B0604020202020204" pitchFamily="34" charset="0"/>
            </a:endParaRPr>
          </a:p>
        </p:txBody>
      </p:sp>
      <p:sp>
        <p:nvSpPr>
          <p:cNvPr id="3" name="Content Placeholder 2">
            <a:extLst>
              <a:ext uri="{FF2B5EF4-FFF2-40B4-BE49-F238E27FC236}">
                <a16:creationId xmlns:a16="http://schemas.microsoft.com/office/drawing/2014/main" id="{056A3C0A-1ACB-4C3C-BD1B-D6F1FE16F7B4}"/>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Erklären: Anspruch aller Wissenschaften ist es, Sachverhalte zu erklären</a:t>
            </a:r>
            <a:endParaRPr lang="de-DE" dirty="0">
              <a:cs typeface="Arial" panose="020B0604020202020204" pitchFamily="34" charset="0"/>
            </a:endParaRPr>
          </a:p>
          <a:p>
            <a:r>
              <a:rPr lang="de-DE" dirty="0">
                <a:ea typeface="+mn-lt"/>
                <a:cs typeface="Arial" panose="020B0604020202020204" pitchFamily="34" charset="0"/>
              </a:rPr>
              <a:t>Verstehen: Nachvollzug des subjektiv gemeinten Sinns ist nötig, um Handeln erklären zu können</a:t>
            </a: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endParaRPr lang="de-DE" sz="1600" dirty="0">
              <a:ea typeface="+mn-lt"/>
              <a:cs typeface="Arial" panose="020B0604020202020204" pitchFamily="34" charset="0"/>
            </a:endParaRPr>
          </a:p>
          <a:p>
            <a:endParaRPr lang="de-DE" sz="1600" dirty="0">
              <a:ea typeface="+mn-lt"/>
              <a:cs typeface="Arial" panose="020B0604020202020204" pitchFamily="34" charset="0"/>
            </a:endParaRPr>
          </a:p>
          <a:p>
            <a:pPr marL="0" indent="0">
              <a:buNone/>
            </a:pPr>
            <a:r>
              <a:rPr lang="de-DE" sz="1600" dirty="0">
                <a:ea typeface="+mn-lt"/>
                <a:cs typeface="Arial" panose="020B0604020202020204" pitchFamily="34" charset="0"/>
              </a:rPr>
              <a:t>Strübing 2013:5-6</a:t>
            </a:r>
            <a:endParaRPr lang="de-DE" sz="1600" dirty="0">
              <a:cs typeface="Arial" panose="020B0604020202020204" pitchFamily="34" charset="0"/>
            </a:endParaRPr>
          </a:p>
        </p:txBody>
      </p:sp>
    </p:spTree>
    <p:extLst>
      <p:ext uri="{BB962C8B-B14F-4D97-AF65-F5344CB8AC3E}">
        <p14:creationId xmlns:p14="http://schemas.microsoft.com/office/powerpoint/2010/main" val="6729485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05935-6073-47D1-8DFD-E5C71F356695}"/>
              </a:ext>
            </a:extLst>
          </p:cNvPr>
          <p:cNvSpPr>
            <a:spLocks noGrp="1"/>
          </p:cNvSpPr>
          <p:nvPr>
            <p:ph type="title"/>
          </p:nvPr>
        </p:nvSpPr>
        <p:spPr/>
        <p:txBody>
          <a:bodyPr/>
          <a:lstStyle/>
          <a:p>
            <a:r>
              <a:rPr lang="de-DE" b="1" dirty="0">
                <a:ea typeface="+mj-lt"/>
                <a:cs typeface="Arial" panose="020B0604020202020204" pitchFamily="34" charset="0"/>
              </a:rPr>
              <a:t>Wie funktioniert Fremdverstehen?: Typisierungen und Idealisierungen</a:t>
            </a:r>
            <a:endParaRPr lang="de-DE" b="1" dirty="0"/>
          </a:p>
        </p:txBody>
      </p:sp>
      <p:sp>
        <p:nvSpPr>
          <p:cNvPr id="3" name="Content Placeholder 2">
            <a:extLst>
              <a:ext uri="{FF2B5EF4-FFF2-40B4-BE49-F238E27FC236}">
                <a16:creationId xmlns:a16="http://schemas.microsoft.com/office/drawing/2014/main" id="{E3EADBA9-7121-4382-AA7C-BBA7A277190F}"/>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Typisierungen: 'Fall von etwas', Zusammenfassung von Merkmalen bestimmter Erfahrungen, die nicht immer identisch sein müssen.</a:t>
            </a:r>
            <a:endParaRPr lang="de-DE" dirty="0">
              <a:cs typeface="Arial" panose="020B0604020202020204" pitchFamily="34" charset="0"/>
            </a:endParaRPr>
          </a:p>
          <a:p>
            <a:r>
              <a:rPr lang="de-DE" dirty="0">
                <a:ea typeface="+mn-lt"/>
                <a:cs typeface="Arial" panose="020B0604020202020204" pitchFamily="34" charset="0"/>
              </a:rPr>
              <a:t>Idealisierungen: Vertauschbarkeit der Standpunkte sowie die Kongruenz der Relevanzsysteme → Reziprozität der Perspektiven</a:t>
            </a:r>
          </a:p>
          <a:p>
            <a:endParaRPr lang="de-DE" dirty="0">
              <a:cs typeface="Arial" panose="020B0604020202020204" pitchFamily="34" charset="0"/>
            </a:endParaRPr>
          </a:p>
          <a:p>
            <a:endParaRPr lang="de-DE" dirty="0">
              <a:cs typeface="Arial" panose="020B0604020202020204" pitchFamily="34" charset="0"/>
            </a:endParaRPr>
          </a:p>
          <a:p>
            <a:endParaRPr lang="de-DE" sz="1600" dirty="0">
              <a:cs typeface="Arial" panose="020B0604020202020204" pitchFamily="34" charset="0"/>
            </a:endParaRPr>
          </a:p>
          <a:p>
            <a:pPr marL="0" indent="0">
              <a:buNone/>
            </a:pPr>
            <a:r>
              <a:rPr lang="de-DE" sz="1600" dirty="0">
                <a:ea typeface="+mn-lt"/>
                <a:cs typeface="Arial" panose="020B0604020202020204" pitchFamily="34" charset="0"/>
              </a:rPr>
              <a:t>Strübing 2013:38-40</a:t>
            </a:r>
            <a:endParaRPr lang="de-DE" sz="1600" dirty="0">
              <a:cs typeface="Arial" panose="020B0604020202020204" pitchFamily="34" charset="0"/>
            </a:endParaRPr>
          </a:p>
        </p:txBody>
      </p:sp>
    </p:spTree>
    <p:extLst>
      <p:ext uri="{BB962C8B-B14F-4D97-AF65-F5344CB8AC3E}">
        <p14:creationId xmlns:p14="http://schemas.microsoft.com/office/powerpoint/2010/main" val="2184937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94A76-615D-4183-8848-37E25C7EA02A}"/>
              </a:ext>
            </a:extLst>
          </p:cNvPr>
          <p:cNvSpPr>
            <a:spLocks noGrp="1"/>
          </p:cNvSpPr>
          <p:nvPr>
            <p:ph type="title"/>
          </p:nvPr>
        </p:nvSpPr>
        <p:spPr/>
        <p:txBody>
          <a:bodyPr>
            <a:normAutofit/>
          </a:bodyPr>
          <a:lstStyle/>
          <a:p>
            <a:r>
              <a:rPr lang="de-DE" sz="3200" b="1" dirty="0">
                <a:ea typeface="+mj-lt"/>
                <a:cs typeface="Arial" panose="020B0604020202020204" pitchFamily="34" charset="0"/>
              </a:rPr>
              <a:t>Qualitative Forschung betreibt Konstruktionen zweiter Ordnung. Dies bedeutet…</a:t>
            </a:r>
            <a:endParaRPr lang="de-DE" sz="3200" b="1" dirty="0"/>
          </a:p>
        </p:txBody>
      </p:sp>
      <p:sp>
        <p:nvSpPr>
          <p:cNvPr id="3" name="Content Placeholder 2">
            <a:extLst>
              <a:ext uri="{FF2B5EF4-FFF2-40B4-BE49-F238E27FC236}">
                <a16:creationId xmlns:a16="http://schemas.microsoft.com/office/drawing/2014/main" id="{87856E1B-8E94-4F11-8EA8-0FCFA99FA27F}"/>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Rekonstruktion der Situationskonstruktion von Handelnden</a:t>
            </a: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a:t>
            </a:r>
            <a:r>
              <a:rPr lang="de-DE" sz="1600" dirty="0" err="1">
                <a:ea typeface="+mn-lt"/>
                <a:cs typeface="Arial" panose="020B0604020202020204" pitchFamily="34" charset="0"/>
              </a:rPr>
              <a:t>2013:40f</a:t>
            </a:r>
            <a:endParaRPr lang="de-DE" sz="1600" dirty="0">
              <a:cs typeface="Arial" panose="020B0604020202020204" pitchFamily="34" charset="0"/>
            </a:endParaRPr>
          </a:p>
        </p:txBody>
      </p:sp>
    </p:spTree>
    <p:extLst>
      <p:ext uri="{BB962C8B-B14F-4D97-AF65-F5344CB8AC3E}">
        <p14:creationId xmlns:p14="http://schemas.microsoft.com/office/powerpoint/2010/main" val="31321938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CA18B-DDDF-4C59-A0A6-1FD804DE1989}"/>
              </a:ext>
            </a:extLst>
          </p:cNvPr>
          <p:cNvSpPr>
            <a:spLocks noGrp="1"/>
          </p:cNvSpPr>
          <p:nvPr>
            <p:ph type="title"/>
          </p:nvPr>
        </p:nvSpPr>
        <p:spPr/>
        <p:txBody>
          <a:bodyPr/>
          <a:lstStyle/>
          <a:p>
            <a:r>
              <a:rPr lang="de-DE" b="1" dirty="0">
                <a:ea typeface="+mj-lt"/>
                <a:cs typeface="Arial" panose="020B0604020202020204" pitchFamily="34" charset="0"/>
              </a:rPr>
              <a:t>Worin besteht der Unterschied zwischen Material und Daten? </a:t>
            </a:r>
            <a:endParaRPr lang="de-DE" b="1" dirty="0"/>
          </a:p>
        </p:txBody>
      </p:sp>
      <p:sp>
        <p:nvSpPr>
          <p:cNvPr id="3" name="Content Placeholder 2">
            <a:extLst>
              <a:ext uri="{FF2B5EF4-FFF2-40B4-BE49-F238E27FC236}">
                <a16:creationId xmlns:a16="http://schemas.microsoft.com/office/drawing/2014/main" id="{D1D97B0F-E3B8-413D-958F-C4161143AB0D}"/>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Material: Dokumente, Texte, Videos usw. aus dem Forschungsfeld</a:t>
            </a:r>
            <a:endParaRPr lang="de-DE" dirty="0">
              <a:cs typeface="Arial" panose="020B0604020202020204" pitchFamily="34" charset="0"/>
            </a:endParaRPr>
          </a:p>
          <a:p>
            <a:r>
              <a:rPr lang="de-DE" dirty="0">
                <a:ea typeface="+mn-lt"/>
                <a:cs typeface="Arial" panose="020B0604020202020204" pitchFamily="34" charset="0"/>
              </a:rPr>
              <a:t>Daten: interpretiertes und in der Analyse miteinander verknüpftes Material</a:t>
            </a: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pPr marL="0" indent="0">
              <a:buNone/>
            </a:pPr>
            <a:endParaRPr lang="de-DE" sz="1600" dirty="0">
              <a:cs typeface="Arial" panose="020B0604020202020204" pitchFamily="34" charset="0"/>
            </a:endParaRPr>
          </a:p>
          <a:p>
            <a:pPr marL="0" indent="0">
              <a:buNone/>
            </a:pPr>
            <a:r>
              <a:rPr lang="de-DE" sz="1600" dirty="0">
                <a:ea typeface="+mn-lt"/>
                <a:cs typeface="Arial" panose="020B0604020202020204" pitchFamily="34" charset="0"/>
              </a:rPr>
              <a:t>Status der Daten: Strübing </a:t>
            </a:r>
            <a:r>
              <a:rPr lang="de-DE" sz="1600" dirty="0" err="1">
                <a:ea typeface="+mn-lt"/>
                <a:cs typeface="Arial" panose="020B0604020202020204" pitchFamily="34" charset="0"/>
              </a:rPr>
              <a:t>2013:45f</a:t>
            </a:r>
            <a:r>
              <a:rPr lang="de-DE" dirty="0">
                <a:ea typeface="+mn-lt"/>
                <a:cs typeface="Arial" panose="020B0604020202020204" pitchFamily="34" charset="0"/>
              </a:rPr>
              <a:t> </a:t>
            </a:r>
            <a:endParaRPr lang="de-DE" dirty="0">
              <a:cs typeface="Arial" panose="020B0604020202020204" pitchFamily="34" charset="0"/>
            </a:endParaRPr>
          </a:p>
        </p:txBody>
      </p:sp>
    </p:spTree>
    <p:extLst>
      <p:ext uri="{BB962C8B-B14F-4D97-AF65-F5344CB8AC3E}">
        <p14:creationId xmlns:p14="http://schemas.microsoft.com/office/powerpoint/2010/main" val="15093643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29F69-4865-4E09-94FE-6F4DF124BC54}"/>
              </a:ext>
            </a:extLst>
          </p:cNvPr>
          <p:cNvSpPr>
            <a:spLocks noGrp="1"/>
          </p:cNvSpPr>
          <p:nvPr>
            <p:ph type="title"/>
          </p:nvPr>
        </p:nvSpPr>
        <p:spPr/>
        <p:txBody>
          <a:bodyPr/>
          <a:lstStyle/>
          <a:p>
            <a:r>
              <a:rPr lang="de-DE" b="1" dirty="0">
                <a:ea typeface="+mj-lt"/>
                <a:cs typeface="Arial" panose="020B0604020202020204" pitchFamily="34" charset="0"/>
              </a:rPr>
              <a:t>Rolle der Forschenden im Forschungsprozess</a:t>
            </a:r>
            <a:endParaRPr lang="de-DE" b="1" dirty="0"/>
          </a:p>
        </p:txBody>
      </p:sp>
      <p:sp>
        <p:nvSpPr>
          <p:cNvPr id="3" name="Content Placeholder 2">
            <a:extLst>
              <a:ext uri="{FF2B5EF4-FFF2-40B4-BE49-F238E27FC236}">
                <a16:creationId xmlns:a16="http://schemas.microsoft.com/office/drawing/2014/main" id="{51FE61B9-5A70-4A22-9702-2F45B640863B}"/>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Rolle der Forschenden: Forschende als personale Instanz der Vermittlung zwischen Empirie und Theorie. F. und Forschungsgegenstand beeinflussen sich reziprok </a:t>
            </a: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pPr marL="0" indent="0">
              <a:buNone/>
            </a:pPr>
            <a:r>
              <a:rPr lang="de-DE" sz="1600" dirty="0">
                <a:ea typeface="+mn-lt"/>
                <a:cs typeface="Arial" panose="020B0604020202020204" pitchFamily="34" charset="0"/>
              </a:rPr>
              <a:t>Rolle der Forschenden: Strübing </a:t>
            </a:r>
            <a:r>
              <a:rPr lang="de-DE" sz="1600" dirty="0" err="1">
                <a:ea typeface="+mn-lt"/>
                <a:cs typeface="Arial" panose="020B0604020202020204" pitchFamily="34" charset="0"/>
              </a:rPr>
              <a:t>2013:46f</a:t>
            </a:r>
            <a:r>
              <a:rPr lang="de-DE" dirty="0">
                <a:ea typeface="+mn-lt"/>
                <a:cs typeface="Arial" panose="020B0604020202020204" pitchFamily="34" charset="0"/>
              </a:rPr>
              <a:t> </a:t>
            </a:r>
            <a:endParaRPr lang="de-DE" dirty="0">
              <a:cs typeface="Arial" panose="020B0604020202020204" pitchFamily="34" charset="0"/>
            </a:endParaRPr>
          </a:p>
        </p:txBody>
      </p:sp>
    </p:spTree>
    <p:extLst>
      <p:ext uri="{BB962C8B-B14F-4D97-AF65-F5344CB8AC3E}">
        <p14:creationId xmlns:p14="http://schemas.microsoft.com/office/powerpoint/2010/main" val="15255498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EA40B-232F-4ED2-B6AA-E37D7B23AAC6}"/>
              </a:ext>
            </a:extLst>
          </p:cNvPr>
          <p:cNvSpPr>
            <a:spLocks noGrp="1"/>
          </p:cNvSpPr>
          <p:nvPr>
            <p:ph type="title"/>
          </p:nvPr>
        </p:nvSpPr>
        <p:spPr/>
        <p:txBody>
          <a:bodyPr/>
          <a:lstStyle/>
          <a:p>
            <a:r>
              <a:rPr lang="de-DE" b="1" dirty="0">
                <a:ea typeface="+mj-lt"/>
                <a:cs typeface="Arial" panose="020B0604020202020204" pitchFamily="34" charset="0"/>
              </a:rPr>
              <a:t>Wissenschaftliche Schlussverfahren</a:t>
            </a:r>
            <a:endParaRPr lang="de-DE" b="1" dirty="0"/>
          </a:p>
        </p:txBody>
      </p:sp>
      <p:sp>
        <p:nvSpPr>
          <p:cNvPr id="3" name="Content Placeholder 2">
            <a:extLst>
              <a:ext uri="{FF2B5EF4-FFF2-40B4-BE49-F238E27FC236}">
                <a16:creationId xmlns:a16="http://schemas.microsoft.com/office/drawing/2014/main" id="{087973DB-02E5-4E71-B49E-ECBEB7BB3762}"/>
              </a:ext>
            </a:extLst>
          </p:cNvPr>
          <p:cNvSpPr>
            <a:spLocks noGrp="1"/>
          </p:cNvSpPr>
          <p:nvPr>
            <p:ph idx="1"/>
          </p:nvPr>
        </p:nvSpPr>
        <p:spPr/>
        <p:txBody>
          <a:bodyPr vert="horz" lIns="91440" tIns="45720" rIns="91440" bIns="45720" rtlCol="0" anchor="t">
            <a:normAutofit lnSpcReduction="10000"/>
          </a:bodyPr>
          <a:lstStyle/>
          <a:p>
            <a:r>
              <a:rPr lang="de-DE" dirty="0">
                <a:ea typeface="+mn-lt"/>
                <a:cs typeface="Arial" panose="020B0604020202020204" pitchFamily="34" charset="0"/>
              </a:rPr>
              <a:t>logische Schlussverfahren (Syllogismen): Induktion, Deduktion</a:t>
            </a:r>
            <a:endParaRPr lang="de-DE" dirty="0">
              <a:cs typeface="Arial" panose="020B0604020202020204" pitchFamily="34" charset="0"/>
            </a:endParaRPr>
          </a:p>
          <a:p>
            <a:r>
              <a:rPr lang="de-DE" dirty="0">
                <a:ea typeface="+mn-lt"/>
                <a:cs typeface="Arial" panose="020B0604020202020204" pitchFamily="34" charset="0"/>
              </a:rPr>
              <a:t>Theoretische Schlüsse (bspw. Bei iterativ-zyklischen Verfahren, Abduktion)</a:t>
            </a: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pPr marL="0" indent="0">
              <a:buNone/>
            </a:pPr>
            <a:r>
              <a:rPr lang="de-DE" sz="1600" dirty="0">
                <a:ea typeface="+mn-lt"/>
                <a:cs typeface="Arial" panose="020B0604020202020204" pitchFamily="34" charset="0"/>
              </a:rPr>
              <a:t>wissenschaftliche Schlussverfahren: Strübing 2013: </a:t>
            </a:r>
            <a:r>
              <a:rPr lang="de-DE" sz="1600" dirty="0" err="1">
                <a:ea typeface="+mn-lt"/>
                <a:cs typeface="Arial" panose="020B0604020202020204" pitchFamily="34" charset="0"/>
              </a:rPr>
              <a:t>47f</a:t>
            </a:r>
            <a:r>
              <a:rPr lang="de-DE" sz="1600" dirty="0">
                <a:ea typeface="+mn-lt"/>
                <a:cs typeface="Arial" panose="020B0604020202020204" pitchFamily="34" charset="0"/>
              </a:rPr>
              <a:t> </a:t>
            </a:r>
            <a:endParaRPr lang="de-DE" sz="1600" dirty="0">
              <a:cs typeface="Arial" panose="020B0604020202020204" pitchFamily="34" charset="0"/>
            </a:endParaRPr>
          </a:p>
          <a:p>
            <a:pPr marL="0" indent="0">
              <a:buNone/>
            </a:pPr>
            <a:r>
              <a:rPr lang="de-DE" sz="1600" dirty="0">
                <a:ea typeface="+mn-lt"/>
                <a:cs typeface="Arial" panose="020B0604020202020204" pitchFamily="34" charset="0"/>
              </a:rPr>
              <a:t>Theoriebegriff: Strübing 2013: </a:t>
            </a:r>
            <a:r>
              <a:rPr lang="de-DE" sz="1600" dirty="0" err="1">
                <a:ea typeface="+mn-lt"/>
                <a:cs typeface="Arial" panose="020B0604020202020204" pitchFamily="34" charset="0"/>
              </a:rPr>
              <a:t>48f</a:t>
            </a:r>
            <a:r>
              <a:rPr lang="de-DE" sz="1600" dirty="0">
                <a:ea typeface="+mn-lt"/>
                <a:cs typeface="Arial" panose="020B0604020202020204" pitchFamily="34" charset="0"/>
              </a:rPr>
              <a:t> </a:t>
            </a:r>
          </a:p>
          <a:p>
            <a:pPr marL="0" indent="0">
              <a:buNone/>
            </a:pPr>
            <a:r>
              <a:rPr lang="de-DE" sz="1600" dirty="0">
                <a:ea typeface="+mn-lt"/>
                <a:cs typeface="Arial" panose="020B0604020202020204" pitchFamily="34" charset="0"/>
              </a:rPr>
              <a:t>Wissenschaft und Alltagswissen: Strübing 2013: </a:t>
            </a:r>
            <a:r>
              <a:rPr lang="de-DE" sz="1600" dirty="0" err="1">
                <a:ea typeface="+mn-lt"/>
                <a:cs typeface="Arial" panose="020B0604020202020204" pitchFamily="34" charset="0"/>
              </a:rPr>
              <a:t>49f</a:t>
            </a:r>
            <a:endParaRPr lang="de-DE" sz="1600" dirty="0">
              <a:cs typeface="Arial" panose="020B0604020202020204" pitchFamily="34" charset="0"/>
            </a:endParaRPr>
          </a:p>
        </p:txBody>
      </p:sp>
    </p:spTree>
    <p:extLst>
      <p:ext uri="{BB962C8B-B14F-4D97-AF65-F5344CB8AC3E}">
        <p14:creationId xmlns:p14="http://schemas.microsoft.com/office/powerpoint/2010/main" val="19959915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17DE7-AC58-4409-B0DA-B9E901705D6B}"/>
              </a:ext>
            </a:extLst>
          </p:cNvPr>
          <p:cNvSpPr>
            <a:spLocks noGrp="1"/>
          </p:cNvSpPr>
          <p:nvPr>
            <p:ph type="title"/>
          </p:nvPr>
        </p:nvSpPr>
        <p:spPr/>
        <p:txBody>
          <a:bodyPr>
            <a:normAutofit/>
          </a:bodyPr>
          <a:lstStyle/>
          <a:p>
            <a:r>
              <a:rPr lang="de-DE" sz="3200" dirty="0">
                <a:ea typeface="+mj-lt"/>
                <a:cs typeface="Arial" panose="020B0604020202020204" pitchFamily="34" charset="0"/>
              </a:rPr>
              <a:t>4 Ethnographie Strübing 2013:53-77</a:t>
            </a:r>
            <a:br>
              <a:rPr lang="de-DE" sz="3200" dirty="0">
                <a:ea typeface="+mj-lt"/>
                <a:cs typeface="Arial" panose="020B0604020202020204" pitchFamily="34" charset="0"/>
              </a:rPr>
            </a:br>
            <a:r>
              <a:rPr lang="de-DE" sz="3200" b="1" dirty="0">
                <a:ea typeface="+mj-lt"/>
                <a:cs typeface="Arial" panose="020B0604020202020204" pitchFamily="34" charset="0"/>
              </a:rPr>
              <a:t>Entstehungshintergrund</a:t>
            </a:r>
            <a:endParaRPr lang="de-DE" sz="3200" b="1" dirty="0"/>
          </a:p>
        </p:txBody>
      </p:sp>
      <p:sp>
        <p:nvSpPr>
          <p:cNvPr id="3" name="Content Placeholder 2">
            <a:extLst>
              <a:ext uri="{FF2B5EF4-FFF2-40B4-BE49-F238E27FC236}">
                <a16:creationId xmlns:a16="http://schemas.microsoft.com/office/drawing/2014/main" id="{C015BFA4-7E1D-4619-8A1F-253D21ADB687}"/>
              </a:ext>
            </a:extLst>
          </p:cNvPr>
          <p:cNvSpPr>
            <a:spLocks noGrp="1"/>
          </p:cNvSpPr>
          <p:nvPr>
            <p:ph idx="1"/>
          </p:nvPr>
        </p:nvSpPr>
        <p:spPr/>
        <p:txBody>
          <a:bodyPr vert="horz" lIns="91440" tIns="45720" rIns="91440" bIns="45720" rtlCol="0" anchor="t">
            <a:normAutofit fontScale="92500" lnSpcReduction="10000"/>
          </a:bodyPr>
          <a:lstStyle/>
          <a:p>
            <a:r>
              <a:rPr lang="de-DE" dirty="0">
                <a:ea typeface="+mn-lt"/>
                <a:cs typeface="Arial" panose="020B0604020202020204" pitchFamily="34" charset="0"/>
              </a:rPr>
              <a:t>Beginnt mit Sozial- und Kulturantrhopologie</a:t>
            </a:r>
            <a:endParaRPr lang="de-DE" dirty="0">
              <a:cs typeface="Arial" panose="020B0604020202020204" pitchFamily="34" charset="0"/>
            </a:endParaRPr>
          </a:p>
          <a:p>
            <a:r>
              <a:rPr lang="de-DE" dirty="0">
                <a:ea typeface="+mn-lt"/>
                <a:cs typeface="Arial" panose="020B0604020202020204" pitchFamily="34" charset="0"/>
              </a:rPr>
              <a:t>u.a. begründet Bronislaw Malinowski (1884-1942)</a:t>
            </a:r>
            <a:endParaRPr lang="de-DE" dirty="0"/>
          </a:p>
          <a:p>
            <a:r>
              <a:rPr lang="de-DE" dirty="0">
                <a:ea typeface="+mn-lt"/>
                <a:cs typeface="Arial" panose="020B0604020202020204" pitchFamily="34" charset="0"/>
              </a:rPr>
              <a:t>Neu: Forderung, Informationen aus erster Hand erhalten → selbst ins Feld gehen</a:t>
            </a:r>
          </a:p>
          <a:p>
            <a:r>
              <a:rPr lang="de-DE" dirty="0" err="1">
                <a:ea typeface="+mn-lt"/>
                <a:cs typeface="Arial" panose="020B0604020202020204" pitchFamily="34" charset="0"/>
              </a:rPr>
              <a:t>Methodisierung</a:t>
            </a:r>
            <a:r>
              <a:rPr lang="de-DE" dirty="0">
                <a:ea typeface="+mn-lt"/>
                <a:cs typeface="Arial" panose="020B0604020202020204" pitchFamily="34" charset="0"/>
              </a:rPr>
              <a:t> langanhaltender Feldaufenthalte (René König)</a:t>
            </a:r>
            <a:endParaRPr lang="de-DE" dirty="0"/>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2013:57-59</a:t>
            </a:r>
            <a:endParaRPr lang="de-DE" sz="1600" dirty="0">
              <a:cs typeface="Arial" panose="020B0604020202020204" pitchFamily="34" charset="0"/>
            </a:endParaRPr>
          </a:p>
        </p:txBody>
      </p:sp>
    </p:spTree>
    <p:extLst>
      <p:ext uri="{BB962C8B-B14F-4D97-AF65-F5344CB8AC3E}">
        <p14:creationId xmlns:p14="http://schemas.microsoft.com/office/powerpoint/2010/main" val="11770839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9B9B-E9E9-4353-BC1D-C68368ED9C01}"/>
              </a:ext>
            </a:extLst>
          </p:cNvPr>
          <p:cNvSpPr>
            <a:spLocks noGrp="1"/>
          </p:cNvSpPr>
          <p:nvPr>
            <p:ph type="title"/>
          </p:nvPr>
        </p:nvSpPr>
        <p:spPr/>
        <p:txBody>
          <a:bodyPr/>
          <a:lstStyle/>
          <a:p>
            <a:r>
              <a:rPr lang="de-DE" b="1" dirty="0">
                <a:ea typeface="+mj-lt"/>
                <a:cs typeface="Arial" panose="020B0604020202020204" pitchFamily="34" charset="0"/>
              </a:rPr>
              <a:t>Erkenntnisinteresse</a:t>
            </a:r>
            <a:endParaRPr lang="de-DE" b="1" dirty="0"/>
          </a:p>
        </p:txBody>
      </p:sp>
      <p:sp>
        <p:nvSpPr>
          <p:cNvPr id="3" name="Content Placeholder 2">
            <a:extLst>
              <a:ext uri="{FF2B5EF4-FFF2-40B4-BE49-F238E27FC236}">
                <a16:creationId xmlns:a16="http://schemas.microsoft.com/office/drawing/2014/main" id="{24098923-3C63-46EE-9E09-BF8C3BA14C59}"/>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Erforschung von Kultur(en), Milieus und Praktiken durch lang anhaltende Präsenz und Teilnahme der Forschenden im Feld für die Generierung von Theorien über Praktiken und ihre kulturelle Bedeutsamkeit</a:t>
            </a: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a:t>
            </a:r>
            <a:r>
              <a:rPr lang="de-DE" sz="1600" dirty="0" err="1">
                <a:ea typeface="+mn-lt"/>
                <a:cs typeface="Arial" panose="020B0604020202020204" pitchFamily="34" charset="0"/>
              </a:rPr>
              <a:t>2013:53f</a:t>
            </a:r>
            <a:endParaRPr lang="de-DE" sz="1600" dirty="0">
              <a:cs typeface="Arial" panose="020B0604020202020204" pitchFamily="34" charset="0"/>
            </a:endParaRPr>
          </a:p>
        </p:txBody>
      </p:sp>
    </p:spTree>
    <p:extLst>
      <p:ext uri="{BB962C8B-B14F-4D97-AF65-F5344CB8AC3E}">
        <p14:creationId xmlns:p14="http://schemas.microsoft.com/office/powerpoint/2010/main" val="3256637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1845A-EF33-4D43-96A6-F7883D3FB859}"/>
              </a:ext>
            </a:extLst>
          </p:cNvPr>
          <p:cNvSpPr>
            <a:spLocks noGrp="1"/>
          </p:cNvSpPr>
          <p:nvPr>
            <p:ph type="title"/>
          </p:nvPr>
        </p:nvSpPr>
        <p:spPr/>
        <p:txBody>
          <a:bodyPr/>
          <a:lstStyle/>
          <a:p>
            <a:r>
              <a:rPr lang="de-DE" b="1" dirty="0">
                <a:ea typeface="+mj-lt"/>
                <a:cs typeface="Arial" panose="020B0604020202020204" pitchFamily="34" charset="0"/>
              </a:rPr>
              <a:t>Was ist ein Feld?</a:t>
            </a:r>
            <a:endParaRPr lang="de-DE" b="1" dirty="0"/>
          </a:p>
        </p:txBody>
      </p:sp>
      <p:sp>
        <p:nvSpPr>
          <p:cNvPr id="3" name="Content Placeholder 2">
            <a:extLst>
              <a:ext uri="{FF2B5EF4-FFF2-40B4-BE49-F238E27FC236}">
                <a16:creationId xmlns:a16="http://schemas.microsoft.com/office/drawing/2014/main" id="{0851F09D-C080-42FE-B930-011110B8ECCA}"/>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Ein Feld kann geographisch kaum gefasst werden → eher: Was steht hinter konkreten Orten, Praktiken, Artefakten?</a:t>
            </a:r>
            <a:endParaRPr lang="de-DE" dirty="0">
              <a:cs typeface="Arial" panose="020B0604020202020204" pitchFamily="34" charset="0"/>
            </a:endParaRPr>
          </a:p>
          <a:p>
            <a:r>
              <a:rPr lang="de-DE" dirty="0">
                <a:ea typeface="+mn-lt"/>
                <a:cs typeface="Arial" panose="020B0604020202020204" pitchFamily="34" charset="0"/>
              </a:rPr>
              <a:t>z.B.: soziale Gruppen, Subkulturen und Milieus, öffentliche Orte, Institutionen oder Organisationen</a:t>
            </a: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2013:65-68</a:t>
            </a:r>
            <a:endParaRPr lang="de-DE" sz="1600" dirty="0">
              <a:cs typeface="Arial" panose="020B0604020202020204" pitchFamily="34" charset="0"/>
            </a:endParaRPr>
          </a:p>
        </p:txBody>
      </p:sp>
    </p:spTree>
    <p:extLst>
      <p:ext uri="{BB962C8B-B14F-4D97-AF65-F5344CB8AC3E}">
        <p14:creationId xmlns:p14="http://schemas.microsoft.com/office/powerpoint/2010/main" val="4642301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208BA-657E-4962-A70B-E6B616A1695C}"/>
              </a:ext>
            </a:extLst>
          </p:cNvPr>
          <p:cNvSpPr>
            <a:spLocks noGrp="1"/>
          </p:cNvSpPr>
          <p:nvPr>
            <p:ph type="title"/>
          </p:nvPr>
        </p:nvSpPr>
        <p:spPr/>
        <p:txBody>
          <a:bodyPr/>
          <a:lstStyle/>
          <a:p>
            <a:r>
              <a:rPr lang="de-DE" b="1" dirty="0">
                <a:ea typeface="+mj-lt"/>
                <a:cs typeface="Arial" panose="020B0604020202020204" pitchFamily="34" charset="0"/>
              </a:rPr>
              <a:t>Wo sind die Grenzen eines Feldes?</a:t>
            </a:r>
            <a:endParaRPr lang="de-DE" b="1" dirty="0"/>
          </a:p>
        </p:txBody>
      </p:sp>
      <p:sp>
        <p:nvSpPr>
          <p:cNvPr id="3" name="Content Placeholder 2">
            <a:extLst>
              <a:ext uri="{FF2B5EF4-FFF2-40B4-BE49-F238E27FC236}">
                <a16:creationId xmlns:a16="http://schemas.microsoft.com/office/drawing/2014/main" id="{A85A9533-14AB-448D-A483-3B05AE7C3ABB}"/>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fließend: manche Akteure/Praktiken gehören nur teilweise, temporär oder graduell dazu </a:t>
            </a:r>
            <a:endParaRPr lang="de-DE" dirty="0">
              <a:cs typeface="Arial" panose="020B0604020202020204" pitchFamily="34" charset="0"/>
            </a:endParaRPr>
          </a:p>
          <a:p>
            <a:r>
              <a:rPr lang="de-DE" dirty="0">
                <a:ea typeface="+mn-lt"/>
                <a:cs typeface="Arial" panose="020B0604020202020204" pitchFamily="34" charset="0"/>
              </a:rPr>
              <a:t>variabel: mit fortschreitender Forschung ändert sich die Felddefinition </a:t>
            </a:r>
            <a:endParaRPr lang="de-DE" dirty="0"/>
          </a:p>
          <a:p>
            <a:r>
              <a:rPr lang="de-DE" dirty="0">
                <a:ea typeface="+mn-lt"/>
                <a:cs typeface="Arial" panose="020B0604020202020204" pitchFamily="34" charset="0"/>
              </a:rPr>
              <a:t>diffus: Grenzen des Feldes sind nicht immer eindeutig</a:t>
            </a: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2013:65-68</a:t>
            </a:r>
            <a:endParaRPr lang="de-DE" sz="1600" dirty="0">
              <a:cs typeface="Arial" panose="020B0604020202020204" pitchFamily="34" charset="0"/>
            </a:endParaRPr>
          </a:p>
        </p:txBody>
      </p:sp>
    </p:spTree>
    <p:extLst>
      <p:ext uri="{BB962C8B-B14F-4D97-AF65-F5344CB8AC3E}">
        <p14:creationId xmlns:p14="http://schemas.microsoft.com/office/powerpoint/2010/main" val="30303943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17AA2-B0A7-4A4A-9F44-D44092EBA52F}"/>
              </a:ext>
            </a:extLst>
          </p:cNvPr>
          <p:cNvSpPr>
            <a:spLocks noGrp="1"/>
          </p:cNvSpPr>
          <p:nvPr>
            <p:ph type="title"/>
          </p:nvPr>
        </p:nvSpPr>
        <p:spPr/>
        <p:txBody>
          <a:bodyPr/>
          <a:lstStyle/>
          <a:p>
            <a:r>
              <a:rPr lang="de-DE" b="1" dirty="0">
                <a:ea typeface="+mj-lt"/>
                <a:cs typeface="Arial" panose="020B0604020202020204" pitchFamily="34" charset="0"/>
              </a:rPr>
              <a:t>Beziehung zwischen Feld und Forschenden</a:t>
            </a:r>
            <a:endParaRPr lang="de-DE" b="1" dirty="0"/>
          </a:p>
        </p:txBody>
      </p:sp>
      <p:sp>
        <p:nvSpPr>
          <p:cNvPr id="3" name="Content Placeholder 2">
            <a:extLst>
              <a:ext uri="{FF2B5EF4-FFF2-40B4-BE49-F238E27FC236}">
                <a16:creationId xmlns:a16="http://schemas.microsoft.com/office/drawing/2014/main" id="{5C73D986-1027-4CBC-A4E6-C9B13DBE75F9}"/>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Feldzugang muss erst hergestellt werden</a:t>
            </a:r>
            <a:endParaRPr lang="de-DE" dirty="0">
              <a:cs typeface="Arial" panose="020B0604020202020204" pitchFamily="34" charset="0"/>
            </a:endParaRPr>
          </a:p>
          <a:p>
            <a:r>
              <a:rPr lang="de-DE" dirty="0">
                <a:ea typeface="+mn-lt"/>
                <a:cs typeface="Arial" panose="020B0604020202020204" pitchFamily="34" charset="0"/>
              </a:rPr>
              <a:t>Feldzugang als Beziehungsproblem: Gatekeeper</a:t>
            </a:r>
            <a:endParaRPr lang="de-DE" dirty="0"/>
          </a:p>
          <a:p>
            <a:r>
              <a:rPr lang="de-DE" dirty="0">
                <a:ea typeface="+mn-lt"/>
                <a:cs typeface="Arial" panose="020B0604020202020204" pitchFamily="34" charset="0"/>
              </a:rPr>
              <a:t>Feld als soziales System mit 'eigenen Regeln'</a:t>
            </a:r>
            <a:endParaRPr lang="de-DE" dirty="0"/>
          </a:p>
          <a:p>
            <a:r>
              <a:rPr lang="de-DE" dirty="0">
                <a:ea typeface="+mn-lt"/>
                <a:cs typeface="Arial" panose="020B0604020202020204" pitchFamily="34" charset="0"/>
              </a:rPr>
              <a:t>Feld und Forschende beeinflussen sich reziprok</a:t>
            </a: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2013:60-61</a:t>
            </a:r>
            <a:endParaRPr lang="de-DE" dirty="0">
              <a:cs typeface="Arial" panose="020B0604020202020204" pitchFamily="34" charset="0"/>
            </a:endParaRPr>
          </a:p>
        </p:txBody>
      </p:sp>
    </p:spTree>
    <p:extLst>
      <p:ext uri="{BB962C8B-B14F-4D97-AF65-F5344CB8AC3E}">
        <p14:creationId xmlns:p14="http://schemas.microsoft.com/office/powerpoint/2010/main" val="2208716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2BB75-F1B2-4662-86E0-A79A504162D4}"/>
              </a:ext>
            </a:extLst>
          </p:cNvPr>
          <p:cNvSpPr>
            <a:spLocks noGrp="1"/>
          </p:cNvSpPr>
          <p:nvPr>
            <p:ph type="title"/>
          </p:nvPr>
        </p:nvSpPr>
        <p:spPr/>
        <p:txBody>
          <a:bodyPr>
            <a:normAutofit fontScale="90000"/>
          </a:bodyPr>
          <a:lstStyle/>
          <a:p>
            <a:br>
              <a:rPr lang="de-DE" b="1" dirty="0"/>
            </a:br>
            <a:r>
              <a:rPr lang="de-DE" sz="3600" b="1" dirty="0">
                <a:ea typeface="+mj-lt"/>
                <a:cs typeface="Arial" panose="020B0604020202020204" pitchFamily="34" charset="0"/>
              </a:rPr>
              <a:t>Forschungslogik: Theorie-testend vs. Theorie-generierend</a:t>
            </a:r>
            <a:endParaRPr lang="de-DE" sz="3600" b="1" dirty="0">
              <a:cs typeface="Arial" panose="020B0604020202020204" pitchFamily="34" charset="0"/>
            </a:endParaRPr>
          </a:p>
        </p:txBody>
      </p:sp>
      <p:sp>
        <p:nvSpPr>
          <p:cNvPr id="3" name="Content Placeholder 2">
            <a:extLst>
              <a:ext uri="{FF2B5EF4-FFF2-40B4-BE49-F238E27FC236}">
                <a16:creationId xmlns:a16="http://schemas.microsoft.com/office/drawing/2014/main" id="{02F6581D-CEBC-4C5D-88DA-80A856D9A842}"/>
              </a:ext>
            </a:extLst>
          </p:cNvPr>
          <p:cNvSpPr>
            <a:spLocks noGrp="1"/>
          </p:cNvSpPr>
          <p:nvPr>
            <p:ph idx="1"/>
          </p:nvPr>
        </p:nvSpPr>
        <p:spPr/>
        <p:txBody>
          <a:bodyPr vert="horz" lIns="91440" tIns="45720" rIns="91440" bIns="45720" rtlCol="0" anchor="t">
            <a:normAutofit lnSpcReduction="10000"/>
          </a:bodyPr>
          <a:lstStyle/>
          <a:p>
            <a:endParaRPr lang="de-DE" dirty="0">
              <a:ea typeface="+mn-lt"/>
              <a:cs typeface="Arial" panose="020B0604020202020204" pitchFamily="34" charset="0"/>
            </a:endParaRPr>
          </a:p>
          <a:p>
            <a:r>
              <a:rPr lang="de-DE" dirty="0">
                <a:ea typeface="+mn-lt"/>
                <a:cs typeface="Arial" panose="020B0604020202020204" pitchFamily="34" charset="0"/>
              </a:rPr>
              <a:t>Theorie-testend: orientiert auf Überprüfung/Beweis und Stabilisierung von Hypothesen und Theorien</a:t>
            </a:r>
            <a:endParaRPr lang="de-DE" dirty="0">
              <a:cs typeface="Arial" panose="020B0604020202020204" pitchFamily="34" charset="0"/>
            </a:endParaRPr>
          </a:p>
          <a:p>
            <a:r>
              <a:rPr lang="de-DE" dirty="0">
                <a:ea typeface="+mn-lt"/>
                <a:cs typeface="Arial" panose="020B0604020202020204" pitchFamily="34" charset="0"/>
              </a:rPr>
              <a:t>Theorie-generierend: Orientiert auf die Generierung neuer Theorien, gegenstandsbezogen</a:t>
            </a: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pPr marL="0" indent="0">
              <a:buNone/>
            </a:pPr>
            <a:endParaRPr lang="de-DE" sz="1600" dirty="0">
              <a:ea typeface="+mn-lt"/>
              <a:cs typeface="Arial" panose="020B0604020202020204" pitchFamily="34" charset="0"/>
            </a:endParaRPr>
          </a:p>
          <a:p>
            <a:pPr marL="0" indent="0">
              <a:buNone/>
            </a:pPr>
            <a:r>
              <a:rPr lang="de-DE" sz="1600" dirty="0">
                <a:ea typeface="+mn-lt"/>
                <a:cs typeface="Arial" panose="020B0604020202020204" pitchFamily="34" charset="0"/>
              </a:rPr>
              <a:t>Strübing </a:t>
            </a:r>
            <a:r>
              <a:rPr lang="de-DE" sz="1600" dirty="0" err="1">
                <a:ea typeface="+mn-lt"/>
                <a:cs typeface="Arial" panose="020B0604020202020204" pitchFamily="34" charset="0"/>
              </a:rPr>
              <a:t>2013:6f</a:t>
            </a:r>
            <a:endParaRPr lang="de-DE" sz="1600" dirty="0">
              <a:cs typeface="Arial" panose="020B0604020202020204" pitchFamily="34" charset="0"/>
            </a:endParaRPr>
          </a:p>
        </p:txBody>
      </p:sp>
    </p:spTree>
    <p:extLst>
      <p:ext uri="{BB962C8B-B14F-4D97-AF65-F5344CB8AC3E}">
        <p14:creationId xmlns:p14="http://schemas.microsoft.com/office/powerpoint/2010/main" val="1159774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70071-5384-4711-9A7E-A8C7CD47057F}"/>
              </a:ext>
            </a:extLst>
          </p:cNvPr>
          <p:cNvSpPr>
            <a:spLocks noGrp="1"/>
          </p:cNvSpPr>
          <p:nvPr>
            <p:ph type="title"/>
          </p:nvPr>
        </p:nvSpPr>
        <p:spPr/>
        <p:txBody>
          <a:bodyPr/>
          <a:lstStyle/>
          <a:p>
            <a:r>
              <a:rPr lang="de-DE" b="1" dirty="0">
                <a:ea typeface="+mj-lt"/>
                <a:cs typeface="Arial" panose="020B0604020202020204" pitchFamily="34" charset="0"/>
              </a:rPr>
              <a:t>Methoden: Heuristik der Befremdung</a:t>
            </a:r>
            <a:endParaRPr lang="de-DE" b="1" dirty="0"/>
          </a:p>
        </p:txBody>
      </p:sp>
      <p:sp>
        <p:nvSpPr>
          <p:cNvPr id="3" name="Content Placeholder 2">
            <a:extLst>
              <a:ext uri="{FF2B5EF4-FFF2-40B4-BE49-F238E27FC236}">
                <a16:creationId xmlns:a16="http://schemas.microsoft.com/office/drawing/2014/main" id="{113BBC35-A681-447F-9387-5C084AA60C85}"/>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Fremdheitserfahrung als Erkenntnismittel</a:t>
            </a:r>
            <a:endParaRPr lang="de-DE" dirty="0">
              <a:cs typeface="Arial" panose="020B0604020202020204" pitchFamily="34" charset="0"/>
            </a:endParaRPr>
          </a:p>
          <a:p>
            <a:r>
              <a:rPr lang="de-DE" dirty="0">
                <a:ea typeface="+mn-lt"/>
                <a:cs typeface="Arial" panose="020B0604020202020204" pitchFamily="34" charset="0"/>
              </a:rPr>
              <a:t>Soziologie forscht in vertrauter Umgebung → aktives 'Befremden' also ein Infragestellen von Vertrautem</a:t>
            </a: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2013:62-65</a:t>
            </a:r>
            <a:endParaRPr lang="de-DE" sz="1600" dirty="0">
              <a:cs typeface="Arial" panose="020B0604020202020204" pitchFamily="34" charset="0"/>
            </a:endParaRPr>
          </a:p>
        </p:txBody>
      </p:sp>
    </p:spTree>
    <p:extLst>
      <p:ext uri="{BB962C8B-B14F-4D97-AF65-F5344CB8AC3E}">
        <p14:creationId xmlns:p14="http://schemas.microsoft.com/office/powerpoint/2010/main" val="6755688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D71AE-0F47-470A-ACC4-DF54FA8BB5E7}"/>
              </a:ext>
            </a:extLst>
          </p:cNvPr>
          <p:cNvSpPr>
            <a:spLocks noGrp="1"/>
          </p:cNvSpPr>
          <p:nvPr>
            <p:ph type="title"/>
          </p:nvPr>
        </p:nvSpPr>
        <p:spPr/>
        <p:txBody>
          <a:bodyPr/>
          <a:lstStyle/>
          <a:p>
            <a:r>
              <a:rPr lang="de-DE" b="1" dirty="0">
                <a:ea typeface="+mj-lt"/>
                <a:cs typeface="Arial" panose="020B0604020202020204" pitchFamily="34" charset="0"/>
              </a:rPr>
              <a:t>Methoden: Dichte Beschreibung</a:t>
            </a:r>
            <a:endParaRPr lang="de-DE" b="1" dirty="0"/>
          </a:p>
        </p:txBody>
      </p:sp>
      <p:sp>
        <p:nvSpPr>
          <p:cNvPr id="3" name="Content Placeholder 2">
            <a:extLst>
              <a:ext uri="{FF2B5EF4-FFF2-40B4-BE49-F238E27FC236}">
                <a16:creationId xmlns:a16="http://schemas.microsoft.com/office/drawing/2014/main" id="{1354491B-8285-44B2-89EE-210A053D7DBD}"/>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Herausgearbeitet von Clifford Geertz (1926-2006)</a:t>
            </a:r>
            <a:endParaRPr lang="de-DE" dirty="0">
              <a:cs typeface="Arial" panose="020B0604020202020204" pitchFamily="34" charset="0"/>
            </a:endParaRPr>
          </a:p>
          <a:p>
            <a:r>
              <a:rPr lang="de-DE" dirty="0">
                <a:ea typeface="+mn-lt"/>
                <a:cs typeface="Arial" panose="020B0604020202020204" pitchFamily="34" charset="0"/>
              </a:rPr>
              <a:t>enthält über die Beschreibung hinaus auch Vermutungen über Bedeutungen</a:t>
            </a:r>
            <a:endParaRPr lang="de-DE" dirty="0"/>
          </a:p>
          <a:p>
            <a:r>
              <a:rPr lang="de-DE" dirty="0">
                <a:ea typeface="+mn-lt"/>
                <a:cs typeface="Arial" panose="020B0604020202020204" pitchFamily="34" charset="0"/>
              </a:rPr>
              <a:t>mehr als bloßes Beschreiben</a:t>
            </a: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2013:68-71</a:t>
            </a:r>
            <a:endParaRPr lang="de-DE" sz="1600" dirty="0">
              <a:cs typeface="Arial" panose="020B0604020202020204" pitchFamily="34" charset="0"/>
            </a:endParaRPr>
          </a:p>
        </p:txBody>
      </p:sp>
    </p:spTree>
    <p:extLst>
      <p:ext uri="{BB962C8B-B14F-4D97-AF65-F5344CB8AC3E}">
        <p14:creationId xmlns:p14="http://schemas.microsoft.com/office/powerpoint/2010/main" val="243244005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01C13-AB68-4889-81C8-31668EB32416}"/>
              </a:ext>
            </a:extLst>
          </p:cNvPr>
          <p:cNvSpPr>
            <a:spLocks noGrp="1"/>
          </p:cNvSpPr>
          <p:nvPr>
            <p:ph type="title"/>
          </p:nvPr>
        </p:nvSpPr>
        <p:spPr/>
        <p:txBody>
          <a:bodyPr/>
          <a:lstStyle/>
          <a:p>
            <a:r>
              <a:rPr lang="de-DE" b="1" dirty="0">
                <a:ea typeface="+mj-lt"/>
                <a:cs typeface="Arial" panose="020B0604020202020204" pitchFamily="34" charset="0"/>
              </a:rPr>
              <a:t>Methoden: Materialbeschaffung</a:t>
            </a:r>
            <a:endParaRPr lang="de-DE" b="1" dirty="0"/>
          </a:p>
        </p:txBody>
      </p:sp>
      <p:sp>
        <p:nvSpPr>
          <p:cNvPr id="3" name="Content Placeholder 2">
            <a:extLst>
              <a:ext uri="{FF2B5EF4-FFF2-40B4-BE49-F238E27FC236}">
                <a16:creationId xmlns:a16="http://schemas.microsoft.com/office/drawing/2014/main" id="{CCF2D0CF-D29F-4463-8F37-0A51DA3D1CD2}"/>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Beobachtungen, oftmals teilnehmende</a:t>
            </a:r>
            <a:endParaRPr lang="de-DE" dirty="0">
              <a:cs typeface="Arial" panose="020B0604020202020204" pitchFamily="34" charset="0"/>
            </a:endParaRPr>
          </a:p>
          <a:p>
            <a:r>
              <a:rPr lang="de-DE" dirty="0">
                <a:ea typeface="+mn-lt"/>
                <a:cs typeface="Arial" panose="020B0604020202020204" pitchFamily="34" charset="0"/>
              </a:rPr>
              <a:t>Interviews, die häufig nebenher geführt werden „nachfragen und plaudern“</a:t>
            </a: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pPr marL="0" indent="0">
              <a:buNone/>
            </a:pPr>
            <a:endParaRPr lang="de-DE" dirty="0">
              <a:cs typeface="Arial" panose="020B0604020202020204" pitchFamily="34" charset="0"/>
            </a:endParaRPr>
          </a:p>
          <a:p>
            <a:pPr marL="0" indent="0">
              <a:buNone/>
            </a:pPr>
            <a:endParaRPr lang="de-DE" dirty="0">
              <a:ea typeface="+mn-lt"/>
              <a:cs typeface="Arial" panose="020B0604020202020204" pitchFamily="34" charset="0"/>
            </a:endParaRPr>
          </a:p>
          <a:p>
            <a:pPr marL="0" indent="0">
              <a:buNone/>
            </a:pPr>
            <a:r>
              <a:rPr lang="de-DE" sz="1600" dirty="0">
                <a:ea typeface="+mn-lt"/>
                <a:cs typeface="Arial" panose="020B0604020202020204" pitchFamily="34" charset="0"/>
              </a:rPr>
              <a:t>Strübing 2013</a:t>
            </a:r>
            <a:endParaRPr lang="de-DE" sz="1600" dirty="0">
              <a:cs typeface="Arial" panose="020B0604020202020204" pitchFamily="34" charset="0"/>
            </a:endParaRPr>
          </a:p>
        </p:txBody>
      </p:sp>
    </p:spTree>
    <p:extLst>
      <p:ext uri="{BB962C8B-B14F-4D97-AF65-F5344CB8AC3E}">
        <p14:creationId xmlns:p14="http://schemas.microsoft.com/office/powerpoint/2010/main" val="27379164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32DA9-3A79-4A24-ABFF-AC301654D97F}"/>
              </a:ext>
            </a:extLst>
          </p:cNvPr>
          <p:cNvSpPr>
            <a:spLocks noGrp="1"/>
          </p:cNvSpPr>
          <p:nvPr>
            <p:ph type="title"/>
          </p:nvPr>
        </p:nvSpPr>
        <p:spPr/>
        <p:txBody>
          <a:bodyPr/>
          <a:lstStyle/>
          <a:p>
            <a:r>
              <a:rPr lang="de-DE" b="1" dirty="0">
                <a:ea typeface="+mj-lt"/>
                <a:cs typeface="Arial" panose="020B0604020202020204" pitchFamily="34" charset="0"/>
              </a:rPr>
              <a:t>Ethnographisches Schreiben</a:t>
            </a:r>
            <a:endParaRPr lang="de-DE" b="1" dirty="0"/>
          </a:p>
        </p:txBody>
      </p:sp>
      <p:sp>
        <p:nvSpPr>
          <p:cNvPr id="3" name="Content Placeholder 2">
            <a:extLst>
              <a:ext uri="{FF2B5EF4-FFF2-40B4-BE49-F238E27FC236}">
                <a16:creationId xmlns:a16="http://schemas.microsoft.com/office/drawing/2014/main" id="{A152E478-701E-4EF4-957B-4EAC2F71FE63}"/>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'Ethnographie ist Schreiben'</a:t>
            </a:r>
            <a:endParaRPr lang="de-DE" dirty="0">
              <a:cs typeface="Arial" panose="020B0604020202020204" pitchFamily="34" charset="0"/>
            </a:endParaRPr>
          </a:p>
          <a:p>
            <a:r>
              <a:rPr lang="de-DE" dirty="0">
                <a:ea typeface="+mn-lt"/>
                <a:cs typeface="Arial" panose="020B0604020202020204" pitchFamily="34" charset="0"/>
              </a:rPr>
              <a:t>macht den Forschungsprozess intersubjektiv nachvollziehbar</a:t>
            </a:r>
            <a:endParaRPr lang="de-DE" dirty="0">
              <a:cs typeface="Arial" panose="020B0604020202020204" pitchFamily="34" charset="0"/>
            </a:endParaRPr>
          </a:p>
          <a:p>
            <a:r>
              <a:rPr lang="de-DE" dirty="0">
                <a:ea typeface="+mn-lt"/>
                <a:cs typeface="Arial" panose="020B0604020202020204" pitchFamily="34" charset="0"/>
              </a:rPr>
              <a:t>Überwindet die 'Schweigsamkeit des Sozialen' und zeigt </a:t>
            </a:r>
            <a:r>
              <a:rPr lang="de-DE" i="1" dirty="0">
                <a:ea typeface="+mn-lt"/>
                <a:cs typeface="Arial" panose="020B0604020202020204" pitchFamily="34" charset="0"/>
              </a:rPr>
              <a:t>eine</a:t>
            </a:r>
            <a:r>
              <a:rPr lang="de-DE" dirty="0">
                <a:ea typeface="+mn-lt"/>
                <a:cs typeface="Arial" panose="020B0604020202020204" pitchFamily="34" charset="0"/>
              </a:rPr>
              <a:t> Wirklichkeit über ein Phänomen</a:t>
            </a: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2013:71-75</a:t>
            </a:r>
            <a:endParaRPr lang="de-DE" sz="1600" dirty="0">
              <a:cs typeface="Arial" panose="020B0604020202020204" pitchFamily="34" charset="0"/>
            </a:endParaRPr>
          </a:p>
        </p:txBody>
      </p:sp>
    </p:spTree>
    <p:extLst>
      <p:ext uri="{BB962C8B-B14F-4D97-AF65-F5344CB8AC3E}">
        <p14:creationId xmlns:p14="http://schemas.microsoft.com/office/powerpoint/2010/main" val="29515291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C932C-5950-475C-B016-91C5C3C5B2B1}"/>
              </a:ext>
            </a:extLst>
          </p:cNvPr>
          <p:cNvSpPr>
            <a:spLocks noGrp="1"/>
          </p:cNvSpPr>
          <p:nvPr>
            <p:ph type="title"/>
          </p:nvPr>
        </p:nvSpPr>
        <p:spPr/>
        <p:txBody>
          <a:bodyPr/>
          <a:lstStyle/>
          <a:p>
            <a:r>
              <a:rPr lang="de-DE" b="1" dirty="0">
                <a:ea typeface="+mj-lt"/>
                <a:cs typeface="Arial" panose="020B0604020202020204" pitchFamily="34" charset="0"/>
              </a:rPr>
              <a:t>Probleme bei ethnographischer Forschung</a:t>
            </a:r>
            <a:endParaRPr lang="de-DE" b="1" dirty="0"/>
          </a:p>
        </p:txBody>
      </p:sp>
      <p:sp>
        <p:nvSpPr>
          <p:cNvPr id="3" name="Content Placeholder 2">
            <a:extLst>
              <a:ext uri="{FF2B5EF4-FFF2-40B4-BE49-F238E27FC236}">
                <a16:creationId xmlns:a16="http://schemas.microsoft.com/office/drawing/2014/main" id="{67E39AA5-0111-4FF5-AEEF-84E05D74D84D}"/>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Rollenkonflikte </a:t>
            </a:r>
            <a:endParaRPr lang="de-DE" dirty="0">
              <a:cs typeface="Arial" panose="020B0604020202020204" pitchFamily="34" charset="0"/>
            </a:endParaRPr>
          </a:p>
          <a:p>
            <a:r>
              <a:rPr lang="de-DE" dirty="0">
                <a:ea typeface="+mn-lt"/>
                <a:cs typeface="Arial" panose="020B0604020202020204" pitchFamily="34" charset="0"/>
              </a:rPr>
              <a:t>Zu starke Beziehung zum Feld (</a:t>
            </a:r>
            <a:r>
              <a:rPr lang="de-DE" b="1" dirty="0" err="1">
                <a:ea typeface="+mn-lt"/>
                <a:cs typeface="Arial" panose="020B0604020202020204" pitchFamily="34" charset="0"/>
              </a:rPr>
              <a:t>going</a:t>
            </a:r>
            <a:r>
              <a:rPr lang="de-DE" b="1" dirty="0">
                <a:ea typeface="+mn-lt"/>
                <a:cs typeface="Arial" panose="020B0604020202020204" pitchFamily="34" charset="0"/>
              </a:rPr>
              <a:t> native</a:t>
            </a:r>
            <a:r>
              <a:rPr lang="de-DE" dirty="0">
                <a:ea typeface="+mn-lt"/>
                <a:cs typeface="Arial" panose="020B0604020202020204" pitchFamily="34" charset="0"/>
              </a:rPr>
              <a:t>): Verlust der analytischen Distanz </a:t>
            </a:r>
            <a:endParaRPr lang="de-DE" dirty="0"/>
          </a:p>
          <a:p>
            <a:r>
              <a:rPr lang="de-DE" dirty="0">
                <a:ea typeface="+mn-lt"/>
                <a:cs typeface="Arial" panose="020B0604020202020204" pitchFamily="34" charset="0"/>
              </a:rPr>
              <a:t>Zu schwache Beziehung: wenig Beobachtungsmöglichkeiten → wenig Daten</a:t>
            </a:r>
            <a:endParaRPr lang="de-DE" dirty="0"/>
          </a:p>
          <a:p>
            <a:r>
              <a:rPr lang="de-DE" dirty="0">
                <a:ea typeface="+mn-lt"/>
                <a:cs typeface="Arial" panose="020B0604020202020204" pitchFamily="34" charset="0"/>
              </a:rPr>
              <a:t>Lösungsansatz: verdeckte Forschung. Aber: kann ethisch und pragmatisch problematisch sein</a:t>
            </a:r>
            <a:endParaRPr lang="de-DE" dirty="0"/>
          </a:p>
          <a:p>
            <a:pPr marL="0" indent="0">
              <a:buNone/>
            </a:pPr>
            <a:endParaRPr lang="de-DE" dirty="0">
              <a:cs typeface="Arial" panose="020B0604020202020204" pitchFamily="34" charset="0"/>
            </a:endParaRPr>
          </a:p>
          <a:p>
            <a:pPr marL="0" indent="0">
              <a:buNone/>
            </a:pPr>
            <a:r>
              <a:rPr lang="de-DE" sz="1600" dirty="0">
                <a:ea typeface="+mn-lt"/>
                <a:cs typeface="Arial" panose="020B0604020202020204" pitchFamily="34" charset="0"/>
              </a:rPr>
              <a:t>Siehe auch Breidenstein et.al. 2014</a:t>
            </a:r>
            <a:endParaRPr lang="de-DE" sz="1600" dirty="0"/>
          </a:p>
        </p:txBody>
      </p:sp>
    </p:spTree>
    <p:extLst>
      <p:ext uri="{BB962C8B-B14F-4D97-AF65-F5344CB8AC3E}">
        <p14:creationId xmlns:p14="http://schemas.microsoft.com/office/powerpoint/2010/main" val="24785823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6E6D6-8F8C-45FD-A789-B44A740B782E}"/>
              </a:ext>
            </a:extLst>
          </p:cNvPr>
          <p:cNvSpPr>
            <a:spLocks noGrp="1"/>
          </p:cNvSpPr>
          <p:nvPr>
            <p:ph type="title"/>
          </p:nvPr>
        </p:nvSpPr>
        <p:spPr/>
        <p:txBody>
          <a:bodyPr>
            <a:normAutofit fontScale="90000"/>
          </a:bodyPr>
          <a:lstStyle/>
          <a:p>
            <a:br>
              <a:rPr lang="de-DE" dirty="0">
                <a:ea typeface="+mj-lt"/>
                <a:cs typeface="Arial" panose="020B0604020202020204" pitchFamily="34" charset="0"/>
              </a:rPr>
            </a:br>
            <a:r>
              <a:rPr lang="de-DE" dirty="0">
                <a:ea typeface="+mj-lt"/>
                <a:cs typeface="Arial" panose="020B0604020202020204" pitchFamily="34" charset="0"/>
              </a:rPr>
              <a:t>5 Beobachtung Strübing 2013:54-56</a:t>
            </a:r>
            <a:br>
              <a:rPr lang="de-DE" dirty="0">
                <a:ea typeface="+mj-lt"/>
                <a:cs typeface="Arial" panose="020B0604020202020204" pitchFamily="34" charset="0"/>
              </a:rPr>
            </a:br>
            <a:br>
              <a:rPr lang="de-DE" dirty="0">
                <a:ea typeface="+mj-lt"/>
                <a:cs typeface="Arial" panose="020B0604020202020204" pitchFamily="34" charset="0"/>
              </a:rPr>
            </a:br>
            <a:r>
              <a:rPr lang="de-DE" b="1" dirty="0">
                <a:ea typeface="+mj-lt"/>
                <a:cs typeface="Arial" panose="020B0604020202020204" pitchFamily="34" charset="0"/>
              </a:rPr>
              <a:t>Charakteristik einer wissenschaftlichen Beobachtung</a:t>
            </a:r>
            <a:endParaRPr lang="de-DE" b="1" dirty="0"/>
          </a:p>
        </p:txBody>
      </p:sp>
      <p:sp>
        <p:nvSpPr>
          <p:cNvPr id="3" name="Content Placeholder 2">
            <a:extLst>
              <a:ext uri="{FF2B5EF4-FFF2-40B4-BE49-F238E27FC236}">
                <a16:creationId xmlns:a16="http://schemas.microsoft.com/office/drawing/2014/main" id="{B054E0C1-F328-4F74-B4B9-632FC6A7E562}"/>
              </a:ext>
            </a:extLst>
          </p:cNvPr>
          <p:cNvSpPr>
            <a:spLocks noGrp="1"/>
          </p:cNvSpPr>
          <p:nvPr>
            <p:ph idx="1"/>
          </p:nvPr>
        </p:nvSpPr>
        <p:spPr/>
        <p:txBody>
          <a:bodyPr vert="horz" lIns="91440" tIns="45720" rIns="91440" bIns="45720" rtlCol="0" anchor="t">
            <a:normAutofit fontScale="92500" lnSpcReduction="10000"/>
          </a:bodyPr>
          <a:lstStyle/>
          <a:p>
            <a:endParaRPr lang="de-DE" dirty="0">
              <a:ea typeface="+mn-lt"/>
              <a:cs typeface="Arial" panose="020B0604020202020204" pitchFamily="34" charset="0"/>
            </a:endParaRPr>
          </a:p>
          <a:p>
            <a:endParaRPr lang="de-DE" dirty="0">
              <a:ea typeface="+mn-lt"/>
              <a:cs typeface="Arial" panose="020B0604020202020204" pitchFamily="34" charset="0"/>
            </a:endParaRPr>
          </a:p>
          <a:p>
            <a:r>
              <a:rPr lang="de-DE" dirty="0">
                <a:ea typeface="+mn-lt"/>
                <a:cs typeface="Arial" panose="020B0604020202020204" pitchFamily="34" charset="0"/>
              </a:rPr>
              <a:t>Beobachtungen werden auf einen Forschungszweck ausgerichtet und dahingehend geplant, aufgezeichnet und geprüft</a:t>
            </a:r>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2013:54-56</a:t>
            </a:r>
            <a:endParaRPr lang="de-DE" sz="1600" dirty="0"/>
          </a:p>
        </p:txBody>
      </p:sp>
    </p:spTree>
    <p:extLst>
      <p:ext uri="{BB962C8B-B14F-4D97-AF65-F5344CB8AC3E}">
        <p14:creationId xmlns:p14="http://schemas.microsoft.com/office/powerpoint/2010/main" val="7023179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CEB68-F473-47D8-9911-23D4D8865AE3}"/>
              </a:ext>
            </a:extLst>
          </p:cNvPr>
          <p:cNvSpPr>
            <a:spLocks noGrp="1"/>
          </p:cNvSpPr>
          <p:nvPr>
            <p:ph type="title"/>
          </p:nvPr>
        </p:nvSpPr>
        <p:spPr/>
        <p:txBody>
          <a:bodyPr/>
          <a:lstStyle/>
          <a:p>
            <a:r>
              <a:rPr lang="de-DE" b="1" dirty="0">
                <a:ea typeface="+mj-lt"/>
                <a:cs typeface="Arial" panose="020B0604020202020204" pitchFamily="34" charset="0"/>
              </a:rPr>
              <a:t>Charakteristiken qualitativer Beobachtungen</a:t>
            </a:r>
            <a:endParaRPr lang="de-DE" b="1" dirty="0"/>
          </a:p>
        </p:txBody>
      </p:sp>
      <p:sp>
        <p:nvSpPr>
          <p:cNvPr id="3" name="Content Placeholder 2">
            <a:extLst>
              <a:ext uri="{FF2B5EF4-FFF2-40B4-BE49-F238E27FC236}">
                <a16:creationId xmlns:a16="http://schemas.microsoft.com/office/drawing/2014/main" id="{8FDD72C0-A6DE-439A-AA43-8997E8562127}"/>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offen, nicht standardisiert, teilnehmend, im Feld → Fließender Übergang zur Ethnographie</a:t>
            </a: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2013:54-56</a:t>
            </a:r>
          </a:p>
        </p:txBody>
      </p:sp>
    </p:spTree>
    <p:extLst>
      <p:ext uri="{BB962C8B-B14F-4D97-AF65-F5344CB8AC3E}">
        <p14:creationId xmlns:p14="http://schemas.microsoft.com/office/powerpoint/2010/main" val="362963008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F519E-A879-4114-A100-6B729D65DA6B}"/>
              </a:ext>
            </a:extLst>
          </p:cNvPr>
          <p:cNvSpPr>
            <a:spLocks noGrp="1"/>
          </p:cNvSpPr>
          <p:nvPr>
            <p:ph type="title"/>
          </p:nvPr>
        </p:nvSpPr>
        <p:spPr/>
        <p:txBody>
          <a:bodyPr/>
          <a:lstStyle/>
          <a:p>
            <a:r>
              <a:rPr lang="de-DE" b="1" dirty="0">
                <a:ea typeface="+mj-lt"/>
                <a:cs typeface="Arial" panose="020B0604020202020204" pitchFamily="34" charset="0"/>
              </a:rPr>
              <a:t>Was ist beobachtbar?</a:t>
            </a:r>
            <a:endParaRPr lang="de-DE" b="1" dirty="0"/>
          </a:p>
        </p:txBody>
      </p:sp>
      <p:sp>
        <p:nvSpPr>
          <p:cNvPr id="3" name="Content Placeholder 2">
            <a:extLst>
              <a:ext uri="{FF2B5EF4-FFF2-40B4-BE49-F238E27FC236}">
                <a16:creationId xmlns:a16="http://schemas.microsoft.com/office/drawing/2014/main" id="{6A33EEEA-9EED-4D70-A065-31E523F55930}"/>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zeitliche Koinzidenz sowie Abfolgen von Ereignissen und Handlungen, aber nicht (direkt) Motive, Kausalitäten und Gefühle</a:t>
            </a: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2013:54-56</a:t>
            </a:r>
            <a:endParaRPr lang="de-DE" sz="1600" dirty="0">
              <a:cs typeface="Arial" panose="020B0604020202020204" pitchFamily="34" charset="0"/>
            </a:endParaRPr>
          </a:p>
        </p:txBody>
      </p:sp>
    </p:spTree>
    <p:extLst>
      <p:ext uri="{BB962C8B-B14F-4D97-AF65-F5344CB8AC3E}">
        <p14:creationId xmlns:p14="http://schemas.microsoft.com/office/powerpoint/2010/main" val="28586480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755C7-52B8-44FE-9F82-1ED77D112B54}"/>
              </a:ext>
            </a:extLst>
          </p:cNvPr>
          <p:cNvSpPr>
            <a:spLocks noGrp="1"/>
          </p:cNvSpPr>
          <p:nvPr>
            <p:ph type="title"/>
          </p:nvPr>
        </p:nvSpPr>
        <p:spPr/>
        <p:txBody>
          <a:bodyPr/>
          <a:lstStyle/>
          <a:p>
            <a:r>
              <a:rPr lang="de-DE" b="1" dirty="0">
                <a:ea typeface="+mj-lt"/>
                <a:cs typeface="Arial" panose="020B0604020202020204" pitchFamily="34" charset="0"/>
              </a:rPr>
              <a:t>Was ist eine Beobachtungseinheit?</a:t>
            </a:r>
            <a:endParaRPr lang="de-DE" b="1" dirty="0"/>
          </a:p>
        </p:txBody>
      </p:sp>
      <p:sp>
        <p:nvSpPr>
          <p:cNvPr id="3" name="Content Placeholder 2">
            <a:extLst>
              <a:ext uri="{FF2B5EF4-FFF2-40B4-BE49-F238E27FC236}">
                <a16:creationId xmlns:a16="http://schemas.microsoft.com/office/drawing/2014/main" id="{469DCD69-C485-4545-B100-AA5C018550E1}"/>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Auswahl von Ort / Feld und Zeit der Beobachtung</a:t>
            </a:r>
            <a:endParaRPr lang="de-DE" dirty="0">
              <a:cs typeface="Arial" panose="020B0604020202020204" pitchFamily="34" charset="0"/>
            </a:endParaRPr>
          </a:p>
          <a:p>
            <a:r>
              <a:rPr lang="de-DE" dirty="0">
                <a:ea typeface="+mn-lt"/>
                <a:cs typeface="Arial" panose="020B0604020202020204" pitchFamily="34" charset="0"/>
              </a:rPr>
              <a:t>oft Beobachtung bestimmter Praktiken</a:t>
            </a:r>
            <a:endParaRPr lang="de-DE" dirty="0"/>
          </a:p>
          <a:p>
            <a:r>
              <a:rPr lang="de-DE" dirty="0">
                <a:ea typeface="+mn-lt"/>
                <a:cs typeface="Arial" panose="020B0604020202020204" pitchFamily="34" charset="0"/>
              </a:rPr>
              <a:t>Problem: Bestimmte zu beobachtende Ereignisse lassen sich schwer vorhersagen</a:t>
            </a: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2013:54-56</a:t>
            </a:r>
            <a:endParaRPr lang="de-DE" dirty="0">
              <a:cs typeface="Arial" panose="020B0604020202020204" pitchFamily="34" charset="0"/>
            </a:endParaRPr>
          </a:p>
        </p:txBody>
      </p:sp>
    </p:spTree>
    <p:extLst>
      <p:ext uri="{BB962C8B-B14F-4D97-AF65-F5344CB8AC3E}">
        <p14:creationId xmlns:p14="http://schemas.microsoft.com/office/powerpoint/2010/main" val="318663665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36A2B-B25D-4901-AB1D-483CCD387093}"/>
              </a:ext>
            </a:extLst>
          </p:cNvPr>
          <p:cNvSpPr>
            <a:spLocks noGrp="1"/>
          </p:cNvSpPr>
          <p:nvPr>
            <p:ph type="title"/>
          </p:nvPr>
        </p:nvSpPr>
        <p:spPr/>
        <p:txBody>
          <a:bodyPr/>
          <a:lstStyle/>
          <a:p>
            <a:r>
              <a:rPr lang="de-DE" b="1" dirty="0">
                <a:ea typeface="+mj-lt"/>
                <a:cs typeface="Arial" panose="020B0604020202020204" pitchFamily="34" charset="0"/>
              </a:rPr>
              <a:t>Unterschiede und Probleme von offener und verdeckter Beobachtung</a:t>
            </a:r>
            <a:endParaRPr lang="de-DE" b="1" dirty="0"/>
          </a:p>
        </p:txBody>
      </p:sp>
      <p:sp>
        <p:nvSpPr>
          <p:cNvPr id="3" name="Content Placeholder 2">
            <a:extLst>
              <a:ext uri="{FF2B5EF4-FFF2-40B4-BE49-F238E27FC236}">
                <a16:creationId xmlns:a16="http://schemas.microsoft.com/office/drawing/2014/main" id="{77D9E43E-A3E9-4234-8D86-29CC61143E73}"/>
              </a:ext>
            </a:extLst>
          </p:cNvPr>
          <p:cNvSpPr>
            <a:spLocks noGrp="1"/>
          </p:cNvSpPr>
          <p:nvPr>
            <p:ph idx="1"/>
          </p:nvPr>
        </p:nvSpPr>
        <p:spPr/>
        <p:txBody>
          <a:bodyPr vert="horz" lIns="91440" tIns="45720" rIns="91440" bIns="45720" rtlCol="0" anchor="t">
            <a:normAutofit lnSpcReduction="10000"/>
          </a:bodyPr>
          <a:lstStyle/>
          <a:p>
            <a:r>
              <a:rPr lang="de-DE" dirty="0">
                <a:ea typeface="+mn-lt"/>
                <a:cs typeface="Arial" panose="020B0604020202020204" pitchFamily="34" charset="0"/>
              </a:rPr>
              <a:t>Offene Beobachtung: Beobachtete wissen, dass die beobachtet werden.</a:t>
            </a:r>
            <a:endParaRPr lang="de-DE" dirty="0">
              <a:cs typeface="Arial" panose="020B0604020202020204" pitchFamily="34" charset="0"/>
            </a:endParaRPr>
          </a:p>
          <a:p>
            <a:r>
              <a:rPr lang="de-DE" dirty="0">
                <a:ea typeface="+mn-lt"/>
                <a:cs typeface="Arial" panose="020B0604020202020204" pitchFamily="34" charset="0"/>
              </a:rPr>
              <a:t>Problem: Reaktivität, werden daher bei langandauernden Untersuchungen verwendet.</a:t>
            </a:r>
            <a:endParaRPr lang="de-DE" dirty="0"/>
          </a:p>
          <a:p>
            <a:r>
              <a:rPr lang="de-DE" dirty="0">
                <a:ea typeface="+mn-lt"/>
                <a:cs typeface="Arial" panose="020B0604020202020204" pitchFamily="34" charset="0"/>
              </a:rPr>
              <a:t>Verdeckte Beobachtung: Beobachtete wissen nicht, dass sie beobachtet werden</a:t>
            </a:r>
            <a:endParaRPr lang="de-DE" dirty="0"/>
          </a:p>
          <a:p>
            <a:r>
              <a:rPr lang="de-DE" dirty="0">
                <a:ea typeface="+mn-lt"/>
                <a:cs typeface="Arial" panose="020B0604020202020204" pitchFamily="34" charset="0"/>
              </a:rPr>
              <a:t>Problem: Forschungsethisch schwierig, werden z.T. bei leicht zu störenden Situationen verwendet</a:t>
            </a:r>
          </a:p>
          <a:p>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2013:54-56</a:t>
            </a:r>
            <a:endParaRPr lang="de-DE" sz="1600" dirty="0">
              <a:cs typeface="Arial" panose="020B0604020202020204" pitchFamily="34" charset="0"/>
            </a:endParaRPr>
          </a:p>
        </p:txBody>
      </p:sp>
    </p:spTree>
    <p:extLst>
      <p:ext uri="{BB962C8B-B14F-4D97-AF65-F5344CB8AC3E}">
        <p14:creationId xmlns:p14="http://schemas.microsoft.com/office/powerpoint/2010/main" val="2331579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D523D-5CB9-4ECA-AB85-91185C869B19}"/>
              </a:ext>
            </a:extLst>
          </p:cNvPr>
          <p:cNvSpPr>
            <a:spLocks noGrp="1"/>
          </p:cNvSpPr>
          <p:nvPr>
            <p:ph type="title"/>
          </p:nvPr>
        </p:nvSpPr>
        <p:spPr/>
        <p:txBody>
          <a:bodyPr>
            <a:normAutofit fontScale="90000"/>
          </a:bodyPr>
          <a:lstStyle/>
          <a:p>
            <a:br>
              <a:rPr lang="de-DE" sz="3600" b="1" dirty="0">
                <a:ea typeface="+mj-lt"/>
                <a:cs typeface="Arial" panose="020B0604020202020204" pitchFamily="34" charset="0"/>
              </a:rPr>
            </a:br>
            <a:br>
              <a:rPr lang="de-DE" sz="3600" b="1" dirty="0">
                <a:ea typeface="+mj-lt"/>
                <a:cs typeface="Arial" panose="020B0604020202020204" pitchFamily="34" charset="0"/>
              </a:rPr>
            </a:br>
            <a:r>
              <a:rPr lang="de-DE" sz="3600" b="1" dirty="0">
                <a:ea typeface="+mj-lt"/>
                <a:cs typeface="Arial" panose="020B0604020202020204" pitchFamily="34" charset="0"/>
              </a:rPr>
              <a:t>Wissenschaftstheorie: normativ vs. interpretativ</a:t>
            </a:r>
            <a:endParaRPr lang="de-DE" sz="3600" b="1" dirty="0">
              <a:cs typeface="Arial" panose="020B0604020202020204" pitchFamily="34" charset="0"/>
            </a:endParaRPr>
          </a:p>
        </p:txBody>
      </p:sp>
      <p:sp>
        <p:nvSpPr>
          <p:cNvPr id="3" name="Content Placeholder 2">
            <a:extLst>
              <a:ext uri="{FF2B5EF4-FFF2-40B4-BE49-F238E27FC236}">
                <a16:creationId xmlns:a16="http://schemas.microsoft.com/office/drawing/2014/main" id="{FDF84350-4F67-4E88-823C-ECCF1471B8BA}"/>
              </a:ext>
            </a:extLst>
          </p:cNvPr>
          <p:cNvSpPr>
            <a:spLocks noGrp="1"/>
          </p:cNvSpPr>
          <p:nvPr>
            <p:ph idx="1"/>
          </p:nvPr>
        </p:nvSpPr>
        <p:spPr/>
        <p:txBody>
          <a:bodyPr vert="horz" lIns="91440" tIns="45720" rIns="91440" bIns="45720" rtlCol="0" anchor="t">
            <a:normAutofit lnSpcReduction="10000"/>
          </a:bodyPr>
          <a:lstStyle/>
          <a:p>
            <a:endParaRPr lang="de-DE" dirty="0">
              <a:ea typeface="+mn-lt"/>
              <a:cs typeface="Arial" panose="020B0604020202020204" pitchFamily="34" charset="0"/>
            </a:endParaRPr>
          </a:p>
          <a:p>
            <a:r>
              <a:rPr lang="de-DE" dirty="0">
                <a:ea typeface="+mn-lt"/>
                <a:cs typeface="Arial" panose="020B0604020202020204" pitchFamily="34" charset="0"/>
              </a:rPr>
              <a:t>Normativ: Menschliches Handeln als Folge von Rollen- und Normvorgaben</a:t>
            </a:r>
            <a:endParaRPr lang="de-DE" dirty="0">
              <a:cs typeface="Arial" panose="020B0604020202020204" pitchFamily="34" charset="0"/>
            </a:endParaRPr>
          </a:p>
          <a:p>
            <a:r>
              <a:rPr lang="de-DE" dirty="0">
                <a:ea typeface="+mn-lt"/>
                <a:cs typeface="Arial" panose="020B0604020202020204" pitchFamily="34" charset="0"/>
              </a:rPr>
              <a:t>Interpretativ: Soziale Interaktion als aktive und kreative Deutungsprozesse</a:t>
            </a: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endParaRPr lang="de-DE" dirty="0">
              <a:ea typeface="+mn-lt"/>
              <a:cs typeface="Arial" panose="020B0604020202020204" pitchFamily="34" charset="0"/>
            </a:endParaRPr>
          </a:p>
          <a:p>
            <a:pPr marL="0" indent="0">
              <a:buNone/>
            </a:pPr>
            <a:r>
              <a:rPr lang="de-DE" sz="1600" dirty="0">
                <a:ea typeface="+mn-lt"/>
                <a:cs typeface="Arial" panose="020B0604020202020204" pitchFamily="34" charset="0"/>
              </a:rPr>
              <a:t>Strübing 2013:7</a:t>
            </a:r>
            <a:endParaRPr lang="de-DE" sz="1600" dirty="0">
              <a:cs typeface="Arial" panose="020B0604020202020204" pitchFamily="34" charset="0"/>
            </a:endParaRPr>
          </a:p>
        </p:txBody>
      </p:sp>
    </p:spTree>
    <p:extLst>
      <p:ext uri="{BB962C8B-B14F-4D97-AF65-F5344CB8AC3E}">
        <p14:creationId xmlns:p14="http://schemas.microsoft.com/office/powerpoint/2010/main" val="372781708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41569-71BF-4D2B-B607-CE3E078B5ACA}"/>
              </a:ext>
            </a:extLst>
          </p:cNvPr>
          <p:cNvSpPr>
            <a:spLocks noGrp="1"/>
          </p:cNvSpPr>
          <p:nvPr>
            <p:ph type="title"/>
          </p:nvPr>
        </p:nvSpPr>
        <p:spPr/>
        <p:txBody>
          <a:bodyPr/>
          <a:lstStyle/>
          <a:p>
            <a:r>
              <a:rPr lang="de-DE" b="1" dirty="0">
                <a:ea typeface="+mj-lt"/>
                <a:cs typeface="Arial" panose="020B0604020202020204" pitchFamily="34" charset="0"/>
              </a:rPr>
              <a:t>Grad der Teilnahme</a:t>
            </a:r>
            <a:endParaRPr lang="de-DE" b="1" dirty="0"/>
          </a:p>
        </p:txBody>
      </p:sp>
      <p:sp>
        <p:nvSpPr>
          <p:cNvPr id="3" name="Content Placeholder 2">
            <a:extLst>
              <a:ext uri="{FF2B5EF4-FFF2-40B4-BE49-F238E27FC236}">
                <a16:creationId xmlns:a16="http://schemas.microsoft.com/office/drawing/2014/main" id="{F4D542EF-3BD9-4EA7-85BD-57AD41AB80E2}"/>
              </a:ext>
            </a:extLst>
          </p:cNvPr>
          <p:cNvSpPr>
            <a:spLocks noGrp="1"/>
          </p:cNvSpPr>
          <p:nvPr>
            <p:ph idx="1"/>
          </p:nvPr>
        </p:nvSpPr>
        <p:spPr/>
        <p:txBody>
          <a:bodyPr vert="horz" lIns="91440" tIns="45720" rIns="91440" bIns="45720" rtlCol="0" anchor="t">
            <a:normAutofit lnSpcReduction="10000"/>
          </a:bodyPr>
          <a:lstStyle/>
          <a:p>
            <a:r>
              <a:rPr lang="de-DE" dirty="0">
                <a:ea typeface="+mn-lt"/>
                <a:cs typeface="Arial" panose="020B0604020202020204" pitchFamily="34" charset="0"/>
              </a:rPr>
              <a:t>Teilnehmende Beobachtung:</a:t>
            </a:r>
            <a:endParaRPr lang="de-DE" dirty="0">
              <a:cs typeface="Arial" panose="020B0604020202020204" pitchFamily="34" charset="0"/>
            </a:endParaRPr>
          </a:p>
          <a:p>
            <a:pPr lvl="1"/>
            <a:r>
              <a:rPr lang="de-DE" dirty="0">
                <a:ea typeface="+mn-lt"/>
                <a:cs typeface="Arial" panose="020B0604020202020204" pitchFamily="34" charset="0"/>
              </a:rPr>
              <a:t>Forschende agieren frei im Feld und nehmen an Aktivitäten teil → Mithandeln</a:t>
            </a:r>
          </a:p>
          <a:p>
            <a:r>
              <a:rPr lang="de-DE" dirty="0">
                <a:ea typeface="+mn-lt"/>
                <a:cs typeface="Arial" panose="020B0604020202020204" pitchFamily="34" charset="0"/>
              </a:rPr>
              <a:t>Nicht-teilnehmende Beobachtung: Forschende greifen nicht in das Geschehen ein</a:t>
            </a:r>
          </a:p>
          <a:p>
            <a:endParaRPr lang="de-DE" dirty="0">
              <a:cs typeface="Arial" panose="020B0604020202020204" pitchFamily="34" charset="0"/>
            </a:endParaRPr>
          </a:p>
          <a:p>
            <a:endParaRPr lang="de-DE" dirty="0">
              <a:cs typeface="Arial" panose="020B0604020202020204" pitchFamily="34" charset="0"/>
            </a:endParaRPr>
          </a:p>
          <a:p>
            <a:pPr marL="0" indent="0">
              <a:buNone/>
            </a:pPr>
            <a:endParaRPr lang="de-DE" dirty="0">
              <a:cs typeface="Arial" panose="020B0604020202020204" pitchFamily="34" charset="0"/>
            </a:endParaRPr>
          </a:p>
          <a:p>
            <a:pPr marL="0" indent="0">
              <a:buNone/>
            </a:pPr>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2013:54-56</a:t>
            </a:r>
          </a:p>
        </p:txBody>
      </p:sp>
    </p:spTree>
    <p:extLst>
      <p:ext uri="{BB962C8B-B14F-4D97-AF65-F5344CB8AC3E}">
        <p14:creationId xmlns:p14="http://schemas.microsoft.com/office/powerpoint/2010/main" val="5537570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E82C6-F9A8-41C5-ACE9-106589D2E580}"/>
              </a:ext>
            </a:extLst>
          </p:cNvPr>
          <p:cNvSpPr>
            <a:spLocks noGrp="1"/>
          </p:cNvSpPr>
          <p:nvPr>
            <p:ph type="title"/>
          </p:nvPr>
        </p:nvSpPr>
        <p:spPr/>
        <p:txBody>
          <a:bodyPr/>
          <a:lstStyle/>
          <a:p>
            <a:r>
              <a:rPr lang="de-DE" b="1" dirty="0">
                <a:ea typeface="+mj-lt"/>
                <a:cs typeface="Arial" panose="020B0604020202020204" pitchFamily="34" charset="0"/>
              </a:rPr>
              <a:t>Was kennzeichnet die Aufzeichnung von Beobachtungen?</a:t>
            </a:r>
            <a:endParaRPr lang="de-DE" b="1" dirty="0"/>
          </a:p>
        </p:txBody>
      </p:sp>
      <p:sp>
        <p:nvSpPr>
          <p:cNvPr id="3" name="Content Placeholder 2">
            <a:extLst>
              <a:ext uri="{FF2B5EF4-FFF2-40B4-BE49-F238E27FC236}">
                <a16:creationId xmlns:a16="http://schemas.microsoft.com/office/drawing/2014/main" id="{BD5E96DE-1B21-433A-9F1B-F1AB06748E48}"/>
              </a:ext>
            </a:extLst>
          </p:cNvPr>
          <p:cNvSpPr>
            <a:spLocks noGrp="1"/>
          </p:cNvSpPr>
          <p:nvPr>
            <p:ph idx="1"/>
          </p:nvPr>
        </p:nvSpPr>
        <p:spPr/>
        <p:txBody>
          <a:bodyPr vert="horz" lIns="91440" tIns="45720" rIns="91440" bIns="45720" rtlCol="0" anchor="t">
            <a:normAutofit lnSpcReduction="10000"/>
          </a:bodyPr>
          <a:lstStyle/>
          <a:p>
            <a:r>
              <a:rPr lang="de-DE" dirty="0">
                <a:ea typeface="+mn-lt"/>
                <a:cs typeface="Arial" panose="020B0604020202020204" pitchFamily="34" charset="0"/>
              </a:rPr>
              <a:t>Aufzeichnung stellt eine erste Interpretation dar (durch Eingrenzung: Zeit, Raum, Perspektive, Wortwahl, Erwähnung, Weglassung)</a:t>
            </a:r>
            <a:endParaRPr lang="de-DE" dirty="0">
              <a:cs typeface="Arial" panose="020B0604020202020204" pitchFamily="34" charset="0"/>
            </a:endParaRPr>
          </a:p>
          <a:p>
            <a:r>
              <a:rPr lang="de-DE" dirty="0">
                <a:ea typeface="+mn-lt"/>
                <a:cs typeface="Arial" panose="020B0604020202020204" pitchFamily="34" charset="0"/>
              </a:rPr>
              <a:t>verschiedene Möglichkeiten: Beobachtungsprotokolle, Audio- und Videomitschnitte</a:t>
            </a: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pPr marL="0" indent="0">
              <a:buNone/>
            </a:pPr>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2013:54-56</a:t>
            </a:r>
            <a:endParaRPr lang="de-DE" sz="1600" dirty="0">
              <a:cs typeface="Arial" panose="020B0604020202020204" pitchFamily="34" charset="0"/>
            </a:endParaRPr>
          </a:p>
        </p:txBody>
      </p:sp>
    </p:spTree>
    <p:extLst>
      <p:ext uri="{BB962C8B-B14F-4D97-AF65-F5344CB8AC3E}">
        <p14:creationId xmlns:p14="http://schemas.microsoft.com/office/powerpoint/2010/main" val="107222670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5FB67-2975-4BCF-91BC-7883D4A6FA02}"/>
              </a:ext>
            </a:extLst>
          </p:cNvPr>
          <p:cNvSpPr>
            <a:spLocks noGrp="1"/>
          </p:cNvSpPr>
          <p:nvPr>
            <p:ph type="title"/>
          </p:nvPr>
        </p:nvSpPr>
        <p:spPr/>
        <p:txBody>
          <a:bodyPr/>
          <a:lstStyle/>
          <a:p>
            <a:r>
              <a:rPr lang="de-DE" b="1" dirty="0">
                <a:ea typeface="+mj-lt"/>
                <a:cs typeface="Arial" panose="020B0604020202020204" pitchFamily="34" charset="0"/>
              </a:rPr>
              <a:t>Abgrenzung zum Interview</a:t>
            </a:r>
            <a:endParaRPr lang="de-DE" b="1" dirty="0"/>
          </a:p>
        </p:txBody>
      </p:sp>
      <p:sp>
        <p:nvSpPr>
          <p:cNvPr id="3" name="Content Placeholder 2">
            <a:extLst>
              <a:ext uri="{FF2B5EF4-FFF2-40B4-BE49-F238E27FC236}">
                <a16:creationId xmlns:a16="http://schemas.microsoft.com/office/drawing/2014/main" id="{BC32FB64-AAA5-4C10-B737-295A4A47BB0D}"/>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Beobachtung von tatsächlichem sozialem Handeln</a:t>
            </a:r>
            <a:endParaRPr lang="de-DE" dirty="0">
              <a:cs typeface="Arial" panose="020B0604020202020204" pitchFamily="34" charset="0"/>
            </a:endParaRPr>
          </a:p>
          <a:p>
            <a:r>
              <a:rPr lang="de-DE" dirty="0">
                <a:ea typeface="+mn-lt"/>
                <a:cs typeface="Arial" panose="020B0604020202020204" pitchFamily="34" charset="0"/>
              </a:rPr>
              <a:t>Beobachtung findet gleichzeitig und am selben Ort statt wie das Geschehen</a:t>
            </a:r>
            <a:endParaRPr lang="de-DE" dirty="0"/>
          </a:p>
          <a:p>
            <a:r>
              <a:rPr lang="de-DE" dirty="0">
                <a:ea typeface="+mn-lt"/>
                <a:cs typeface="Arial" panose="020B0604020202020204" pitchFamily="34" charset="0"/>
              </a:rPr>
              <a:t>Versprachlichung durch Forschende → Beobachtung und Interview ergänzen sich</a:t>
            </a:r>
            <a:endParaRPr lang="de-DE" dirty="0"/>
          </a:p>
          <a:p>
            <a:r>
              <a:rPr lang="de-DE" dirty="0">
                <a:ea typeface="+mn-lt"/>
                <a:cs typeface="Arial" panose="020B0604020202020204" pitchFamily="34" charset="0"/>
              </a:rPr>
              <a:t>B. und Interview erfassen verschiedene Dimensionen eines Phänomens</a:t>
            </a:r>
          </a:p>
          <a:p>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2013:54-56</a:t>
            </a:r>
            <a:endParaRPr lang="de-DE" sz="1600" dirty="0">
              <a:cs typeface="Arial" panose="020B0604020202020204" pitchFamily="34" charset="0"/>
            </a:endParaRPr>
          </a:p>
        </p:txBody>
      </p:sp>
    </p:spTree>
    <p:extLst>
      <p:ext uri="{BB962C8B-B14F-4D97-AF65-F5344CB8AC3E}">
        <p14:creationId xmlns:p14="http://schemas.microsoft.com/office/powerpoint/2010/main" val="334834549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33508-D9C5-4A10-B3B0-63A472297FBF}"/>
              </a:ext>
            </a:extLst>
          </p:cNvPr>
          <p:cNvSpPr>
            <a:spLocks noGrp="1"/>
          </p:cNvSpPr>
          <p:nvPr>
            <p:ph type="title"/>
          </p:nvPr>
        </p:nvSpPr>
        <p:spPr/>
        <p:txBody>
          <a:bodyPr>
            <a:normAutofit fontScale="90000"/>
          </a:bodyPr>
          <a:lstStyle/>
          <a:p>
            <a:r>
              <a:rPr lang="de-DE" dirty="0">
                <a:ea typeface="+mj-lt"/>
                <a:cs typeface="Arial" panose="020B0604020202020204" pitchFamily="34" charset="0"/>
              </a:rPr>
              <a:t>6 Interviews Strübing 2013:79-107</a:t>
            </a:r>
            <a:br>
              <a:rPr lang="de-DE" dirty="0">
                <a:ea typeface="+mj-lt"/>
                <a:cs typeface="Arial" panose="020B0604020202020204" pitchFamily="34" charset="0"/>
              </a:rPr>
            </a:br>
            <a:r>
              <a:rPr lang="de-DE" b="1" dirty="0">
                <a:ea typeface="+mj-lt"/>
                <a:cs typeface="Arial" panose="020B0604020202020204" pitchFamily="34" charset="0"/>
              </a:rPr>
              <a:t>Was kennzeichnet qualitative Interviews?</a:t>
            </a:r>
            <a:endParaRPr lang="de-DE" b="1" dirty="0"/>
          </a:p>
        </p:txBody>
      </p:sp>
      <p:sp>
        <p:nvSpPr>
          <p:cNvPr id="3" name="Content Placeholder 2">
            <a:extLst>
              <a:ext uri="{FF2B5EF4-FFF2-40B4-BE49-F238E27FC236}">
                <a16:creationId xmlns:a16="http://schemas.microsoft.com/office/drawing/2014/main" id="{05E2278F-655C-4099-B363-6EBB07053F12}"/>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Fragen werden offen formuliert: Interviewte sollen ihre Sicht erzählen können</a:t>
            </a:r>
            <a:endParaRPr lang="de-DE" dirty="0">
              <a:cs typeface="Arial" panose="020B0604020202020204" pitchFamily="34" charset="0"/>
            </a:endParaRPr>
          </a:p>
          <a:p>
            <a:r>
              <a:rPr lang="de-DE" dirty="0">
                <a:ea typeface="+mn-lt"/>
                <a:cs typeface="Arial" panose="020B0604020202020204" pitchFamily="34" charset="0"/>
              </a:rPr>
              <a:t>retrospektive Erzählung von bereits Geschehenem</a:t>
            </a:r>
            <a:endParaRPr lang="de-DE" dirty="0"/>
          </a:p>
          <a:p>
            <a:r>
              <a:rPr lang="de-DE" dirty="0">
                <a:ea typeface="+mn-lt"/>
                <a:cs typeface="Arial" panose="020B0604020202020204" pitchFamily="34" charset="0"/>
              </a:rPr>
              <a:t>wichtig ist die Definition der Situation von Interviewten</a:t>
            </a:r>
          </a:p>
          <a:p>
            <a:endParaRPr lang="de-DE" dirty="0">
              <a:cs typeface="Arial" panose="020B0604020202020204" pitchFamily="34" charset="0"/>
            </a:endParaRPr>
          </a:p>
          <a:p>
            <a:endParaRPr lang="de-DE" dirty="0">
              <a:cs typeface="Arial" panose="020B0604020202020204" pitchFamily="34" charset="0"/>
            </a:endParaRPr>
          </a:p>
          <a:p>
            <a:pPr marL="0" indent="0">
              <a:buNone/>
            </a:pPr>
            <a:endParaRPr lang="de-DE" sz="1600" dirty="0">
              <a:cs typeface="Arial" panose="020B0604020202020204" pitchFamily="34" charset="0"/>
            </a:endParaRPr>
          </a:p>
          <a:p>
            <a:pPr marL="0" indent="0">
              <a:buNone/>
            </a:pPr>
            <a:endParaRPr lang="de-DE" sz="1600" dirty="0">
              <a:ea typeface="+mn-lt"/>
              <a:cs typeface="Arial" panose="020B0604020202020204" pitchFamily="34" charset="0"/>
            </a:endParaRPr>
          </a:p>
          <a:p>
            <a:pPr marL="0" indent="0">
              <a:buNone/>
            </a:pPr>
            <a:r>
              <a:rPr lang="de-DE" sz="1600" dirty="0">
                <a:ea typeface="+mn-lt"/>
                <a:cs typeface="Arial" panose="020B0604020202020204" pitchFamily="34" charset="0"/>
              </a:rPr>
              <a:t>Strübing 2013:79-83</a:t>
            </a:r>
          </a:p>
        </p:txBody>
      </p:sp>
    </p:spTree>
    <p:extLst>
      <p:ext uri="{BB962C8B-B14F-4D97-AF65-F5344CB8AC3E}">
        <p14:creationId xmlns:p14="http://schemas.microsoft.com/office/powerpoint/2010/main" val="61949324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9CE58-6FC4-4EB8-BE4C-B418DB8C342D}"/>
              </a:ext>
            </a:extLst>
          </p:cNvPr>
          <p:cNvSpPr>
            <a:spLocks noGrp="1"/>
          </p:cNvSpPr>
          <p:nvPr>
            <p:ph type="title"/>
          </p:nvPr>
        </p:nvSpPr>
        <p:spPr/>
        <p:txBody>
          <a:bodyPr/>
          <a:lstStyle/>
          <a:p>
            <a:r>
              <a:rPr lang="de-DE" b="1" dirty="0">
                <a:ea typeface="+mj-lt"/>
                <a:cs typeface="Arial" panose="020B0604020202020204" pitchFamily="34" charset="0"/>
              </a:rPr>
              <a:t>Weshalb ist das Interview eine asymmetrische Gesprächssituation?</a:t>
            </a:r>
            <a:endParaRPr lang="de-DE" b="1" dirty="0"/>
          </a:p>
        </p:txBody>
      </p:sp>
      <p:sp>
        <p:nvSpPr>
          <p:cNvPr id="3" name="Content Placeholder 2">
            <a:extLst>
              <a:ext uri="{FF2B5EF4-FFF2-40B4-BE49-F238E27FC236}">
                <a16:creationId xmlns:a16="http://schemas.microsoft.com/office/drawing/2014/main" id="{989A3986-2C6D-42A9-B6E4-397B6D2E4E68}"/>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Gespräche im Alltag sind i.d.R. symmetrisch</a:t>
            </a:r>
            <a:endParaRPr lang="de-DE" dirty="0">
              <a:cs typeface="Arial" panose="020B0604020202020204" pitchFamily="34" charset="0"/>
            </a:endParaRPr>
          </a:p>
          <a:p>
            <a:r>
              <a:rPr lang="de-DE" dirty="0">
                <a:ea typeface="+mn-lt"/>
                <a:cs typeface="Arial" panose="020B0604020202020204" pitchFamily="34" charset="0"/>
              </a:rPr>
              <a:t>Hier: Interviewende stellt kurze Fragen, Interviewte antwortet ausführlich</a:t>
            </a:r>
            <a:endParaRPr lang="de-DE" dirty="0"/>
          </a:p>
          <a:p>
            <a:r>
              <a:rPr lang="de-DE" dirty="0">
                <a:ea typeface="+mn-lt"/>
                <a:cs typeface="Arial" panose="020B0604020202020204" pitchFamily="34" charset="0"/>
              </a:rPr>
              <a:t>Interviews werden aufgezeichnet</a:t>
            </a: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2013: 87-91</a:t>
            </a:r>
            <a:endParaRPr lang="de-DE" sz="1600" dirty="0"/>
          </a:p>
        </p:txBody>
      </p:sp>
    </p:spTree>
    <p:extLst>
      <p:ext uri="{BB962C8B-B14F-4D97-AF65-F5344CB8AC3E}">
        <p14:creationId xmlns:p14="http://schemas.microsoft.com/office/powerpoint/2010/main" val="36766747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38405-5405-4B13-8A2D-E49A431B83DE}"/>
              </a:ext>
            </a:extLst>
          </p:cNvPr>
          <p:cNvSpPr>
            <a:spLocks noGrp="1"/>
          </p:cNvSpPr>
          <p:nvPr>
            <p:ph type="title"/>
          </p:nvPr>
        </p:nvSpPr>
        <p:spPr/>
        <p:txBody>
          <a:bodyPr/>
          <a:lstStyle/>
          <a:p>
            <a:r>
              <a:rPr lang="de-DE" b="1" dirty="0">
                <a:ea typeface="+mj-lt"/>
                <a:cs typeface="Arial" panose="020B0604020202020204" pitchFamily="34" charset="0"/>
              </a:rPr>
              <a:t>Dilemmata der Forschenden bei Interviews</a:t>
            </a:r>
            <a:endParaRPr lang="de-DE" b="1" dirty="0"/>
          </a:p>
        </p:txBody>
      </p:sp>
      <p:sp>
        <p:nvSpPr>
          <p:cNvPr id="3" name="Content Placeholder 2">
            <a:extLst>
              <a:ext uri="{FF2B5EF4-FFF2-40B4-BE49-F238E27FC236}">
                <a16:creationId xmlns:a16="http://schemas.microsoft.com/office/drawing/2014/main" id="{687AA268-3645-4EFB-8594-CDDD58108F61}"/>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Fairness-Dilemma: Vertrauen bilden oder ausfragen?</a:t>
            </a:r>
            <a:endParaRPr lang="de-DE" dirty="0">
              <a:cs typeface="Arial" panose="020B0604020202020204" pitchFamily="34" charset="0"/>
            </a:endParaRPr>
          </a:p>
          <a:p>
            <a:r>
              <a:rPr lang="de-DE" dirty="0">
                <a:ea typeface="+mn-lt"/>
                <a:cs typeface="Arial" panose="020B0604020202020204" pitchFamily="34" charset="0"/>
              </a:rPr>
              <a:t>Dilemma der Vagheit: Strukturvorgaben trotz Bedeutung für Forschungserfolg vage</a:t>
            </a:r>
            <a:endParaRPr lang="de-DE" dirty="0"/>
          </a:p>
          <a:p>
            <a:r>
              <a:rPr lang="de-DE" dirty="0">
                <a:ea typeface="+mn-lt"/>
                <a:cs typeface="Arial" panose="020B0604020202020204" pitchFamily="34" charset="0"/>
              </a:rPr>
              <a:t>Dilemma der Selbstrepräsentation: Naive Neugierde trotz Fachkenntnis?</a:t>
            </a: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2013:90-91</a:t>
            </a:r>
            <a:endParaRPr lang="de-DE" sz="1600" dirty="0"/>
          </a:p>
        </p:txBody>
      </p:sp>
    </p:spTree>
    <p:extLst>
      <p:ext uri="{BB962C8B-B14F-4D97-AF65-F5344CB8AC3E}">
        <p14:creationId xmlns:p14="http://schemas.microsoft.com/office/powerpoint/2010/main" val="82088955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7CD9B-CE44-49C2-A401-D713E6AD0D49}"/>
              </a:ext>
            </a:extLst>
          </p:cNvPr>
          <p:cNvSpPr>
            <a:spLocks noGrp="1"/>
          </p:cNvSpPr>
          <p:nvPr>
            <p:ph type="title"/>
          </p:nvPr>
        </p:nvSpPr>
        <p:spPr/>
        <p:txBody>
          <a:bodyPr/>
          <a:lstStyle/>
          <a:p>
            <a:r>
              <a:rPr lang="de-DE" b="1" dirty="0">
                <a:ea typeface="+mj-lt"/>
                <a:cs typeface="Arial" panose="020B0604020202020204" pitchFamily="34" charset="0"/>
              </a:rPr>
              <a:t>Wie kommt es zu einer Interviewsituation?</a:t>
            </a:r>
            <a:endParaRPr lang="de-DE" b="1" dirty="0"/>
          </a:p>
        </p:txBody>
      </p:sp>
      <p:sp>
        <p:nvSpPr>
          <p:cNvPr id="3" name="Content Placeholder 2">
            <a:extLst>
              <a:ext uri="{FF2B5EF4-FFF2-40B4-BE49-F238E27FC236}">
                <a16:creationId xmlns:a16="http://schemas.microsoft.com/office/drawing/2014/main" id="{014EF935-BBF3-4974-B171-492FD3C63926}"/>
              </a:ext>
            </a:extLst>
          </p:cNvPr>
          <p:cNvSpPr>
            <a:spLocks noGrp="1"/>
          </p:cNvSpPr>
          <p:nvPr>
            <p:ph idx="1"/>
          </p:nvPr>
        </p:nvSpPr>
        <p:spPr/>
        <p:txBody>
          <a:bodyPr vert="horz" lIns="91440" tIns="45720" rIns="91440" bIns="45720" rtlCol="0" anchor="t">
            <a:normAutofit lnSpcReduction="10000"/>
          </a:bodyPr>
          <a:lstStyle/>
          <a:p>
            <a:r>
              <a:rPr lang="de-DE" dirty="0">
                <a:ea typeface="+mn-lt"/>
                <a:cs typeface="Arial" panose="020B0604020202020204" pitchFamily="34" charset="0"/>
              </a:rPr>
              <a:t>Die Verabredung zum Interview als Vertrag mit folgendem Inhalt: Zeitrahmen (besser: großzügig!)</a:t>
            </a:r>
            <a:endParaRPr lang="de-DE" dirty="0">
              <a:cs typeface="Arial" panose="020B0604020202020204" pitchFamily="34" charset="0"/>
            </a:endParaRPr>
          </a:p>
          <a:p>
            <a:r>
              <a:rPr lang="de-DE" dirty="0">
                <a:ea typeface="+mn-lt"/>
                <a:cs typeface="Arial" panose="020B0604020202020204" pitchFamily="34" charset="0"/>
              </a:rPr>
              <a:t>Anzahl der Beteiligten (Interviewer, Angehörige des Interviewten)</a:t>
            </a:r>
            <a:endParaRPr lang="de-DE" dirty="0"/>
          </a:p>
          <a:p>
            <a:r>
              <a:rPr lang="de-DE" dirty="0">
                <a:ea typeface="+mn-lt"/>
                <a:cs typeface="Arial" panose="020B0604020202020204" pitchFamily="34" charset="0"/>
              </a:rPr>
              <a:t>Thema des Interviews (zumindest grob umrissen)</a:t>
            </a:r>
            <a:endParaRPr lang="de-DE" dirty="0"/>
          </a:p>
          <a:p>
            <a:r>
              <a:rPr lang="de-DE" dirty="0">
                <a:ea typeface="+mn-lt"/>
                <a:cs typeface="Arial" panose="020B0604020202020204" pitchFamily="34" charset="0"/>
              </a:rPr>
              <a:t>Verwendung von Aufnahmegeräten?</a:t>
            </a: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2013:89</a:t>
            </a:r>
            <a:endParaRPr lang="de-DE" sz="1600" dirty="0"/>
          </a:p>
        </p:txBody>
      </p:sp>
    </p:spTree>
    <p:extLst>
      <p:ext uri="{BB962C8B-B14F-4D97-AF65-F5344CB8AC3E}">
        <p14:creationId xmlns:p14="http://schemas.microsoft.com/office/powerpoint/2010/main" val="375961299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081B0-44E8-4D3E-9C32-B8F748414E6C}"/>
              </a:ext>
            </a:extLst>
          </p:cNvPr>
          <p:cNvSpPr>
            <a:spLocks noGrp="1"/>
          </p:cNvSpPr>
          <p:nvPr>
            <p:ph type="title"/>
          </p:nvPr>
        </p:nvSpPr>
        <p:spPr/>
        <p:txBody>
          <a:bodyPr/>
          <a:lstStyle/>
          <a:p>
            <a:r>
              <a:rPr lang="de-DE" b="1" dirty="0">
                <a:ea typeface="+mj-lt"/>
                <a:cs typeface="Arial" panose="020B0604020202020204" pitchFamily="34" charset="0"/>
              </a:rPr>
              <a:t>Strukturierung von Interviews</a:t>
            </a:r>
            <a:endParaRPr lang="de-DE" b="1" dirty="0"/>
          </a:p>
        </p:txBody>
      </p:sp>
      <p:sp>
        <p:nvSpPr>
          <p:cNvPr id="3" name="Content Placeholder 2">
            <a:extLst>
              <a:ext uri="{FF2B5EF4-FFF2-40B4-BE49-F238E27FC236}">
                <a16:creationId xmlns:a16="http://schemas.microsoft.com/office/drawing/2014/main" id="{9871EB46-7FE4-43F8-A48F-FA6CE9EAFFC3}"/>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halbstrukturiert</a:t>
            </a:r>
            <a:endParaRPr lang="de-DE" dirty="0">
              <a:cs typeface="Arial" panose="020B0604020202020204" pitchFamily="34" charset="0"/>
            </a:endParaRPr>
          </a:p>
          <a:p>
            <a:r>
              <a:rPr lang="de-DE" dirty="0">
                <a:ea typeface="+mn-lt"/>
                <a:cs typeface="Arial" panose="020B0604020202020204" pitchFamily="34" charset="0"/>
              </a:rPr>
              <a:t>Erzählstimulus am Anfang</a:t>
            </a:r>
            <a:endParaRPr lang="de-DE" dirty="0"/>
          </a:p>
          <a:p>
            <a:r>
              <a:rPr lang="de-DE" dirty="0">
                <a:ea typeface="+mn-lt"/>
                <a:cs typeface="Arial" panose="020B0604020202020204" pitchFamily="34" charset="0"/>
              </a:rPr>
              <a:t>Frageformulierung und -Reihenfolge wird situativ angepasst</a:t>
            </a:r>
            <a:endParaRPr lang="de-DE" dirty="0"/>
          </a:p>
          <a:p>
            <a:r>
              <a:rPr lang="de-DE" dirty="0">
                <a:ea typeface="+mn-lt"/>
                <a:cs typeface="Arial" panose="020B0604020202020204" pitchFamily="34" charset="0"/>
              </a:rPr>
              <a:t>verschiedene Bezeichnungen, gleiche Art (z.B. halb-strukturierte Interview = Leitfadeninterview)</a:t>
            </a:r>
          </a:p>
          <a:p>
            <a:endParaRPr lang="de-DE" dirty="0">
              <a:cs typeface="Arial" panose="020B0604020202020204" pitchFamily="34" charset="0"/>
            </a:endParaRPr>
          </a:p>
          <a:p>
            <a:endParaRPr lang="de-DE" dirty="0">
              <a:cs typeface="Arial" panose="020B0604020202020204" pitchFamily="34" charset="0"/>
            </a:endParaRPr>
          </a:p>
          <a:p>
            <a:endParaRPr lang="de-DE" sz="1600" dirty="0">
              <a:cs typeface="Arial" panose="020B0604020202020204" pitchFamily="34" charset="0"/>
            </a:endParaRPr>
          </a:p>
          <a:p>
            <a:pPr marL="0" indent="0">
              <a:buNone/>
            </a:pPr>
            <a:r>
              <a:rPr lang="de-DE" sz="1600" dirty="0">
                <a:ea typeface="+mn-lt"/>
                <a:cs typeface="Arial" panose="020B0604020202020204" pitchFamily="34" charset="0"/>
              </a:rPr>
              <a:t>Strübing 2013: 86-87</a:t>
            </a:r>
            <a:endParaRPr lang="de-DE" sz="1600" dirty="0"/>
          </a:p>
        </p:txBody>
      </p:sp>
    </p:spTree>
    <p:extLst>
      <p:ext uri="{BB962C8B-B14F-4D97-AF65-F5344CB8AC3E}">
        <p14:creationId xmlns:p14="http://schemas.microsoft.com/office/powerpoint/2010/main" val="202358155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C3936D-F889-465E-8102-A7EAA9F2362B}"/>
              </a:ext>
            </a:extLst>
          </p:cNvPr>
          <p:cNvSpPr>
            <a:spLocks noGrp="1"/>
          </p:cNvSpPr>
          <p:nvPr>
            <p:ph type="title"/>
          </p:nvPr>
        </p:nvSpPr>
        <p:spPr/>
        <p:txBody>
          <a:bodyPr/>
          <a:lstStyle/>
          <a:p>
            <a:r>
              <a:rPr lang="de-DE" b="1" dirty="0">
                <a:ea typeface="+mj-lt"/>
                <a:cs typeface="Arial" panose="020B0604020202020204" pitchFamily="34" charset="0"/>
              </a:rPr>
              <a:t>Verschiedene Arten von Interviews</a:t>
            </a:r>
            <a:endParaRPr lang="de-DE" b="1" dirty="0"/>
          </a:p>
        </p:txBody>
      </p:sp>
      <p:sp>
        <p:nvSpPr>
          <p:cNvPr id="3" name="Content Placeholder 2">
            <a:extLst>
              <a:ext uri="{FF2B5EF4-FFF2-40B4-BE49-F238E27FC236}">
                <a16:creationId xmlns:a16="http://schemas.microsoft.com/office/drawing/2014/main" id="{A1A54472-50E8-4BD0-AA39-06AED77A898A}"/>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Unterscheidung verschiedener Arten </a:t>
            </a:r>
            <a:r>
              <a:rPr lang="de-DE" dirty="0" err="1">
                <a:ea typeface="+mn-lt"/>
                <a:cs typeface="Arial" panose="020B0604020202020204" pitchFamily="34" charset="0"/>
              </a:rPr>
              <a:t>qual</a:t>
            </a:r>
            <a:r>
              <a:rPr lang="de-DE" dirty="0">
                <a:ea typeface="+mn-lt"/>
                <a:cs typeface="Arial" panose="020B0604020202020204" pitchFamily="34" charset="0"/>
              </a:rPr>
              <a:t>. Interviews:</a:t>
            </a:r>
            <a:endParaRPr lang="de-DE" dirty="0">
              <a:cs typeface="Arial" panose="020B0604020202020204" pitchFamily="34" charset="0"/>
            </a:endParaRPr>
          </a:p>
          <a:p>
            <a:pPr lvl="1"/>
            <a:r>
              <a:rPr lang="de-DE" dirty="0">
                <a:ea typeface="+mn-lt"/>
                <a:cs typeface="Arial" panose="020B0604020202020204" pitchFamily="34" charset="0"/>
              </a:rPr>
              <a:t>nach Art und Ausmaß der Strukturierung</a:t>
            </a:r>
            <a:endParaRPr lang="de-DE" dirty="0"/>
          </a:p>
          <a:p>
            <a:pPr lvl="1"/>
            <a:r>
              <a:rPr lang="de-DE" dirty="0">
                <a:ea typeface="+mn-lt"/>
                <a:cs typeface="Arial" panose="020B0604020202020204" pitchFamily="34" charset="0"/>
              </a:rPr>
              <a:t>nach Typ der Untersuchungsfrage</a:t>
            </a:r>
            <a:endParaRPr lang="de-DE" dirty="0"/>
          </a:p>
          <a:p>
            <a:r>
              <a:rPr lang="de-DE" dirty="0">
                <a:ea typeface="+mn-lt"/>
                <a:cs typeface="Arial" panose="020B0604020202020204" pitchFamily="34" charset="0"/>
              </a:rPr>
              <a:t>Fokussierte Interviews</a:t>
            </a:r>
            <a:endParaRPr lang="de-DE" dirty="0"/>
          </a:p>
          <a:p>
            <a:r>
              <a:rPr lang="de-DE" dirty="0">
                <a:ea typeface="+mn-lt"/>
                <a:cs typeface="Arial" panose="020B0604020202020204" pitchFamily="34" charset="0"/>
              </a:rPr>
              <a:t>Experteninterviews</a:t>
            </a:r>
            <a:endParaRPr lang="de-DE" dirty="0"/>
          </a:p>
          <a:p>
            <a:r>
              <a:rPr lang="de-DE" dirty="0">
                <a:ea typeface="+mn-lt"/>
                <a:cs typeface="Arial" panose="020B0604020202020204" pitchFamily="34" charset="0"/>
              </a:rPr>
              <a:t>Narrative Interviews</a:t>
            </a:r>
            <a:endParaRPr lang="de-DE" dirty="0"/>
          </a:p>
          <a:p>
            <a:r>
              <a:rPr lang="de-DE" dirty="0">
                <a:ea typeface="+mn-lt"/>
                <a:cs typeface="Arial" panose="020B0604020202020204" pitchFamily="34" charset="0"/>
              </a:rPr>
              <a:t>Ethnographische Interviews</a:t>
            </a:r>
          </a:p>
          <a:p>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2013:92-101</a:t>
            </a:r>
            <a:endParaRPr lang="de-DE" sz="1600" dirty="0">
              <a:cs typeface="Arial" panose="020B0604020202020204" pitchFamily="34" charset="0"/>
            </a:endParaRPr>
          </a:p>
        </p:txBody>
      </p:sp>
    </p:spTree>
    <p:extLst>
      <p:ext uri="{BB962C8B-B14F-4D97-AF65-F5344CB8AC3E}">
        <p14:creationId xmlns:p14="http://schemas.microsoft.com/office/powerpoint/2010/main" val="83597343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E9517-95CE-47A9-91DD-52349F1EF09D}"/>
              </a:ext>
            </a:extLst>
          </p:cNvPr>
          <p:cNvSpPr>
            <a:spLocks noGrp="1"/>
          </p:cNvSpPr>
          <p:nvPr>
            <p:ph type="title"/>
          </p:nvPr>
        </p:nvSpPr>
        <p:spPr/>
        <p:txBody>
          <a:bodyPr/>
          <a:lstStyle/>
          <a:p>
            <a:r>
              <a:rPr lang="de-DE" b="1" dirty="0">
                <a:ea typeface="+mj-lt"/>
                <a:cs typeface="Arial" panose="020B0604020202020204" pitchFamily="34" charset="0"/>
              </a:rPr>
              <a:t>Leitfadeninterviews</a:t>
            </a:r>
            <a:endParaRPr lang="de-DE" b="1" dirty="0"/>
          </a:p>
        </p:txBody>
      </p:sp>
      <p:sp>
        <p:nvSpPr>
          <p:cNvPr id="3" name="Content Placeholder 2">
            <a:extLst>
              <a:ext uri="{FF2B5EF4-FFF2-40B4-BE49-F238E27FC236}">
                <a16:creationId xmlns:a16="http://schemas.microsoft.com/office/drawing/2014/main" id="{9688436B-8ECF-4396-AA8A-82B8E4EB724D}"/>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soll einem alltäglichen Gespräch ähnlich sein </a:t>
            </a:r>
            <a:endParaRPr lang="de-DE" dirty="0">
              <a:cs typeface="Arial" panose="020B0604020202020204" pitchFamily="34" charset="0"/>
            </a:endParaRPr>
          </a:p>
          <a:p>
            <a:r>
              <a:rPr lang="de-DE" dirty="0">
                <a:ea typeface="+mn-lt"/>
                <a:cs typeface="Arial" panose="020B0604020202020204" pitchFamily="34" charset="0"/>
              </a:rPr>
              <a:t>loser Leitfaden statt fester Fragebogen</a:t>
            </a:r>
            <a:endParaRPr lang="de-DE" dirty="0"/>
          </a:p>
          <a:p>
            <a:r>
              <a:rPr lang="de-DE" dirty="0">
                <a:ea typeface="+mn-lt"/>
                <a:cs typeface="Arial" panose="020B0604020202020204" pitchFamily="34" charset="0"/>
              </a:rPr>
              <a:t>flexiblere Gesprächsführung (zwar asymmetrisch aber an konkrete Gesprächssituation angepasst)</a:t>
            </a:r>
            <a:endParaRPr lang="de-DE" dirty="0"/>
          </a:p>
          <a:p>
            <a:r>
              <a:rPr lang="de-DE" dirty="0">
                <a:ea typeface="+mn-lt"/>
                <a:cs typeface="Arial" panose="020B0604020202020204" pitchFamily="34" charset="0"/>
              </a:rPr>
              <a:t>Anpassung der Fragen an Interviewte (Empathie!)</a:t>
            </a:r>
            <a:endParaRPr lang="de-DE" dirty="0"/>
          </a:p>
          <a:p>
            <a:r>
              <a:rPr lang="de-DE" dirty="0">
                <a:ea typeface="+mn-lt"/>
                <a:cs typeface="Arial" panose="020B0604020202020204" pitchFamily="34" charset="0"/>
              </a:rPr>
              <a:t>offene Frageformulierung</a:t>
            </a:r>
          </a:p>
          <a:p>
            <a:endParaRPr lang="de-DE" dirty="0">
              <a:cs typeface="Arial" panose="020B0604020202020204" pitchFamily="34" charset="0"/>
            </a:endParaRPr>
          </a:p>
          <a:p>
            <a:pPr marL="0" indent="0">
              <a:buNone/>
            </a:pPr>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2013: 92-95</a:t>
            </a:r>
            <a:endParaRPr lang="de-DE" sz="1600" dirty="0"/>
          </a:p>
        </p:txBody>
      </p:sp>
    </p:spTree>
    <p:extLst>
      <p:ext uri="{BB962C8B-B14F-4D97-AF65-F5344CB8AC3E}">
        <p14:creationId xmlns:p14="http://schemas.microsoft.com/office/powerpoint/2010/main" val="3538391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703D1-AAFE-4531-AEFE-64C9E123234B}"/>
              </a:ext>
            </a:extLst>
          </p:cNvPr>
          <p:cNvSpPr>
            <a:spLocks noGrp="1"/>
          </p:cNvSpPr>
          <p:nvPr>
            <p:ph type="title"/>
          </p:nvPr>
        </p:nvSpPr>
        <p:spPr/>
        <p:txBody>
          <a:bodyPr>
            <a:normAutofit fontScale="90000"/>
          </a:bodyPr>
          <a:lstStyle/>
          <a:p>
            <a:br>
              <a:rPr lang="de-DE" sz="3600" b="1" dirty="0">
                <a:ea typeface="+mj-lt"/>
                <a:cs typeface="Arial" panose="020B0604020202020204" pitchFamily="34" charset="0"/>
              </a:rPr>
            </a:br>
            <a:br>
              <a:rPr lang="de-DE" sz="3600" b="1" dirty="0">
                <a:ea typeface="+mj-lt"/>
                <a:cs typeface="Arial" panose="020B0604020202020204" pitchFamily="34" charset="0"/>
              </a:rPr>
            </a:br>
            <a:r>
              <a:rPr lang="de-DE" sz="3600" b="1" dirty="0">
                <a:ea typeface="+mj-lt"/>
                <a:cs typeface="Arial" panose="020B0604020202020204" pitchFamily="34" charset="0"/>
              </a:rPr>
              <a:t>Schlussverfahren: deduktiv vs. induktiv</a:t>
            </a:r>
            <a:endParaRPr lang="de-DE" sz="3600" b="1" dirty="0">
              <a:cs typeface="Arial" panose="020B0604020202020204" pitchFamily="34" charset="0"/>
            </a:endParaRPr>
          </a:p>
        </p:txBody>
      </p:sp>
      <p:sp>
        <p:nvSpPr>
          <p:cNvPr id="3" name="Content Placeholder 2">
            <a:extLst>
              <a:ext uri="{FF2B5EF4-FFF2-40B4-BE49-F238E27FC236}">
                <a16:creationId xmlns:a16="http://schemas.microsoft.com/office/drawing/2014/main" id="{02B88659-1EA7-48E8-8819-1363B4678148}"/>
              </a:ext>
            </a:extLst>
          </p:cNvPr>
          <p:cNvSpPr>
            <a:spLocks noGrp="1"/>
          </p:cNvSpPr>
          <p:nvPr>
            <p:ph idx="1"/>
          </p:nvPr>
        </p:nvSpPr>
        <p:spPr/>
        <p:txBody>
          <a:bodyPr vert="horz" lIns="91440" tIns="45720" rIns="91440" bIns="45720" rtlCol="0" anchor="t">
            <a:normAutofit fontScale="92500" lnSpcReduction="20000"/>
          </a:bodyPr>
          <a:lstStyle/>
          <a:p>
            <a:endParaRPr lang="de-DE" dirty="0">
              <a:ea typeface="+mn-lt"/>
              <a:cs typeface="Arial" panose="020B0604020202020204" pitchFamily="34" charset="0"/>
            </a:endParaRPr>
          </a:p>
          <a:p>
            <a:r>
              <a:rPr lang="de-DE" dirty="0">
                <a:ea typeface="+mn-lt"/>
                <a:cs typeface="Arial" panose="020B0604020202020204" pitchFamily="34" charset="0"/>
              </a:rPr>
              <a:t>deduktiv: vom Allgemeinen aufs Einzelne</a:t>
            </a:r>
            <a:endParaRPr lang="de-DE" dirty="0">
              <a:cs typeface="Arial" panose="020B0604020202020204" pitchFamily="34" charset="0"/>
            </a:endParaRPr>
          </a:p>
          <a:p>
            <a:r>
              <a:rPr lang="de-DE" dirty="0">
                <a:ea typeface="+mn-lt"/>
                <a:cs typeface="Arial" panose="020B0604020202020204" pitchFamily="34" charset="0"/>
              </a:rPr>
              <a:t>induktiv: vom Einzelnen aufs Allgemeine</a:t>
            </a: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pPr marL="0" indent="0">
              <a:buNone/>
            </a:pPr>
            <a:endParaRPr lang="de-DE" dirty="0">
              <a:ea typeface="+mn-lt"/>
              <a:cs typeface="Arial" panose="020B0604020202020204" pitchFamily="34" charset="0"/>
            </a:endParaRPr>
          </a:p>
          <a:p>
            <a:endParaRPr lang="de-DE" sz="1600" dirty="0">
              <a:ea typeface="+mn-lt"/>
              <a:cs typeface="Arial" panose="020B0604020202020204" pitchFamily="34" charset="0"/>
            </a:endParaRPr>
          </a:p>
          <a:p>
            <a:pPr marL="0" indent="0">
              <a:buNone/>
            </a:pPr>
            <a:r>
              <a:rPr lang="de-DE" sz="1600" dirty="0">
                <a:ea typeface="+mn-lt"/>
                <a:cs typeface="Arial" panose="020B0604020202020204" pitchFamily="34" charset="0"/>
              </a:rPr>
              <a:t>Strübing 2013:7-8</a:t>
            </a:r>
            <a:endParaRPr lang="de-DE" sz="1600" dirty="0">
              <a:cs typeface="Arial" panose="020B0604020202020204" pitchFamily="34" charset="0"/>
            </a:endParaRPr>
          </a:p>
        </p:txBody>
      </p:sp>
    </p:spTree>
    <p:extLst>
      <p:ext uri="{BB962C8B-B14F-4D97-AF65-F5344CB8AC3E}">
        <p14:creationId xmlns:p14="http://schemas.microsoft.com/office/powerpoint/2010/main" val="307263206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6F7A1-C9EF-4185-AA5A-F86A8B1F933B}"/>
              </a:ext>
            </a:extLst>
          </p:cNvPr>
          <p:cNvSpPr>
            <a:spLocks noGrp="1"/>
          </p:cNvSpPr>
          <p:nvPr>
            <p:ph type="title"/>
          </p:nvPr>
        </p:nvSpPr>
        <p:spPr/>
        <p:txBody>
          <a:bodyPr/>
          <a:lstStyle/>
          <a:p>
            <a:r>
              <a:rPr lang="de-DE" b="1" dirty="0">
                <a:ea typeface="+mj-lt"/>
                <a:cs typeface="Arial" panose="020B0604020202020204" pitchFamily="34" charset="0"/>
              </a:rPr>
              <a:t>Was ist ein Leitfaden?</a:t>
            </a:r>
            <a:endParaRPr lang="de-DE" b="1" dirty="0"/>
          </a:p>
        </p:txBody>
      </p:sp>
      <p:sp>
        <p:nvSpPr>
          <p:cNvPr id="3" name="Content Placeholder 2">
            <a:extLst>
              <a:ext uri="{FF2B5EF4-FFF2-40B4-BE49-F238E27FC236}">
                <a16:creationId xmlns:a16="http://schemas.microsoft.com/office/drawing/2014/main" id="{D559D11F-445C-43EC-9DC0-C2651908F15A}"/>
              </a:ext>
            </a:extLst>
          </p:cNvPr>
          <p:cNvSpPr>
            <a:spLocks noGrp="1"/>
          </p:cNvSpPr>
          <p:nvPr>
            <p:ph idx="1"/>
          </p:nvPr>
        </p:nvSpPr>
        <p:spPr/>
        <p:txBody>
          <a:bodyPr vert="horz" lIns="91440" tIns="45720" rIns="91440" bIns="45720" rtlCol="0" anchor="t">
            <a:normAutofit lnSpcReduction="10000"/>
          </a:bodyPr>
          <a:lstStyle/>
          <a:p>
            <a:r>
              <a:rPr lang="de-DE" dirty="0">
                <a:ea typeface="+mn-lt"/>
                <a:cs typeface="Arial" panose="020B0604020202020204" pitchFamily="34" charset="0"/>
              </a:rPr>
              <a:t>Roter Faden des Interviews</a:t>
            </a:r>
            <a:endParaRPr lang="de-DE" dirty="0">
              <a:cs typeface="Arial" panose="020B0604020202020204" pitchFamily="34" charset="0"/>
            </a:endParaRPr>
          </a:p>
          <a:p>
            <a:r>
              <a:rPr lang="de-DE" dirty="0">
                <a:ea typeface="+mn-lt"/>
                <a:cs typeface="Arial" panose="020B0604020202020204" pitchFamily="34" charset="0"/>
              </a:rPr>
              <a:t>Normalitätserwartung: Richtet sich nach dem mutmaßlichen Gesprächsverlauf (idealisierende Antizipation) </a:t>
            </a:r>
            <a:endParaRPr lang="de-DE" dirty="0"/>
          </a:p>
          <a:p>
            <a:r>
              <a:rPr lang="de-DE" dirty="0">
                <a:ea typeface="+mn-lt"/>
                <a:cs typeface="Arial" panose="020B0604020202020204" pitchFamily="34" charset="0"/>
              </a:rPr>
              <a:t>Strukturierungsleistung liegt beim Interviewer, statt beim Fragebogen</a:t>
            </a:r>
            <a:endParaRPr lang="de-DE" dirty="0"/>
          </a:p>
          <a:p>
            <a:r>
              <a:rPr lang="de-DE" dirty="0">
                <a:ea typeface="+mn-lt"/>
                <a:cs typeface="Arial" panose="020B0604020202020204" pitchFamily="34" charset="0"/>
              </a:rPr>
              <a:t>Inhalt eines Leitfadens:</a:t>
            </a:r>
            <a:endParaRPr lang="de-DE" dirty="0"/>
          </a:p>
          <a:p>
            <a:pPr lvl="1"/>
            <a:r>
              <a:rPr lang="de-DE" dirty="0">
                <a:ea typeface="+mn-lt"/>
                <a:cs typeface="Arial" panose="020B0604020202020204" pitchFamily="34" charset="0"/>
              </a:rPr>
              <a:t>Erzählstimulus</a:t>
            </a:r>
            <a:endParaRPr lang="de-DE" dirty="0"/>
          </a:p>
          <a:p>
            <a:pPr lvl="1"/>
            <a:r>
              <a:rPr lang="de-DE" dirty="0">
                <a:ea typeface="+mn-lt"/>
                <a:cs typeface="Arial" panose="020B0604020202020204" pitchFamily="34" charset="0"/>
              </a:rPr>
              <a:t>Kernbestand von Fragen + denkbare Vertiefungsfragen (offene Fragen!)</a:t>
            </a:r>
            <a:endParaRPr lang="de-DE" dirty="0"/>
          </a:p>
          <a:p>
            <a:r>
              <a:rPr lang="de-DE" dirty="0">
                <a:ea typeface="+mn-lt"/>
                <a:cs typeface="Arial" panose="020B0604020202020204" pitchFamily="34" charset="0"/>
              </a:rPr>
              <a:t>Formulierung von einigen Antwortbeispielen sinnvoll (zur Verdeutlichung der Frage)</a:t>
            </a:r>
            <a:endParaRPr lang="de-DE" dirty="0"/>
          </a:p>
        </p:txBody>
      </p:sp>
    </p:spTree>
    <p:extLst>
      <p:ext uri="{BB962C8B-B14F-4D97-AF65-F5344CB8AC3E}">
        <p14:creationId xmlns:p14="http://schemas.microsoft.com/office/powerpoint/2010/main" val="147827556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26B4A-FD26-4670-B2BE-4CD53CCEB42A}"/>
              </a:ext>
            </a:extLst>
          </p:cNvPr>
          <p:cNvSpPr>
            <a:spLocks noGrp="1"/>
          </p:cNvSpPr>
          <p:nvPr>
            <p:ph type="title"/>
          </p:nvPr>
        </p:nvSpPr>
        <p:spPr/>
        <p:txBody>
          <a:bodyPr/>
          <a:lstStyle/>
          <a:p>
            <a:r>
              <a:rPr lang="de-DE" b="1" dirty="0">
                <a:ea typeface="+mj-lt"/>
                <a:cs typeface="Arial" panose="020B0604020202020204" pitchFamily="34" charset="0"/>
              </a:rPr>
              <a:t>Häufige Fehler bei Interviews</a:t>
            </a:r>
            <a:endParaRPr lang="de-DE" b="1" dirty="0"/>
          </a:p>
        </p:txBody>
      </p:sp>
      <p:sp>
        <p:nvSpPr>
          <p:cNvPr id="3" name="Content Placeholder 2">
            <a:extLst>
              <a:ext uri="{FF2B5EF4-FFF2-40B4-BE49-F238E27FC236}">
                <a16:creationId xmlns:a16="http://schemas.microsoft.com/office/drawing/2014/main" id="{4651A7E3-A87D-46BD-B066-B4BBAC5E7044}"/>
              </a:ext>
            </a:extLst>
          </p:cNvPr>
          <p:cNvSpPr>
            <a:spLocks noGrp="1"/>
          </p:cNvSpPr>
          <p:nvPr>
            <p:ph idx="1"/>
          </p:nvPr>
        </p:nvSpPr>
        <p:spPr/>
        <p:txBody>
          <a:bodyPr vert="horz" lIns="91440" tIns="45720" rIns="91440" bIns="45720" rtlCol="0" anchor="t">
            <a:normAutofit fontScale="92500" lnSpcReduction="10000"/>
          </a:bodyPr>
          <a:lstStyle/>
          <a:p>
            <a:r>
              <a:rPr lang="de-DE" dirty="0">
                <a:ea typeface="+mn-lt"/>
                <a:cs typeface="Arial" panose="020B0604020202020204" pitchFamily="34" charset="0"/>
              </a:rPr>
              <a:t>Zu wenig Zeit einkalkuliert</a:t>
            </a:r>
          </a:p>
          <a:p>
            <a:r>
              <a:rPr lang="de-DE" dirty="0">
                <a:ea typeface="+mn-lt"/>
                <a:cs typeface="Arial" panose="020B0604020202020204" pitchFamily="34" charset="0"/>
              </a:rPr>
              <a:t>Zu viele Themen, zu detaillierter Leitfaden führt häufig zu:</a:t>
            </a:r>
            <a:endParaRPr lang="de-DE" dirty="0">
              <a:cs typeface="Arial" panose="020B0604020202020204" pitchFamily="34" charset="0"/>
            </a:endParaRPr>
          </a:p>
          <a:p>
            <a:pPr lvl="1"/>
            <a:r>
              <a:rPr lang="de-DE" dirty="0">
                <a:ea typeface="+mn-lt"/>
                <a:cs typeface="Arial" panose="020B0604020202020204" pitchFamily="34" charset="0"/>
              </a:rPr>
              <a:t>keine thematischen Vertiefungen möglich, reines Abarbeiten</a:t>
            </a:r>
            <a:endParaRPr lang="de-DE" dirty="0"/>
          </a:p>
          <a:p>
            <a:pPr lvl="1"/>
            <a:r>
              <a:rPr lang="de-DE" dirty="0">
                <a:ea typeface="+mn-lt"/>
                <a:cs typeface="Arial" panose="020B0604020202020204" pitchFamily="34" charset="0"/>
              </a:rPr>
              <a:t>Festhalten an geplanter Reihenfolge statt sinnvollem Variieren</a:t>
            </a:r>
            <a:endParaRPr lang="de-DE" dirty="0"/>
          </a:p>
          <a:p>
            <a:r>
              <a:rPr lang="de-DE" dirty="0">
                <a:ea typeface="+mn-lt"/>
                <a:cs typeface="Arial" panose="020B0604020202020204" pitchFamily="34" charset="0"/>
              </a:rPr>
              <a:t>Suggestivfragen und Zulassen von nur wenigen Antworten</a:t>
            </a: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a:t>
            </a:r>
            <a:r>
              <a:rPr lang="de-DE" sz="1600" dirty="0" err="1">
                <a:ea typeface="+mn-lt"/>
                <a:cs typeface="Arial" panose="020B0604020202020204" pitchFamily="34" charset="0"/>
              </a:rPr>
              <a:t>2013:88f</a:t>
            </a:r>
            <a:endParaRPr lang="de-DE" sz="1600" dirty="0"/>
          </a:p>
        </p:txBody>
      </p:sp>
    </p:spTree>
    <p:extLst>
      <p:ext uri="{BB962C8B-B14F-4D97-AF65-F5344CB8AC3E}">
        <p14:creationId xmlns:p14="http://schemas.microsoft.com/office/powerpoint/2010/main" val="235089006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A3248-0DD8-4426-B984-0C016D1CD6EE}"/>
              </a:ext>
            </a:extLst>
          </p:cNvPr>
          <p:cNvSpPr>
            <a:spLocks noGrp="1"/>
          </p:cNvSpPr>
          <p:nvPr>
            <p:ph type="title"/>
          </p:nvPr>
        </p:nvSpPr>
        <p:spPr/>
        <p:txBody>
          <a:bodyPr>
            <a:normAutofit fontScale="90000"/>
          </a:bodyPr>
          <a:lstStyle/>
          <a:p>
            <a:r>
              <a:rPr lang="de-DE" dirty="0">
                <a:ea typeface="+mj-lt"/>
                <a:cs typeface="Arial" panose="020B0604020202020204" pitchFamily="34" charset="0"/>
              </a:rPr>
              <a:t>7 Grounded Theory Strübing 2013:109-129</a:t>
            </a:r>
            <a:br>
              <a:rPr lang="de-DE" dirty="0">
                <a:ea typeface="+mj-lt"/>
                <a:cs typeface="Arial" panose="020B0604020202020204" pitchFamily="34" charset="0"/>
              </a:rPr>
            </a:br>
            <a:r>
              <a:rPr lang="de-DE" b="1" dirty="0">
                <a:ea typeface="+mj-lt"/>
                <a:cs typeface="Arial" panose="020B0604020202020204" pitchFamily="34" charset="0"/>
              </a:rPr>
              <a:t>Begriff - Ursprung - Kontext</a:t>
            </a:r>
            <a:endParaRPr lang="de-DE" b="1" dirty="0"/>
          </a:p>
        </p:txBody>
      </p:sp>
      <p:sp>
        <p:nvSpPr>
          <p:cNvPr id="3" name="Content Placeholder 2">
            <a:extLst>
              <a:ext uri="{FF2B5EF4-FFF2-40B4-BE49-F238E27FC236}">
                <a16:creationId xmlns:a16="http://schemas.microsoft.com/office/drawing/2014/main" id="{437586F1-4A2B-4ACA-93D0-19CD5E2AF2BF}"/>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Begriff: Doppeldeutigkeit von Prozess und Ergebnis</a:t>
            </a:r>
            <a:endParaRPr lang="de-DE" dirty="0">
              <a:cs typeface="Arial" panose="020B0604020202020204" pitchFamily="34" charset="0"/>
            </a:endParaRPr>
          </a:p>
          <a:p>
            <a:r>
              <a:rPr lang="de-DE" dirty="0">
                <a:ea typeface="+mn-lt"/>
                <a:cs typeface="Arial" panose="020B0604020202020204" pitchFamily="34" charset="0"/>
              </a:rPr>
              <a:t>Grounded Theory (GT) Konzept als Systematisierung der Forschungspraxis statt theoretische Ableitung</a:t>
            </a:r>
            <a:endParaRPr lang="de-DE" dirty="0"/>
          </a:p>
          <a:p>
            <a:r>
              <a:rPr lang="de-DE" dirty="0">
                <a:ea typeface="+mn-lt"/>
                <a:cs typeface="Arial" panose="020B0604020202020204" pitchFamily="34" charset="0"/>
              </a:rPr>
              <a:t>Hintergrund: Pragmatismus, (symbolischer) Interaktionismus</a:t>
            </a: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2013:109-112</a:t>
            </a:r>
            <a:endParaRPr lang="de-DE" sz="1600" dirty="0">
              <a:cs typeface="Arial" panose="020B0604020202020204" pitchFamily="34" charset="0"/>
            </a:endParaRPr>
          </a:p>
        </p:txBody>
      </p:sp>
    </p:spTree>
    <p:extLst>
      <p:ext uri="{BB962C8B-B14F-4D97-AF65-F5344CB8AC3E}">
        <p14:creationId xmlns:p14="http://schemas.microsoft.com/office/powerpoint/2010/main" val="158082110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EC872-BC34-4B3B-8EFF-86C03CE74DAE}"/>
              </a:ext>
            </a:extLst>
          </p:cNvPr>
          <p:cNvSpPr>
            <a:spLocks noGrp="1"/>
          </p:cNvSpPr>
          <p:nvPr>
            <p:ph type="title"/>
          </p:nvPr>
        </p:nvSpPr>
        <p:spPr/>
        <p:txBody>
          <a:bodyPr/>
          <a:lstStyle/>
          <a:p>
            <a:r>
              <a:rPr lang="de-DE" b="1" dirty="0">
                <a:ea typeface="+mj-lt"/>
                <a:cs typeface="Arial" panose="020B0604020202020204" pitchFamily="34" charset="0"/>
              </a:rPr>
              <a:t>Arbeitsprinzipien und Grundsätze</a:t>
            </a:r>
            <a:endParaRPr lang="de-DE" b="1" dirty="0"/>
          </a:p>
        </p:txBody>
      </p:sp>
      <p:sp>
        <p:nvSpPr>
          <p:cNvPr id="3" name="Content Placeholder 2">
            <a:extLst>
              <a:ext uri="{FF2B5EF4-FFF2-40B4-BE49-F238E27FC236}">
                <a16:creationId xmlns:a16="http://schemas.microsoft.com/office/drawing/2014/main" id="{53C3255D-4BCE-4847-8593-A24BA30C8873}"/>
              </a:ext>
            </a:extLst>
          </p:cNvPr>
          <p:cNvSpPr>
            <a:spLocks noGrp="1"/>
          </p:cNvSpPr>
          <p:nvPr>
            <p:ph idx="1"/>
          </p:nvPr>
        </p:nvSpPr>
        <p:spPr/>
        <p:txBody>
          <a:bodyPr vert="horz" lIns="91440" tIns="45720" rIns="91440" bIns="45720" rtlCol="0" anchor="t">
            <a:normAutofit lnSpcReduction="10000"/>
          </a:bodyPr>
          <a:lstStyle/>
          <a:p>
            <a:r>
              <a:rPr lang="de-DE" dirty="0">
                <a:ea typeface="+mn-lt"/>
                <a:cs typeface="Arial" panose="020B0604020202020204" pitchFamily="34" charset="0"/>
              </a:rPr>
              <a:t>Forschungsstil (keine Methodologie)</a:t>
            </a:r>
            <a:endParaRPr lang="de-DE" dirty="0">
              <a:cs typeface="Arial" panose="020B0604020202020204" pitchFamily="34" charset="0"/>
            </a:endParaRPr>
          </a:p>
          <a:p>
            <a:r>
              <a:rPr lang="de-DE" dirty="0">
                <a:ea typeface="+mn-lt"/>
                <a:cs typeface="Arial" panose="020B0604020202020204" pitchFamily="34" charset="0"/>
              </a:rPr>
              <a:t>Fall als eigenständiger Untersuchungsgegenstand (mit Kontext, Geschichte)</a:t>
            </a:r>
            <a:endParaRPr lang="de-DE" dirty="0"/>
          </a:p>
          <a:p>
            <a:r>
              <a:rPr lang="de-DE" dirty="0">
                <a:ea typeface="+mn-lt"/>
                <a:cs typeface="Arial" panose="020B0604020202020204" pitchFamily="34" charset="0"/>
              </a:rPr>
              <a:t>intensive Beschäftigung mit einem Fall, darauf aufbauend weitere Fälle</a:t>
            </a:r>
            <a:endParaRPr lang="de-DE" dirty="0"/>
          </a:p>
          <a:p>
            <a:r>
              <a:rPr lang="de-DE" dirty="0">
                <a:ea typeface="+mn-lt"/>
                <a:cs typeface="Arial" panose="020B0604020202020204" pitchFamily="34" charset="0"/>
              </a:rPr>
              <a:t>Forschende als kreative Interpreten</a:t>
            </a:r>
            <a:endParaRPr lang="de-DE" dirty="0"/>
          </a:p>
          <a:p>
            <a:r>
              <a:rPr lang="de-DE" dirty="0">
                <a:ea typeface="+mn-lt"/>
                <a:cs typeface="Arial" panose="020B0604020202020204" pitchFamily="34" charset="0"/>
              </a:rPr>
              <a:t>Forschungsfrage wird im Prozess zugespitzt</a:t>
            </a:r>
            <a:endParaRPr lang="de-DE" dirty="0"/>
          </a:p>
          <a:p>
            <a:r>
              <a:rPr lang="de-DE" dirty="0">
                <a:ea typeface="+mn-lt"/>
                <a:cs typeface="Arial" panose="020B0604020202020204" pitchFamily="34" charset="0"/>
              </a:rPr>
              <a:t>Forschung als Gruppenprozess</a:t>
            </a:r>
          </a:p>
          <a:p>
            <a:endParaRPr lang="de-DE" dirty="0">
              <a:ea typeface="+mn-lt"/>
              <a:cs typeface="Arial" panose="020B0604020202020204" pitchFamily="34" charset="0"/>
            </a:endParaRPr>
          </a:p>
          <a:p>
            <a:pPr marL="0" indent="0">
              <a:buNone/>
            </a:pPr>
            <a:r>
              <a:rPr lang="de-DE" sz="1600" dirty="0">
                <a:ea typeface="+mn-lt"/>
                <a:cs typeface="Arial" panose="020B0604020202020204" pitchFamily="34" charset="0"/>
              </a:rPr>
              <a:t>Strübing 2013:112-114</a:t>
            </a:r>
            <a:endParaRPr lang="de-DE" sz="1600" dirty="0">
              <a:cs typeface="Arial" panose="020B0604020202020204" pitchFamily="34" charset="0"/>
            </a:endParaRPr>
          </a:p>
        </p:txBody>
      </p:sp>
    </p:spTree>
    <p:extLst>
      <p:ext uri="{BB962C8B-B14F-4D97-AF65-F5344CB8AC3E}">
        <p14:creationId xmlns:p14="http://schemas.microsoft.com/office/powerpoint/2010/main" val="295561880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9D876-B5D3-40E5-8B68-D44308F5C333}"/>
              </a:ext>
            </a:extLst>
          </p:cNvPr>
          <p:cNvSpPr>
            <a:spLocks noGrp="1"/>
          </p:cNvSpPr>
          <p:nvPr>
            <p:ph type="title"/>
          </p:nvPr>
        </p:nvSpPr>
        <p:spPr/>
        <p:txBody>
          <a:bodyPr/>
          <a:lstStyle/>
          <a:p>
            <a:r>
              <a:rPr lang="de-DE" b="1" dirty="0">
                <a:ea typeface="+mj-lt"/>
                <a:cs typeface="Arial" panose="020B0604020202020204" pitchFamily="34" charset="0"/>
              </a:rPr>
              <a:t>Der iterativ-zyklische Arbeitsprozess</a:t>
            </a:r>
            <a:endParaRPr lang="de-DE" b="1" dirty="0"/>
          </a:p>
        </p:txBody>
      </p:sp>
      <p:sp>
        <p:nvSpPr>
          <p:cNvPr id="3" name="Content Placeholder 2">
            <a:extLst>
              <a:ext uri="{FF2B5EF4-FFF2-40B4-BE49-F238E27FC236}">
                <a16:creationId xmlns:a16="http://schemas.microsoft.com/office/drawing/2014/main" id="{4F66F333-6982-49F6-8CB7-3AC6D8D4994C}"/>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Integration von Datenerhebung, -analyse und Theoriebildung in einen Prozess</a:t>
            </a:r>
            <a:endParaRPr lang="de-DE" dirty="0">
              <a:cs typeface="Arial" panose="020B0604020202020204" pitchFamily="34" charset="0"/>
            </a:endParaRPr>
          </a:p>
          <a:p>
            <a:r>
              <a:rPr lang="de-DE" dirty="0" err="1">
                <a:ea typeface="+mn-lt"/>
                <a:cs typeface="Arial" panose="020B0604020202020204" pitchFamily="34" charset="0"/>
              </a:rPr>
              <a:t>Ebenenwechsel</a:t>
            </a:r>
            <a:r>
              <a:rPr lang="de-DE" dirty="0">
                <a:ea typeface="+mn-lt"/>
                <a:cs typeface="Arial" panose="020B0604020202020204" pitchFamily="34" charset="0"/>
              </a:rPr>
              <a:t> zwischen Empirie und Theorie</a:t>
            </a:r>
            <a:endParaRPr lang="de-DE" dirty="0"/>
          </a:p>
          <a:p>
            <a:r>
              <a:rPr lang="de-DE" dirty="0">
                <a:ea typeface="+mn-lt"/>
                <a:cs typeface="Arial" panose="020B0604020202020204" pitchFamily="34" charset="0"/>
              </a:rPr>
              <a:t>Jeder Prozessschritt hat Konsequenzen für andere Bereiche z.B.: neue Daten → beeinflussen Theorie, analytische Befunde → beeinflussen Sampling, neue Konzepte → neue Fragen</a:t>
            </a:r>
          </a:p>
          <a:p>
            <a:endParaRPr lang="de-DE" dirty="0">
              <a:cs typeface="Arial" panose="020B0604020202020204" pitchFamily="34" charset="0"/>
            </a:endParaRPr>
          </a:p>
          <a:p>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2013:112-114</a:t>
            </a:r>
            <a:endParaRPr lang="de-DE" sz="1600" dirty="0"/>
          </a:p>
        </p:txBody>
      </p:sp>
    </p:spTree>
    <p:extLst>
      <p:ext uri="{BB962C8B-B14F-4D97-AF65-F5344CB8AC3E}">
        <p14:creationId xmlns:p14="http://schemas.microsoft.com/office/powerpoint/2010/main" val="35342643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D562F-D5A0-4EFF-B5F9-A4936B433664}"/>
              </a:ext>
            </a:extLst>
          </p:cNvPr>
          <p:cNvSpPr>
            <a:spLocks noGrp="1"/>
          </p:cNvSpPr>
          <p:nvPr>
            <p:ph type="title"/>
          </p:nvPr>
        </p:nvSpPr>
        <p:spPr/>
        <p:txBody>
          <a:bodyPr/>
          <a:lstStyle/>
          <a:p>
            <a:r>
              <a:rPr lang="de-DE" b="1" dirty="0">
                <a:ea typeface="+mj-lt"/>
                <a:cs typeface="Arial" panose="020B0604020202020204" pitchFamily="34" charset="0"/>
              </a:rPr>
              <a:t>Was heißt kodieren?</a:t>
            </a:r>
            <a:endParaRPr lang="de-DE" b="1" dirty="0"/>
          </a:p>
        </p:txBody>
      </p:sp>
      <p:sp>
        <p:nvSpPr>
          <p:cNvPr id="3" name="Content Placeholder 2">
            <a:extLst>
              <a:ext uri="{FF2B5EF4-FFF2-40B4-BE49-F238E27FC236}">
                <a16:creationId xmlns:a16="http://schemas.microsoft.com/office/drawing/2014/main" id="{A58577A5-389F-4B84-9EAA-1601EBD1BAE5}"/>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Den Daten einen Sinn abgewinnen</a:t>
            </a:r>
            <a:endParaRPr lang="de-DE" dirty="0">
              <a:cs typeface="Arial" panose="020B0604020202020204" pitchFamily="34" charset="0"/>
            </a:endParaRPr>
          </a:p>
          <a:p>
            <a:r>
              <a:rPr lang="de-DE" dirty="0">
                <a:ea typeface="+mn-lt"/>
                <a:cs typeface="Arial" panose="020B0604020202020204" pitchFamily="34" charset="0"/>
              </a:rPr>
              <a:t>Datenstücke auswählen (Verbindung Material - Forschungsfrage; damit: Material → Daten) </a:t>
            </a:r>
            <a:endParaRPr lang="de-DE" dirty="0"/>
          </a:p>
          <a:p>
            <a:r>
              <a:rPr lang="de-DE" dirty="0">
                <a:ea typeface="+mn-lt"/>
                <a:cs typeface="Arial" panose="020B0604020202020204" pitchFamily="34" charset="0"/>
              </a:rPr>
              <a:t>die relevante Bedeutung bestimmen</a:t>
            </a:r>
            <a:endParaRPr lang="de-DE" dirty="0"/>
          </a:p>
          <a:p>
            <a:r>
              <a:rPr lang="de-DE" dirty="0">
                <a:ea typeface="+mn-lt"/>
                <a:cs typeface="Arial" panose="020B0604020202020204" pitchFamily="34" charset="0"/>
              </a:rPr>
              <a:t>Konzepte formulieren</a:t>
            </a:r>
            <a:endParaRPr lang="de-DE" dirty="0"/>
          </a:p>
          <a:p>
            <a:r>
              <a:rPr lang="de-DE" dirty="0">
                <a:ea typeface="+mn-lt"/>
                <a:cs typeface="Arial" panose="020B0604020202020204" pitchFamily="34" charset="0"/>
              </a:rPr>
              <a:t>Dimensionen ausleuchten</a:t>
            </a:r>
            <a:endParaRPr lang="de-DE" dirty="0">
              <a:cs typeface="Arial" panose="020B0604020202020204" pitchFamily="34" charset="0"/>
            </a:endParaRPr>
          </a:p>
          <a:p>
            <a:r>
              <a:rPr lang="de-DE" dirty="0">
                <a:ea typeface="+mn-lt"/>
                <a:cs typeface="Arial" panose="020B0604020202020204" pitchFamily="34" charset="0"/>
              </a:rPr>
              <a:t>generative Fragen formulieren </a:t>
            </a:r>
          </a:p>
          <a:p>
            <a:endParaRPr lang="de-DE" sz="1600" dirty="0">
              <a:cs typeface="Arial" panose="020B0604020202020204" pitchFamily="34" charset="0"/>
            </a:endParaRPr>
          </a:p>
          <a:p>
            <a:pPr marL="0" indent="0">
              <a:buNone/>
            </a:pPr>
            <a:r>
              <a:rPr lang="de-DE" sz="1600" dirty="0">
                <a:ea typeface="+mn-lt"/>
                <a:cs typeface="Arial" panose="020B0604020202020204" pitchFamily="34" charset="0"/>
              </a:rPr>
              <a:t>Strübing 2013:118-123</a:t>
            </a:r>
            <a:endParaRPr lang="de-DE" dirty="0">
              <a:cs typeface="Arial" panose="020B0604020202020204" pitchFamily="34" charset="0"/>
            </a:endParaRPr>
          </a:p>
        </p:txBody>
      </p:sp>
    </p:spTree>
    <p:extLst>
      <p:ext uri="{BB962C8B-B14F-4D97-AF65-F5344CB8AC3E}">
        <p14:creationId xmlns:p14="http://schemas.microsoft.com/office/powerpoint/2010/main" val="174889166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5CB87-B6FF-4A92-B5CB-7CB8198005DE}"/>
              </a:ext>
            </a:extLst>
          </p:cNvPr>
          <p:cNvSpPr>
            <a:spLocks noGrp="1"/>
          </p:cNvSpPr>
          <p:nvPr>
            <p:ph type="title"/>
          </p:nvPr>
        </p:nvSpPr>
        <p:spPr/>
        <p:txBody>
          <a:bodyPr/>
          <a:lstStyle/>
          <a:p>
            <a:r>
              <a:rPr lang="de-DE" b="1" dirty="0">
                <a:ea typeface="+mj-lt"/>
                <a:cs typeface="Arial" panose="020B0604020202020204" pitchFamily="34" charset="0"/>
              </a:rPr>
              <a:t>Zentrale Begriffe der Grounded Theory</a:t>
            </a:r>
            <a:endParaRPr lang="de-DE" b="1" dirty="0"/>
          </a:p>
        </p:txBody>
      </p:sp>
      <p:sp>
        <p:nvSpPr>
          <p:cNvPr id="3" name="Content Placeholder 2">
            <a:extLst>
              <a:ext uri="{FF2B5EF4-FFF2-40B4-BE49-F238E27FC236}">
                <a16:creationId xmlns:a16="http://schemas.microsoft.com/office/drawing/2014/main" id="{329D16EC-2711-4FBF-8F5F-12642674B63A}"/>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Konzept - Bezeichnung einzelner Phänomene</a:t>
            </a:r>
            <a:endParaRPr lang="de-DE" dirty="0">
              <a:cs typeface="Arial" panose="020B0604020202020204" pitchFamily="34" charset="0"/>
            </a:endParaRPr>
          </a:p>
          <a:p>
            <a:r>
              <a:rPr lang="de-DE" dirty="0">
                <a:ea typeface="+mn-lt"/>
                <a:cs typeface="Arial" panose="020B0604020202020204" pitchFamily="34" charset="0"/>
              </a:rPr>
              <a:t>Kategorie - Klassifikation, Zusammenfassung von Konzepten. Konzept höherer Ordnung</a:t>
            </a:r>
            <a:endParaRPr lang="de-DE" dirty="0"/>
          </a:p>
          <a:p>
            <a:r>
              <a:rPr lang="de-DE" dirty="0">
                <a:ea typeface="+mn-lt"/>
                <a:cs typeface="Arial" panose="020B0604020202020204" pitchFamily="34" charset="0"/>
              </a:rPr>
              <a:t>Eigenschaften - Attribute, Charakteristika eines Konzepts</a:t>
            </a:r>
            <a:endParaRPr lang="de-DE" dirty="0"/>
          </a:p>
          <a:p>
            <a:r>
              <a:rPr lang="de-DE" dirty="0">
                <a:ea typeface="+mn-lt"/>
                <a:cs typeface="Arial" panose="020B0604020202020204" pitchFamily="34" charset="0"/>
              </a:rPr>
              <a:t>Dimension - Ausprägung einer Eigenschaft</a:t>
            </a:r>
            <a:endParaRPr lang="de-DE" dirty="0"/>
          </a:p>
          <a:p>
            <a:r>
              <a:rPr lang="de-DE" dirty="0">
                <a:ea typeface="+mn-lt"/>
                <a:cs typeface="Arial" panose="020B0604020202020204" pitchFamily="34" charset="0"/>
              </a:rPr>
              <a:t>Dimensionalisieren - Untersuchung einer Eigenschaft auf ihre Ausprägung</a:t>
            </a:r>
            <a:endParaRPr lang="de-DE" dirty="0"/>
          </a:p>
        </p:txBody>
      </p:sp>
    </p:spTree>
    <p:extLst>
      <p:ext uri="{BB962C8B-B14F-4D97-AF65-F5344CB8AC3E}">
        <p14:creationId xmlns:p14="http://schemas.microsoft.com/office/powerpoint/2010/main" val="212311635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E24DA-8035-44B1-9E18-20C8E114FD14}"/>
              </a:ext>
            </a:extLst>
          </p:cNvPr>
          <p:cNvSpPr>
            <a:spLocks noGrp="1"/>
          </p:cNvSpPr>
          <p:nvPr>
            <p:ph type="title"/>
          </p:nvPr>
        </p:nvSpPr>
        <p:spPr/>
        <p:txBody>
          <a:bodyPr/>
          <a:lstStyle/>
          <a:p>
            <a:r>
              <a:rPr lang="de-DE" b="1" dirty="0">
                <a:ea typeface="+mj-lt"/>
                <a:cs typeface="Arial" panose="020B0604020202020204" pitchFamily="34" charset="0"/>
              </a:rPr>
              <a:t>Worin besteht die Constant </a:t>
            </a:r>
            <a:r>
              <a:rPr lang="de-DE" b="1" dirty="0" err="1">
                <a:ea typeface="+mj-lt"/>
                <a:cs typeface="Arial" panose="020B0604020202020204" pitchFamily="34" charset="0"/>
              </a:rPr>
              <a:t>Comparative</a:t>
            </a:r>
            <a:r>
              <a:rPr lang="de-DE" b="1" dirty="0">
                <a:ea typeface="+mj-lt"/>
                <a:cs typeface="Arial" panose="020B0604020202020204" pitchFamily="34" charset="0"/>
              </a:rPr>
              <a:t> Method in der GT</a:t>
            </a:r>
            <a:endParaRPr lang="de-DE" b="1" dirty="0"/>
          </a:p>
        </p:txBody>
      </p:sp>
      <p:sp>
        <p:nvSpPr>
          <p:cNvPr id="3" name="Content Placeholder 2">
            <a:extLst>
              <a:ext uri="{FF2B5EF4-FFF2-40B4-BE49-F238E27FC236}">
                <a16:creationId xmlns:a16="http://schemas.microsoft.com/office/drawing/2014/main" id="{41F93EF4-4AD9-4425-9B1F-BB11A2A52233}"/>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permanenter Vergleich mit (</a:t>
            </a:r>
            <a:r>
              <a:rPr lang="de-DE" dirty="0" err="1">
                <a:ea typeface="+mn-lt"/>
                <a:cs typeface="Arial" panose="020B0604020202020204" pitchFamily="34" charset="0"/>
              </a:rPr>
              <a:t>Un</a:t>
            </a:r>
            <a:r>
              <a:rPr lang="de-DE" dirty="0">
                <a:ea typeface="+mn-lt"/>
                <a:cs typeface="Arial" panose="020B0604020202020204" pitchFamily="34" charset="0"/>
              </a:rPr>
              <a:t>)ähnlichem: minimaler und maximaler Vergleich</a:t>
            </a:r>
            <a:endParaRPr lang="de-DE" dirty="0">
              <a:cs typeface="Arial" panose="020B0604020202020204" pitchFamily="34" charset="0"/>
            </a:endParaRPr>
          </a:p>
          <a:p>
            <a:r>
              <a:rPr lang="de-DE" dirty="0">
                <a:ea typeface="+mn-lt"/>
                <a:cs typeface="Arial" panose="020B0604020202020204" pitchFamily="34" charset="0"/>
              </a:rPr>
              <a:t>Strategie des minimalen Vergleichs: Fälle, die dem Ausgangsfall ähneln (homogenes Sampling) </a:t>
            </a:r>
            <a:endParaRPr lang="de-DE" dirty="0"/>
          </a:p>
          <a:p>
            <a:r>
              <a:rPr lang="de-DE" dirty="0">
                <a:ea typeface="+mn-lt"/>
                <a:cs typeface="Arial" panose="020B0604020202020204" pitchFamily="34" charset="0"/>
              </a:rPr>
              <a:t>Strategie des maximalen Vergleichs: Fälle, die zum Ausgangsfall kontrastiv wirken</a:t>
            </a:r>
            <a:endParaRPr lang="de-DE" dirty="0"/>
          </a:p>
          <a:p>
            <a:r>
              <a:rPr lang="en-GB" dirty="0">
                <a:ea typeface="+mn-lt"/>
                <a:cs typeface="Arial" panose="020B0604020202020204" pitchFamily="34" charset="0"/>
              </a:rPr>
              <a:t>'How is a priest </a:t>
            </a:r>
            <a:r>
              <a:rPr lang="de-DE" dirty="0">
                <a:ea typeface="+mn-lt"/>
                <a:cs typeface="Arial" panose="020B0604020202020204" pitchFamily="34" charset="0"/>
              </a:rPr>
              <a:t>like</a:t>
            </a:r>
            <a:r>
              <a:rPr lang="en-GB" dirty="0">
                <a:ea typeface="+mn-lt"/>
                <a:cs typeface="Arial" panose="020B0604020202020204" pitchFamily="34" charset="0"/>
              </a:rPr>
              <a:t> a prostitute?'</a:t>
            </a:r>
          </a:p>
          <a:p>
            <a:endParaRPr lang="en-GB" dirty="0">
              <a:cs typeface="Arial" panose="020B0604020202020204" pitchFamily="34" charset="0"/>
            </a:endParaRPr>
          </a:p>
          <a:p>
            <a:pPr marL="0" indent="0">
              <a:buNone/>
            </a:pPr>
            <a:r>
              <a:rPr lang="en-GB" sz="1600" dirty="0" err="1">
                <a:ea typeface="+mn-lt"/>
                <a:cs typeface="Arial" panose="020B0604020202020204" pitchFamily="34" charset="0"/>
              </a:rPr>
              <a:t>Strübing</a:t>
            </a:r>
            <a:r>
              <a:rPr lang="en-GB" sz="1600" dirty="0">
                <a:ea typeface="+mn-lt"/>
                <a:cs typeface="Arial" panose="020B0604020202020204" pitchFamily="34" charset="0"/>
              </a:rPr>
              <a:t> 2013:114-116</a:t>
            </a:r>
            <a:endParaRPr lang="en-GB" sz="1600" dirty="0"/>
          </a:p>
        </p:txBody>
      </p:sp>
    </p:spTree>
    <p:extLst>
      <p:ext uri="{BB962C8B-B14F-4D97-AF65-F5344CB8AC3E}">
        <p14:creationId xmlns:p14="http://schemas.microsoft.com/office/powerpoint/2010/main" val="273100962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F5A2A-2273-4721-ABEB-A4C90BBC08AC}"/>
              </a:ext>
            </a:extLst>
          </p:cNvPr>
          <p:cNvSpPr>
            <a:spLocks noGrp="1"/>
          </p:cNvSpPr>
          <p:nvPr>
            <p:ph type="title"/>
          </p:nvPr>
        </p:nvSpPr>
        <p:spPr/>
        <p:txBody>
          <a:bodyPr/>
          <a:lstStyle/>
          <a:p>
            <a:r>
              <a:rPr lang="de-DE" b="1" dirty="0">
                <a:ea typeface="+mj-lt"/>
                <a:cs typeface="Arial" panose="020B0604020202020204" pitchFamily="34" charset="0"/>
              </a:rPr>
              <a:t>Welche drei Arten des Kodierens gibt es?</a:t>
            </a:r>
            <a:endParaRPr lang="de-DE" b="1" dirty="0"/>
          </a:p>
        </p:txBody>
      </p:sp>
      <p:sp>
        <p:nvSpPr>
          <p:cNvPr id="3" name="Content Placeholder 2">
            <a:extLst>
              <a:ext uri="{FF2B5EF4-FFF2-40B4-BE49-F238E27FC236}">
                <a16:creationId xmlns:a16="http://schemas.microsoft.com/office/drawing/2014/main" id="{0028B122-E145-4E4B-80C9-3F38D5D71F1B}"/>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Offenes, Axiales und Selektives Kodieren</a:t>
            </a:r>
            <a:endParaRPr lang="de-DE" dirty="0">
              <a:cs typeface="Arial" panose="020B0604020202020204" pitchFamily="34" charset="0"/>
            </a:endParaRPr>
          </a:p>
          <a:p>
            <a:r>
              <a:rPr lang="de-DE" dirty="0">
                <a:ea typeface="+mn-lt"/>
                <a:cs typeface="Arial" panose="020B0604020202020204" pitchFamily="34" charset="0"/>
              </a:rPr>
              <a:t>Nicht klar voneinander trennbar (weder organisatorisch noch zeitlich) </a:t>
            </a:r>
            <a:endParaRPr lang="de-DE" dirty="0"/>
          </a:p>
          <a:p>
            <a:r>
              <a:rPr lang="de-DE" dirty="0">
                <a:ea typeface="+mn-lt"/>
                <a:cs typeface="Arial" panose="020B0604020202020204" pitchFamily="34" charset="0"/>
              </a:rPr>
              <a:t>schließen sich nicht aus</a:t>
            </a:r>
            <a:endParaRPr lang="de-DE" dirty="0"/>
          </a:p>
          <a:p>
            <a:r>
              <a:rPr lang="de-DE" dirty="0">
                <a:ea typeface="+mn-lt"/>
                <a:cs typeface="Arial" panose="020B0604020202020204" pitchFamily="34" charset="0"/>
              </a:rPr>
              <a:t>sichert </a:t>
            </a:r>
            <a:r>
              <a:rPr lang="de-DE" dirty="0" err="1">
                <a:ea typeface="+mn-lt"/>
                <a:cs typeface="Arial" panose="020B0604020202020204" pitchFamily="34" charset="0"/>
              </a:rPr>
              <a:t>Datenbasiertheit</a:t>
            </a:r>
            <a:r>
              <a:rPr lang="de-DE" dirty="0">
                <a:ea typeface="+mn-lt"/>
                <a:cs typeface="Arial" panose="020B0604020202020204" pitchFamily="34" charset="0"/>
              </a:rPr>
              <a:t> der Theorie</a:t>
            </a: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2013:118-123</a:t>
            </a:r>
            <a:endParaRPr lang="de-DE" sz="1600" dirty="0"/>
          </a:p>
        </p:txBody>
      </p:sp>
    </p:spTree>
    <p:extLst>
      <p:ext uri="{BB962C8B-B14F-4D97-AF65-F5344CB8AC3E}">
        <p14:creationId xmlns:p14="http://schemas.microsoft.com/office/powerpoint/2010/main" val="192179541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D8FAB-DCD1-4A70-9324-0F1EA2BB5DB1}"/>
              </a:ext>
            </a:extLst>
          </p:cNvPr>
          <p:cNvSpPr>
            <a:spLocks noGrp="1"/>
          </p:cNvSpPr>
          <p:nvPr>
            <p:ph type="title"/>
          </p:nvPr>
        </p:nvSpPr>
        <p:spPr/>
        <p:txBody>
          <a:bodyPr/>
          <a:lstStyle/>
          <a:p>
            <a:r>
              <a:rPr lang="de-DE" b="1" dirty="0">
                <a:ea typeface="+mj-lt"/>
                <a:cs typeface="Arial" panose="020B0604020202020204" pitchFamily="34" charset="0"/>
              </a:rPr>
              <a:t>Was kennzeichnet die drei Arten des Kodierens?</a:t>
            </a:r>
            <a:endParaRPr lang="de-DE" b="1" dirty="0"/>
          </a:p>
        </p:txBody>
      </p:sp>
      <p:sp>
        <p:nvSpPr>
          <p:cNvPr id="3" name="Content Placeholder 2">
            <a:extLst>
              <a:ext uri="{FF2B5EF4-FFF2-40B4-BE49-F238E27FC236}">
                <a16:creationId xmlns:a16="http://schemas.microsoft.com/office/drawing/2014/main" id="{26A0FB3D-950B-44A9-A78E-DEFED2FC5F0F}"/>
              </a:ext>
            </a:extLst>
          </p:cNvPr>
          <p:cNvSpPr>
            <a:spLocks noGrp="1"/>
          </p:cNvSpPr>
          <p:nvPr>
            <p:ph idx="1"/>
          </p:nvPr>
        </p:nvSpPr>
        <p:spPr/>
        <p:txBody>
          <a:bodyPr vert="horz" lIns="91440" tIns="45720" rIns="91440" bIns="45720" rtlCol="0" anchor="t">
            <a:normAutofit lnSpcReduction="10000"/>
          </a:bodyPr>
          <a:lstStyle/>
          <a:p>
            <a:r>
              <a:rPr lang="de-DE" dirty="0">
                <a:ea typeface="+mn-lt"/>
                <a:cs typeface="Arial" panose="020B0604020202020204" pitchFamily="34" charset="0"/>
              </a:rPr>
              <a:t>Offenes Kodieren: 'Aufbrechen' des Materials, Systematisches Erarbeiten von Differenzen und Übereinstimmungen</a:t>
            </a:r>
            <a:endParaRPr lang="de-DE" dirty="0">
              <a:cs typeface="Arial" panose="020B0604020202020204" pitchFamily="34" charset="0"/>
            </a:endParaRPr>
          </a:p>
          <a:p>
            <a:r>
              <a:rPr lang="de-DE" dirty="0">
                <a:ea typeface="+mn-lt"/>
                <a:cs typeface="Arial" panose="020B0604020202020204" pitchFamily="34" charset="0"/>
              </a:rPr>
              <a:t>Axiales Kodieren: Erarbeitung eines </a:t>
            </a:r>
            <a:r>
              <a:rPr lang="de-DE" dirty="0" err="1">
                <a:ea typeface="+mn-lt"/>
                <a:cs typeface="Arial" panose="020B0604020202020204" pitchFamily="34" charset="0"/>
              </a:rPr>
              <a:t>phänomenbezogenen</a:t>
            </a:r>
            <a:r>
              <a:rPr lang="de-DE" dirty="0">
                <a:ea typeface="+mn-lt"/>
                <a:cs typeface="Arial" panose="020B0604020202020204" pitchFamily="34" charset="0"/>
              </a:rPr>
              <a:t> Zusammenhangmodells</a:t>
            </a:r>
            <a:endParaRPr lang="de-DE" dirty="0"/>
          </a:p>
          <a:p>
            <a:r>
              <a:rPr lang="de-DE" dirty="0">
                <a:ea typeface="+mn-lt"/>
                <a:cs typeface="Arial" panose="020B0604020202020204" pitchFamily="34" charset="0"/>
              </a:rPr>
              <a:t>Selektives Kodieren: Roter Faden im Datenmaterial, Identifizieren der Kernkategorie</a:t>
            </a: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2013:118-123</a:t>
            </a:r>
            <a:endParaRPr lang="de-DE" sz="1600" dirty="0">
              <a:cs typeface="Arial" panose="020B0604020202020204" pitchFamily="34" charset="0"/>
            </a:endParaRPr>
          </a:p>
        </p:txBody>
      </p:sp>
    </p:spTree>
    <p:extLst>
      <p:ext uri="{BB962C8B-B14F-4D97-AF65-F5344CB8AC3E}">
        <p14:creationId xmlns:p14="http://schemas.microsoft.com/office/powerpoint/2010/main" val="3069165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C60F2-86C3-4EFF-87D1-F968EA7F8D26}"/>
              </a:ext>
            </a:extLst>
          </p:cNvPr>
          <p:cNvSpPr>
            <a:spLocks noGrp="1"/>
          </p:cNvSpPr>
          <p:nvPr>
            <p:ph type="title"/>
          </p:nvPr>
        </p:nvSpPr>
        <p:spPr/>
        <p:txBody>
          <a:bodyPr>
            <a:normAutofit/>
          </a:bodyPr>
          <a:lstStyle/>
          <a:p>
            <a:r>
              <a:rPr lang="de-DE" b="1" dirty="0">
                <a:cs typeface="Arial" panose="020B0604020202020204" pitchFamily="34" charset="0"/>
              </a:rPr>
              <a:t>Offenheit</a:t>
            </a:r>
            <a:endParaRPr lang="de-DE" b="1" dirty="0"/>
          </a:p>
        </p:txBody>
      </p:sp>
      <p:sp>
        <p:nvSpPr>
          <p:cNvPr id="3" name="Content Placeholder 2">
            <a:extLst>
              <a:ext uri="{FF2B5EF4-FFF2-40B4-BE49-F238E27FC236}">
                <a16:creationId xmlns:a16="http://schemas.microsoft.com/office/drawing/2014/main" id="{B5254B40-4D42-43D0-A7B4-8A58C037955D}"/>
              </a:ext>
            </a:extLst>
          </p:cNvPr>
          <p:cNvSpPr>
            <a:spLocks noGrp="1"/>
          </p:cNvSpPr>
          <p:nvPr>
            <p:ph idx="1"/>
          </p:nvPr>
        </p:nvSpPr>
        <p:spPr/>
        <p:txBody>
          <a:bodyPr vert="horz" lIns="91440" tIns="45720" rIns="91440" bIns="45720" rtlCol="0" anchor="t">
            <a:normAutofit fontScale="92500" lnSpcReduction="10000"/>
          </a:bodyPr>
          <a:lstStyle/>
          <a:p>
            <a:endParaRPr lang="de-DE" dirty="0">
              <a:ea typeface="+mn-lt"/>
              <a:cs typeface="Arial" panose="020B0604020202020204" pitchFamily="34" charset="0"/>
            </a:endParaRPr>
          </a:p>
          <a:p>
            <a:r>
              <a:rPr lang="de-DE" dirty="0">
                <a:ea typeface="+mn-lt"/>
                <a:cs typeface="Arial" panose="020B0604020202020204" pitchFamily="34" charset="0"/>
              </a:rPr>
              <a:t>gegenüber Forschungsprozess, Forschungsfeld, InformantInnen, Untersuchungssituation, Methoden</a:t>
            </a:r>
            <a:endParaRPr lang="de-DE" dirty="0">
              <a:cs typeface="Arial" panose="020B0604020202020204" pitchFamily="34" charset="0"/>
            </a:endParaRPr>
          </a:p>
          <a:p>
            <a:pPr marL="0" indent="0">
              <a:buNone/>
            </a:pPr>
            <a:endParaRPr lang="de-DE" dirty="0">
              <a:ea typeface="+mn-lt"/>
              <a:cs typeface="Arial" panose="020B0604020202020204" pitchFamily="34" charset="0"/>
            </a:endParaRPr>
          </a:p>
          <a:p>
            <a:r>
              <a:rPr lang="de-DE" dirty="0">
                <a:ea typeface="+mn-lt"/>
                <a:cs typeface="Arial" panose="020B0604020202020204" pitchFamily="34" charset="0"/>
              </a:rPr>
              <a:t>Verzicht auf definitive Vorannahmen</a:t>
            </a: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pPr marL="0" indent="0">
              <a:buNone/>
            </a:pPr>
            <a:endParaRPr lang="de-DE" sz="1600" dirty="0">
              <a:ea typeface="+mn-lt"/>
              <a:cs typeface="Arial" panose="020B0604020202020204" pitchFamily="34" charset="0"/>
            </a:endParaRPr>
          </a:p>
          <a:p>
            <a:pPr marL="0" indent="0">
              <a:buNone/>
            </a:pPr>
            <a:endParaRPr lang="de-DE" sz="1600" dirty="0">
              <a:ea typeface="+mn-lt"/>
              <a:cs typeface="Arial" panose="020B0604020202020204" pitchFamily="34" charset="0"/>
            </a:endParaRPr>
          </a:p>
          <a:p>
            <a:pPr marL="0" indent="0">
              <a:buNone/>
            </a:pPr>
            <a:r>
              <a:rPr lang="de-DE" sz="1600" dirty="0">
                <a:ea typeface="+mn-lt"/>
                <a:cs typeface="Arial" panose="020B0604020202020204" pitchFamily="34" charset="0"/>
              </a:rPr>
              <a:t>Strübing 2013:20</a:t>
            </a:r>
            <a:endParaRPr lang="de-DE" sz="1600" dirty="0">
              <a:cs typeface="Arial" panose="020B0604020202020204" pitchFamily="34" charset="0"/>
            </a:endParaRPr>
          </a:p>
        </p:txBody>
      </p:sp>
    </p:spTree>
    <p:extLst>
      <p:ext uri="{BB962C8B-B14F-4D97-AF65-F5344CB8AC3E}">
        <p14:creationId xmlns:p14="http://schemas.microsoft.com/office/powerpoint/2010/main" val="307682551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E5DB9-E8CB-439B-8ABD-53B8EC4EA801}"/>
              </a:ext>
            </a:extLst>
          </p:cNvPr>
          <p:cNvSpPr>
            <a:spLocks noGrp="1"/>
          </p:cNvSpPr>
          <p:nvPr>
            <p:ph type="title"/>
          </p:nvPr>
        </p:nvSpPr>
        <p:spPr/>
        <p:txBody>
          <a:bodyPr/>
          <a:lstStyle/>
          <a:p>
            <a:r>
              <a:rPr lang="de-DE" b="1" dirty="0" err="1">
                <a:ea typeface="+mj-lt"/>
                <a:cs typeface="Arial" panose="020B0604020202020204" pitchFamily="34" charset="0"/>
              </a:rPr>
              <a:t>Theoretical</a:t>
            </a:r>
            <a:r>
              <a:rPr lang="de-DE" b="1" dirty="0">
                <a:ea typeface="+mj-lt"/>
                <a:cs typeface="Arial" panose="020B0604020202020204" pitchFamily="34" charset="0"/>
              </a:rPr>
              <a:t> Sampling</a:t>
            </a:r>
            <a:endParaRPr lang="de-DE" b="1" dirty="0"/>
          </a:p>
        </p:txBody>
      </p:sp>
      <p:sp>
        <p:nvSpPr>
          <p:cNvPr id="3" name="Content Placeholder 2">
            <a:extLst>
              <a:ext uri="{FF2B5EF4-FFF2-40B4-BE49-F238E27FC236}">
                <a16:creationId xmlns:a16="http://schemas.microsoft.com/office/drawing/2014/main" id="{4F149193-16C3-43E7-8372-5A32CD8CDFE8}"/>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Fall- und Datenauswahl</a:t>
            </a:r>
            <a:endParaRPr lang="de-DE" dirty="0">
              <a:cs typeface="Arial" panose="020B0604020202020204" pitchFamily="34" charset="0"/>
            </a:endParaRPr>
          </a:p>
          <a:p>
            <a:r>
              <a:rPr lang="de-DE" dirty="0">
                <a:ea typeface="+mn-lt"/>
                <a:cs typeface="Arial" panose="020B0604020202020204" pitchFamily="34" charset="0"/>
              </a:rPr>
              <a:t>Sukzessive Bestimmung weiterer Daten und Falldomänen</a:t>
            </a:r>
            <a:endParaRPr lang="de-DE" dirty="0"/>
          </a:p>
          <a:p>
            <a:r>
              <a:rPr lang="de-DE" dirty="0">
                <a:ea typeface="+mn-lt"/>
                <a:cs typeface="Arial" panose="020B0604020202020204" pitchFamily="34" charset="0"/>
              </a:rPr>
              <a:t>systematisch und willkürlich - entstehende Theorie als Kriterium für die Auswahl</a:t>
            </a:r>
          </a:p>
          <a:p>
            <a:endParaRPr lang="de-DE" dirty="0">
              <a:cs typeface="Arial" panose="020B0604020202020204" pitchFamily="34" charset="0"/>
            </a:endParaRPr>
          </a:p>
          <a:p>
            <a:endParaRPr lang="de-DE" dirty="0">
              <a:cs typeface="Arial" panose="020B0604020202020204" pitchFamily="34" charset="0"/>
            </a:endParaRPr>
          </a:p>
          <a:p>
            <a:pPr marL="0" indent="0">
              <a:buNone/>
            </a:pPr>
            <a:endParaRPr lang="de-DE" dirty="0">
              <a:cs typeface="Arial" panose="020B0604020202020204" pitchFamily="34" charset="0"/>
            </a:endParaRPr>
          </a:p>
          <a:p>
            <a:pPr marL="0" indent="0">
              <a:buNone/>
            </a:pPr>
            <a:endParaRPr lang="de-DE" dirty="0">
              <a:ea typeface="+mn-lt"/>
              <a:cs typeface="Arial" panose="020B0604020202020204" pitchFamily="34" charset="0"/>
            </a:endParaRPr>
          </a:p>
          <a:p>
            <a:pPr marL="0" indent="0">
              <a:buNone/>
            </a:pPr>
            <a:r>
              <a:rPr lang="de-DE" sz="1600" dirty="0">
                <a:ea typeface="+mn-lt"/>
                <a:cs typeface="Arial" panose="020B0604020202020204" pitchFamily="34" charset="0"/>
              </a:rPr>
              <a:t>Strübing 2013:116-118</a:t>
            </a:r>
            <a:endParaRPr lang="de-DE" sz="1600" dirty="0"/>
          </a:p>
        </p:txBody>
      </p:sp>
    </p:spTree>
    <p:extLst>
      <p:ext uri="{BB962C8B-B14F-4D97-AF65-F5344CB8AC3E}">
        <p14:creationId xmlns:p14="http://schemas.microsoft.com/office/powerpoint/2010/main" val="38995346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DDA7D-433B-4E17-B3A8-57481CF5925A}"/>
              </a:ext>
            </a:extLst>
          </p:cNvPr>
          <p:cNvSpPr>
            <a:spLocks noGrp="1"/>
          </p:cNvSpPr>
          <p:nvPr>
            <p:ph type="title"/>
          </p:nvPr>
        </p:nvSpPr>
        <p:spPr/>
        <p:txBody>
          <a:bodyPr/>
          <a:lstStyle/>
          <a:p>
            <a:r>
              <a:rPr lang="de-DE" b="1" dirty="0">
                <a:ea typeface="+mj-lt"/>
                <a:cs typeface="Arial" panose="020B0604020202020204" pitchFamily="34" charset="0"/>
              </a:rPr>
              <a:t>Theoretische Sättigung</a:t>
            </a:r>
            <a:endParaRPr lang="de-DE" b="1" dirty="0"/>
          </a:p>
        </p:txBody>
      </p:sp>
      <p:sp>
        <p:nvSpPr>
          <p:cNvPr id="3" name="Content Placeholder 2">
            <a:extLst>
              <a:ext uri="{FF2B5EF4-FFF2-40B4-BE49-F238E27FC236}">
                <a16:creationId xmlns:a16="http://schemas.microsoft.com/office/drawing/2014/main" id="{C61DC237-2C88-415C-9452-B51B7BE3DCB3}"/>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vorläufiger Endpunkt der Konzept- und Theorieentwicklung</a:t>
            </a:r>
            <a:endParaRPr lang="de-DE" dirty="0">
              <a:cs typeface="Arial" panose="020B0604020202020204" pitchFamily="34" charset="0"/>
            </a:endParaRPr>
          </a:p>
          <a:p>
            <a:r>
              <a:rPr lang="de-DE" dirty="0">
                <a:ea typeface="+mn-lt"/>
                <a:cs typeface="Arial" panose="020B0604020202020204" pitchFamily="34" charset="0"/>
              </a:rPr>
              <a:t>Kriterium: Neue Daten bringen keine neue Einsichten mehr</a:t>
            </a:r>
            <a:endParaRPr lang="de-DE" dirty="0"/>
          </a:p>
          <a:p>
            <a:r>
              <a:rPr lang="de-DE" dirty="0">
                <a:ea typeface="+mn-lt"/>
                <a:cs typeface="Arial" panose="020B0604020202020204" pitchFamily="34" charset="0"/>
              </a:rPr>
              <a:t>Aber: Dynamik der empirischen Welt → Theoriebildung ist niemals abgeschlossen</a:t>
            </a: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2013:116-118</a:t>
            </a:r>
            <a:endParaRPr lang="de-DE" sz="1600" dirty="0"/>
          </a:p>
        </p:txBody>
      </p:sp>
    </p:spTree>
    <p:extLst>
      <p:ext uri="{BB962C8B-B14F-4D97-AF65-F5344CB8AC3E}">
        <p14:creationId xmlns:p14="http://schemas.microsoft.com/office/powerpoint/2010/main" val="294942715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5D4FB-0581-4D5E-A7B4-700124825D78}"/>
              </a:ext>
            </a:extLst>
          </p:cNvPr>
          <p:cNvSpPr>
            <a:spLocks noGrp="1"/>
          </p:cNvSpPr>
          <p:nvPr>
            <p:ph type="title"/>
          </p:nvPr>
        </p:nvSpPr>
        <p:spPr/>
        <p:txBody>
          <a:bodyPr/>
          <a:lstStyle/>
          <a:p>
            <a:r>
              <a:rPr lang="de-DE" b="1" dirty="0">
                <a:ea typeface="+mj-lt"/>
                <a:cs typeface="Arial" panose="020B0604020202020204" pitchFamily="34" charset="0"/>
              </a:rPr>
              <a:t>Das Kodierparadigma nach Strauss</a:t>
            </a:r>
            <a:endParaRPr lang="de-DE" b="1" dirty="0"/>
          </a:p>
        </p:txBody>
      </p:sp>
      <p:sp>
        <p:nvSpPr>
          <p:cNvPr id="3" name="Content Placeholder 2">
            <a:extLst>
              <a:ext uri="{FF2B5EF4-FFF2-40B4-BE49-F238E27FC236}">
                <a16:creationId xmlns:a16="http://schemas.microsoft.com/office/drawing/2014/main" id="{DD7007EC-4FB7-4380-AA8E-FF43ACB2DFB9}"/>
              </a:ext>
            </a:extLst>
          </p:cNvPr>
          <p:cNvSpPr>
            <a:spLocks noGrp="1"/>
          </p:cNvSpPr>
          <p:nvPr>
            <p:ph idx="1"/>
          </p:nvPr>
        </p:nvSpPr>
        <p:spPr/>
        <p:txBody>
          <a:bodyPr vert="horz" lIns="91440" tIns="45720" rIns="91440" bIns="45720" rtlCol="0" anchor="t">
            <a:normAutofit fontScale="92500" lnSpcReduction="20000"/>
          </a:bodyPr>
          <a:lstStyle/>
          <a:p>
            <a:r>
              <a:rPr lang="de-DE" dirty="0">
                <a:ea typeface="+mn-lt"/>
                <a:cs typeface="Arial" panose="020B0604020202020204" pitchFamily="34" charset="0"/>
              </a:rPr>
              <a:t>Phänomen - Worum geht es?</a:t>
            </a:r>
            <a:endParaRPr lang="de-DE" dirty="0">
              <a:cs typeface="Arial" panose="020B0604020202020204" pitchFamily="34" charset="0"/>
            </a:endParaRPr>
          </a:p>
          <a:p>
            <a:r>
              <a:rPr lang="de-DE" dirty="0" err="1">
                <a:ea typeface="+mn-lt"/>
                <a:cs typeface="Arial" panose="020B0604020202020204" pitchFamily="34" charset="0"/>
              </a:rPr>
              <a:t>Context</a:t>
            </a:r>
            <a:r>
              <a:rPr lang="de-DE" dirty="0">
                <a:ea typeface="+mn-lt"/>
                <a:cs typeface="Arial" panose="020B0604020202020204" pitchFamily="34" charset="0"/>
              </a:rPr>
              <a:t> - Ausprägungen für aktuelle Fragestellung / Bedingungen für Strategien?</a:t>
            </a:r>
            <a:endParaRPr lang="de-DE" dirty="0"/>
          </a:p>
          <a:p>
            <a:r>
              <a:rPr lang="de-DE" dirty="0" err="1">
                <a:ea typeface="+mn-lt"/>
                <a:cs typeface="Arial" panose="020B0604020202020204" pitchFamily="34" charset="0"/>
              </a:rPr>
              <a:t>Condition</a:t>
            </a:r>
            <a:r>
              <a:rPr lang="de-DE" dirty="0">
                <a:ea typeface="+mn-lt"/>
                <a:cs typeface="Arial" panose="020B0604020202020204" pitchFamily="34" charset="0"/>
              </a:rPr>
              <a:t> - Was führt zu dem untersuchten Phänomen (kein Determinismus sondern Handlungsbedingungen)</a:t>
            </a:r>
            <a:endParaRPr lang="de-DE" dirty="0"/>
          </a:p>
          <a:p>
            <a:r>
              <a:rPr lang="de-DE" dirty="0" err="1">
                <a:ea typeface="+mn-lt"/>
                <a:cs typeface="Arial" panose="020B0604020202020204" pitchFamily="34" charset="0"/>
              </a:rPr>
              <a:t>Intervening</a:t>
            </a:r>
            <a:r>
              <a:rPr lang="de-DE" dirty="0">
                <a:ea typeface="+mn-lt"/>
                <a:cs typeface="Arial" panose="020B0604020202020204" pitchFamily="34" charset="0"/>
              </a:rPr>
              <a:t> </a:t>
            </a:r>
            <a:r>
              <a:rPr lang="de-DE" dirty="0" err="1">
                <a:ea typeface="+mn-lt"/>
                <a:cs typeface="Arial" panose="020B0604020202020204" pitchFamily="34" charset="0"/>
              </a:rPr>
              <a:t>Condition</a:t>
            </a:r>
            <a:r>
              <a:rPr lang="de-DE" dirty="0">
                <a:ea typeface="+mn-lt"/>
                <a:cs typeface="Arial" panose="020B0604020202020204" pitchFamily="34" charset="0"/>
              </a:rPr>
              <a:t> - generelle Vorbedingungen (kulturell, geographisch etc.) für Strategien</a:t>
            </a:r>
            <a:endParaRPr lang="de-DE" dirty="0"/>
          </a:p>
          <a:p>
            <a:r>
              <a:rPr lang="de-DE" dirty="0" err="1">
                <a:ea typeface="+mn-lt"/>
                <a:cs typeface="Arial" panose="020B0604020202020204" pitchFamily="34" charset="0"/>
              </a:rPr>
              <a:t>Strategy</a:t>
            </a:r>
            <a:r>
              <a:rPr lang="de-DE" dirty="0">
                <a:ea typeface="+mn-lt"/>
                <a:cs typeface="Arial" panose="020B0604020202020204" pitchFamily="34" charset="0"/>
              </a:rPr>
              <a:t> - Wie gehen die Akteure mit dem Phänomen um?</a:t>
            </a:r>
            <a:endParaRPr lang="de-DE" dirty="0"/>
          </a:p>
          <a:p>
            <a:r>
              <a:rPr lang="de-DE" dirty="0" err="1">
                <a:ea typeface="+mn-lt"/>
                <a:cs typeface="Arial" panose="020B0604020202020204" pitchFamily="34" charset="0"/>
              </a:rPr>
              <a:t>Consequence</a:t>
            </a:r>
            <a:r>
              <a:rPr lang="de-DE" dirty="0">
                <a:ea typeface="+mn-lt"/>
                <a:cs typeface="Arial" panose="020B0604020202020204" pitchFamily="34" charset="0"/>
              </a:rPr>
              <a:t> - Worin resultieren die </a:t>
            </a:r>
            <a:r>
              <a:rPr lang="de-DE" dirty="0" err="1">
                <a:ea typeface="+mn-lt"/>
                <a:cs typeface="Arial" panose="020B0604020202020204" pitchFamily="34" charset="0"/>
              </a:rPr>
              <a:t>phänomenbezogenen</a:t>
            </a:r>
            <a:r>
              <a:rPr lang="de-DE" dirty="0">
                <a:ea typeface="+mn-lt"/>
                <a:cs typeface="Arial" panose="020B0604020202020204" pitchFamily="34" charset="0"/>
              </a:rPr>
              <a:t> Strategien / Handlungen?</a:t>
            </a:r>
            <a:endParaRPr lang="de-DE" dirty="0"/>
          </a:p>
          <a:p>
            <a:endParaRPr lang="de-DE" dirty="0">
              <a:ea typeface="+mn-lt"/>
              <a:cs typeface="Arial" panose="020B0604020202020204" pitchFamily="34" charset="0"/>
            </a:endParaRPr>
          </a:p>
          <a:p>
            <a:pPr marL="0" indent="0">
              <a:buNone/>
            </a:pPr>
            <a:r>
              <a:rPr lang="de-DE" sz="1600" dirty="0">
                <a:ea typeface="+mn-lt"/>
                <a:cs typeface="Arial" panose="020B0604020202020204" pitchFamily="34" charset="0"/>
              </a:rPr>
              <a:t>Strübing 2013:120-123</a:t>
            </a:r>
            <a:endParaRPr lang="de-DE" sz="1600" dirty="0">
              <a:cs typeface="Arial" panose="020B0604020202020204" pitchFamily="34" charset="0"/>
            </a:endParaRPr>
          </a:p>
        </p:txBody>
      </p:sp>
    </p:spTree>
    <p:extLst>
      <p:ext uri="{BB962C8B-B14F-4D97-AF65-F5344CB8AC3E}">
        <p14:creationId xmlns:p14="http://schemas.microsoft.com/office/powerpoint/2010/main" val="370829382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E918D-B3D3-4F25-AD34-2CC21D1ECB95}"/>
              </a:ext>
            </a:extLst>
          </p:cNvPr>
          <p:cNvSpPr>
            <a:spLocks noGrp="1"/>
          </p:cNvSpPr>
          <p:nvPr>
            <p:ph type="title"/>
          </p:nvPr>
        </p:nvSpPr>
        <p:spPr/>
        <p:txBody>
          <a:bodyPr/>
          <a:lstStyle/>
          <a:p>
            <a:r>
              <a:rPr lang="de-DE" b="1" dirty="0">
                <a:ea typeface="+mj-lt"/>
                <a:cs typeface="Arial" panose="020B0604020202020204" pitchFamily="34" charset="0"/>
              </a:rPr>
              <a:t>Wie werden Konzepte entwickelt?</a:t>
            </a:r>
            <a:endParaRPr lang="de-DE" b="1" dirty="0"/>
          </a:p>
        </p:txBody>
      </p:sp>
      <p:sp>
        <p:nvSpPr>
          <p:cNvPr id="3" name="Content Placeholder 2">
            <a:extLst>
              <a:ext uri="{FF2B5EF4-FFF2-40B4-BE49-F238E27FC236}">
                <a16:creationId xmlns:a16="http://schemas.microsoft.com/office/drawing/2014/main" id="{61DE9418-99CE-4464-82D1-171EB21E9D90}"/>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Konzepte: Übergang von Theorie zu Empirie</a:t>
            </a:r>
            <a:endParaRPr lang="de-DE" dirty="0">
              <a:cs typeface="Arial" panose="020B0604020202020204" pitchFamily="34" charset="0"/>
            </a:endParaRPr>
          </a:p>
          <a:p>
            <a:r>
              <a:rPr lang="de-DE" dirty="0">
                <a:ea typeface="+mn-lt"/>
                <a:cs typeface="Arial" panose="020B0604020202020204" pitchFamily="34" charset="0"/>
              </a:rPr>
              <a:t>abstrakte Zusammenfassung der Eigenschaften und Dimensionen eines Phänomens</a:t>
            </a:r>
            <a:endParaRPr lang="de-DE" dirty="0"/>
          </a:p>
          <a:p>
            <a:r>
              <a:rPr lang="de-DE" dirty="0">
                <a:ea typeface="+mn-lt"/>
                <a:cs typeface="Arial" panose="020B0604020202020204" pitchFamily="34" charset="0"/>
              </a:rPr>
              <a:t>'Grundgerüst' ähnlicher aber im Detail voneinander unterschiedlicher Phänomene</a:t>
            </a: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2013:123-124</a:t>
            </a:r>
            <a:endParaRPr lang="de-DE" sz="1600" dirty="0">
              <a:cs typeface="Arial" panose="020B0604020202020204" pitchFamily="34" charset="0"/>
            </a:endParaRPr>
          </a:p>
        </p:txBody>
      </p:sp>
    </p:spTree>
    <p:extLst>
      <p:ext uri="{BB962C8B-B14F-4D97-AF65-F5344CB8AC3E}">
        <p14:creationId xmlns:p14="http://schemas.microsoft.com/office/powerpoint/2010/main" val="97847234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B7F34-2E20-4A65-9F52-3C8D36723731}"/>
              </a:ext>
            </a:extLst>
          </p:cNvPr>
          <p:cNvSpPr>
            <a:spLocks noGrp="1"/>
          </p:cNvSpPr>
          <p:nvPr>
            <p:ph type="title"/>
          </p:nvPr>
        </p:nvSpPr>
        <p:spPr/>
        <p:txBody>
          <a:bodyPr/>
          <a:lstStyle/>
          <a:p>
            <a:r>
              <a:rPr lang="de-DE" b="1" dirty="0">
                <a:ea typeface="+mj-lt"/>
                <a:cs typeface="Arial" panose="020B0604020202020204" pitchFamily="34" charset="0"/>
              </a:rPr>
              <a:t>Wozu dienen Memos?</a:t>
            </a:r>
            <a:endParaRPr lang="de-DE" b="1" dirty="0"/>
          </a:p>
        </p:txBody>
      </p:sp>
      <p:sp>
        <p:nvSpPr>
          <p:cNvPr id="3" name="Content Placeholder 2">
            <a:extLst>
              <a:ext uri="{FF2B5EF4-FFF2-40B4-BE49-F238E27FC236}">
                <a16:creationId xmlns:a16="http://schemas.microsoft.com/office/drawing/2014/main" id="{B2AF6283-CACE-41EB-BD4D-2F9477F6EDC6}"/>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Memos dienen der Dokumentation analytischer Ideen im Forschungsprozess</a:t>
            </a:r>
            <a:endParaRPr lang="de-DE" dirty="0">
              <a:cs typeface="Arial" panose="020B0604020202020204" pitchFamily="34" charset="0"/>
            </a:endParaRPr>
          </a:p>
          <a:p>
            <a:r>
              <a:rPr lang="de-DE" dirty="0">
                <a:ea typeface="+mn-lt"/>
                <a:cs typeface="Arial" panose="020B0604020202020204" pitchFamily="34" charset="0"/>
              </a:rPr>
              <a:t>Entlastung und Kommunikation zwischen Forschenden</a:t>
            </a:r>
            <a:endParaRPr lang="de-DE" dirty="0"/>
          </a:p>
          <a:p>
            <a:r>
              <a:rPr lang="de-DE" dirty="0">
                <a:ea typeface="+mn-lt"/>
                <a:cs typeface="Arial" panose="020B0604020202020204" pitchFamily="34" charset="0"/>
              </a:rPr>
              <a:t>Dokumentation des Fortschritts → Memos als "</a:t>
            </a:r>
            <a:r>
              <a:rPr lang="de-DE" dirty="0" err="1">
                <a:ea typeface="+mn-lt"/>
                <a:cs typeface="Arial" panose="020B0604020202020204" pitchFamily="34" charset="0"/>
              </a:rPr>
              <a:t>Denkzeug</a:t>
            </a:r>
            <a:r>
              <a:rPr lang="de-DE" dirty="0">
                <a:ea typeface="+mn-lt"/>
                <a:cs typeface="Arial" panose="020B0604020202020204" pitchFamily="34" charset="0"/>
              </a:rPr>
              <a:t>": Nötigen zur Festlegung </a:t>
            </a:r>
            <a:endParaRPr lang="de-DE" dirty="0"/>
          </a:p>
          <a:p>
            <a:r>
              <a:rPr lang="de-DE" dirty="0">
                <a:ea typeface="+mn-lt"/>
                <a:cs typeface="Arial" panose="020B0604020202020204" pitchFamily="34" charset="0"/>
              </a:rPr>
              <a:t>Aber: Memos provisorisch, nicht daran kleben!</a:t>
            </a:r>
          </a:p>
          <a:p>
            <a:endParaRPr lang="de-DE" dirty="0">
              <a:cs typeface="Arial" panose="020B0604020202020204" pitchFamily="34" charset="0"/>
            </a:endParaRPr>
          </a:p>
          <a:p>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2013:125-126</a:t>
            </a:r>
            <a:endParaRPr lang="de-DE" sz="1600" dirty="0">
              <a:cs typeface="Arial" panose="020B0604020202020204" pitchFamily="34" charset="0"/>
            </a:endParaRPr>
          </a:p>
        </p:txBody>
      </p:sp>
    </p:spTree>
    <p:extLst>
      <p:ext uri="{BB962C8B-B14F-4D97-AF65-F5344CB8AC3E}">
        <p14:creationId xmlns:p14="http://schemas.microsoft.com/office/powerpoint/2010/main" val="158902074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29879-5AC8-4AB4-85A7-E4CD55E9D3DF}"/>
              </a:ext>
            </a:extLst>
          </p:cNvPr>
          <p:cNvSpPr>
            <a:spLocks noGrp="1"/>
          </p:cNvSpPr>
          <p:nvPr>
            <p:ph type="title"/>
          </p:nvPr>
        </p:nvSpPr>
        <p:spPr/>
        <p:txBody>
          <a:bodyPr>
            <a:normAutofit fontScale="90000"/>
          </a:bodyPr>
          <a:lstStyle/>
          <a:p>
            <a:r>
              <a:rPr lang="de-DE" dirty="0">
                <a:ea typeface="+mj-lt"/>
                <a:cs typeface="Arial" panose="020B0604020202020204" pitchFamily="34" charset="0"/>
              </a:rPr>
              <a:t>8 Diskursanalyse Strübing 2013:171-179 </a:t>
            </a:r>
            <a:br>
              <a:rPr lang="de-DE" b="1" dirty="0">
                <a:ea typeface="+mj-lt"/>
                <a:cs typeface="Arial" panose="020B0604020202020204" pitchFamily="34" charset="0"/>
              </a:rPr>
            </a:br>
            <a:br>
              <a:rPr lang="de-DE" b="1" dirty="0">
                <a:ea typeface="+mj-lt"/>
                <a:cs typeface="Arial" panose="020B0604020202020204" pitchFamily="34" charset="0"/>
              </a:rPr>
            </a:br>
            <a:r>
              <a:rPr lang="de-DE" b="1" dirty="0">
                <a:ea typeface="+mj-lt"/>
                <a:cs typeface="Arial" panose="020B0604020202020204" pitchFamily="34" charset="0"/>
              </a:rPr>
              <a:t>Was ist ein Diskurs?</a:t>
            </a:r>
            <a:endParaRPr lang="de-DE" b="1" dirty="0"/>
          </a:p>
        </p:txBody>
      </p:sp>
      <p:sp>
        <p:nvSpPr>
          <p:cNvPr id="3" name="Content Placeholder 2">
            <a:extLst>
              <a:ext uri="{FF2B5EF4-FFF2-40B4-BE49-F238E27FC236}">
                <a16:creationId xmlns:a16="http://schemas.microsoft.com/office/drawing/2014/main" id="{C544ED06-6CB3-47F8-9682-A1EEA52C88D4}"/>
              </a:ext>
            </a:extLst>
          </p:cNvPr>
          <p:cNvSpPr>
            <a:spLocks noGrp="1"/>
          </p:cNvSpPr>
          <p:nvPr>
            <p:ph idx="1"/>
          </p:nvPr>
        </p:nvSpPr>
        <p:spPr/>
        <p:txBody>
          <a:bodyPr vert="horz" lIns="91440" tIns="45720" rIns="91440" bIns="45720" rtlCol="0" anchor="t">
            <a:normAutofit lnSpcReduction="10000"/>
          </a:bodyPr>
          <a:lstStyle/>
          <a:p>
            <a:endParaRPr lang="de-DE" dirty="0">
              <a:ea typeface="+mn-lt"/>
              <a:cs typeface="Arial" panose="020B0604020202020204" pitchFamily="34" charset="0"/>
            </a:endParaRPr>
          </a:p>
          <a:p>
            <a:r>
              <a:rPr lang="de-DE" dirty="0">
                <a:ea typeface="+mn-lt"/>
                <a:cs typeface="Arial" panose="020B0604020202020204" pitchFamily="34" charset="0"/>
              </a:rPr>
              <a:t>Unterschiedliche Auffassungen darüber, was 'Diskurs' bedeutet: öffentliche Thematisierung (</a:t>
            </a:r>
            <a:r>
              <a:rPr lang="de-DE" dirty="0" err="1">
                <a:ea typeface="+mn-lt"/>
                <a:cs typeface="Arial" panose="020B0604020202020204" pitchFamily="34" charset="0"/>
              </a:rPr>
              <a:t>dt</a:t>
            </a:r>
            <a:r>
              <a:rPr lang="de-DE" dirty="0">
                <a:ea typeface="+mn-lt"/>
                <a:cs typeface="Arial" panose="020B0604020202020204" pitchFamily="34" charset="0"/>
              </a:rPr>
              <a:t>), wissenschaftlicher Vortrag (</a:t>
            </a:r>
            <a:r>
              <a:rPr lang="de-DE" dirty="0" err="1">
                <a:ea typeface="+mn-lt"/>
                <a:cs typeface="Arial" panose="020B0604020202020204" pitchFamily="34" charset="0"/>
              </a:rPr>
              <a:t>fr</a:t>
            </a:r>
            <a:r>
              <a:rPr lang="de-DE" dirty="0">
                <a:ea typeface="+mn-lt"/>
                <a:cs typeface="Arial" panose="020B0604020202020204" pitchFamily="34" charset="0"/>
              </a:rPr>
              <a:t>), Gespräch/Diskussion (engl.)</a:t>
            </a:r>
            <a:endParaRPr lang="de-DE" dirty="0"/>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pPr marL="0" indent="0">
              <a:buNone/>
            </a:pPr>
            <a:endParaRPr lang="de-DE" dirty="0">
              <a:cs typeface="Arial" panose="020B0604020202020204" pitchFamily="34" charset="0"/>
            </a:endParaRPr>
          </a:p>
          <a:p>
            <a:pPr marL="0" indent="0">
              <a:buNone/>
            </a:pPr>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2013:171</a:t>
            </a:r>
            <a:endParaRPr lang="de-DE" sz="1600" dirty="0">
              <a:cs typeface="Arial" panose="020B0604020202020204" pitchFamily="34" charset="0"/>
            </a:endParaRPr>
          </a:p>
        </p:txBody>
      </p:sp>
    </p:spTree>
    <p:extLst>
      <p:ext uri="{BB962C8B-B14F-4D97-AF65-F5344CB8AC3E}">
        <p14:creationId xmlns:p14="http://schemas.microsoft.com/office/powerpoint/2010/main" val="311328576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00A23-AAAD-4C21-9272-022FC847A962}"/>
              </a:ext>
            </a:extLst>
          </p:cNvPr>
          <p:cNvSpPr>
            <a:spLocks noGrp="1"/>
          </p:cNvSpPr>
          <p:nvPr>
            <p:ph type="title"/>
          </p:nvPr>
        </p:nvSpPr>
        <p:spPr/>
        <p:txBody>
          <a:bodyPr/>
          <a:lstStyle/>
          <a:p>
            <a:r>
              <a:rPr lang="de-DE" b="1" dirty="0">
                <a:ea typeface="+mj-lt"/>
                <a:cs typeface="Arial" panose="020B0604020202020204" pitchFamily="34" charset="0"/>
              </a:rPr>
              <a:t>Verschiedene Formen von Diskursanalyse</a:t>
            </a:r>
            <a:endParaRPr lang="de-DE" b="1" dirty="0"/>
          </a:p>
        </p:txBody>
      </p:sp>
      <p:sp>
        <p:nvSpPr>
          <p:cNvPr id="3" name="Content Placeholder 2">
            <a:extLst>
              <a:ext uri="{FF2B5EF4-FFF2-40B4-BE49-F238E27FC236}">
                <a16:creationId xmlns:a16="http://schemas.microsoft.com/office/drawing/2014/main" id="{AE4434CD-21FD-422A-9955-D680E44B8B31}"/>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Kritische DA (Siegfried Jäger, Foucault und Link als Diskursansätze, kombiniert mit Tätigkeitstheorie)</a:t>
            </a:r>
            <a:endParaRPr lang="de-DE" dirty="0">
              <a:cs typeface="Arial" panose="020B0604020202020204" pitchFamily="34" charset="0"/>
            </a:endParaRPr>
          </a:p>
          <a:p>
            <a:r>
              <a:rPr lang="de-DE" dirty="0">
                <a:ea typeface="+mn-lt"/>
                <a:cs typeface="Arial" panose="020B0604020202020204" pitchFamily="34" charset="0"/>
              </a:rPr>
              <a:t>Critical </a:t>
            </a:r>
            <a:r>
              <a:rPr lang="de-DE" dirty="0" err="1">
                <a:ea typeface="+mn-lt"/>
                <a:cs typeface="Arial" panose="020B0604020202020204" pitchFamily="34" charset="0"/>
              </a:rPr>
              <a:t>Discourse</a:t>
            </a:r>
            <a:r>
              <a:rPr lang="de-DE" dirty="0">
                <a:ea typeface="+mn-lt"/>
                <a:cs typeface="Arial" panose="020B0604020202020204" pitchFamily="34" charset="0"/>
              </a:rPr>
              <a:t> Analysis (</a:t>
            </a:r>
            <a:r>
              <a:rPr lang="de-DE" dirty="0" err="1">
                <a:ea typeface="+mn-lt"/>
                <a:cs typeface="Arial" panose="020B0604020202020204" pitchFamily="34" charset="0"/>
              </a:rPr>
              <a:t>Fairclough</a:t>
            </a:r>
            <a:r>
              <a:rPr lang="de-DE" dirty="0">
                <a:ea typeface="+mn-lt"/>
                <a:cs typeface="Arial" panose="020B0604020202020204" pitchFamily="34" charset="0"/>
              </a:rPr>
              <a:t>/</a:t>
            </a:r>
            <a:r>
              <a:rPr lang="de-DE" dirty="0" err="1">
                <a:ea typeface="+mn-lt"/>
                <a:cs typeface="Arial" panose="020B0604020202020204" pitchFamily="34" charset="0"/>
              </a:rPr>
              <a:t>Wodak</a:t>
            </a:r>
            <a:r>
              <a:rPr lang="de-DE" dirty="0">
                <a:ea typeface="+mn-lt"/>
                <a:cs typeface="Arial" panose="020B0604020202020204" pitchFamily="34" charset="0"/>
              </a:rPr>
              <a:t>: Bezug auf </a:t>
            </a:r>
            <a:r>
              <a:rPr lang="de-DE" dirty="0" err="1">
                <a:ea typeface="+mn-lt"/>
                <a:cs typeface="Arial" panose="020B0604020202020204" pitchFamily="34" charset="0"/>
              </a:rPr>
              <a:t>Althusser</a:t>
            </a:r>
            <a:r>
              <a:rPr lang="de-DE" dirty="0">
                <a:ea typeface="+mn-lt"/>
                <a:cs typeface="Arial" panose="020B0604020202020204" pitchFamily="34" charset="0"/>
              </a:rPr>
              <a:t> und Gramsci)</a:t>
            </a:r>
            <a:endParaRPr lang="de-DE" dirty="0"/>
          </a:p>
          <a:p>
            <a:r>
              <a:rPr lang="de-DE" i="1" dirty="0" err="1">
                <a:ea typeface="+mn-lt"/>
                <a:cs typeface="Arial" panose="020B0604020202020204" pitchFamily="34" charset="0"/>
              </a:rPr>
              <a:t>Discourse</a:t>
            </a:r>
            <a:r>
              <a:rPr lang="de-DE" i="1" dirty="0">
                <a:ea typeface="+mn-lt"/>
                <a:cs typeface="Arial" panose="020B0604020202020204" pitchFamily="34" charset="0"/>
              </a:rPr>
              <a:t> </a:t>
            </a:r>
            <a:r>
              <a:rPr lang="de-DE" i="1" dirty="0" err="1">
                <a:ea typeface="+mn-lt"/>
                <a:cs typeface="Arial" panose="020B0604020202020204" pitchFamily="34" charset="0"/>
              </a:rPr>
              <a:t>analysis</a:t>
            </a:r>
            <a:r>
              <a:rPr lang="de-DE" i="1" dirty="0">
                <a:ea typeface="+mn-lt"/>
                <a:cs typeface="Arial" panose="020B0604020202020204" pitchFamily="34" charset="0"/>
              </a:rPr>
              <a:t> </a:t>
            </a:r>
            <a:r>
              <a:rPr lang="de-DE" dirty="0">
                <a:ea typeface="+mn-lt"/>
                <a:cs typeface="Arial" panose="020B0604020202020204" pitchFamily="34" charset="0"/>
              </a:rPr>
              <a:t>(vorwiegend Sprachwissenschaften)</a:t>
            </a:r>
            <a:endParaRPr lang="de-DE" dirty="0"/>
          </a:p>
          <a:p>
            <a:r>
              <a:rPr lang="de-DE" dirty="0">
                <a:ea typeface="+mn-lt"/>
                <a:cs typeface="Arial" panose="020B0604020202020204" pitchFamily="34" charset="0"/>
              </a:rPr>
              <a:t>Wissenssoziologische Diskursanalyse (Reiner Keller: Bezug auf Foucault und Berger/Luckmann)</a:t>
            </a:r>
          </a:p>
          <a:p>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2013:172-174</a:t>
            </a:r>
            <a:endParaRPr lang="de-DE" sz="1600" dirty="0"/>
          </a:p>
        </p:txBody>
      </p:sp>
    </p:spTree>
    <p:extLst>
      <p:ext uri="{BB962C8B-B14F-4D97-AF65-F5344CB8AC3E}">
        <p14:creationId xmlns:p14="http://schemas.microsoft.com/office/powerpoint/2010/main" val="82455354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888AD-D245-4012-AEA1-98B0F05C386A}"/>
              </a:ext>
            </a:extLst>
          </p:cNvPr>
          <p:cNvSpPr>
            <a:spLocks noGrp="1"/>
          </p:cNvSpPr>
          <p:nvPr>
            <p:ph type="title"/>
          </p:nvPr>
        </p:nvSpPr>
        <p:spPr/>
        <p:txBody>
          <a:bodyPr/>
          <a:lstStyle/>
          <a:p>
            <a:r>
              <a:rPr lang="de-DE" b="1" dirty="0">
                <a:ea typeface="+mj-lt"/>
                <a:cs typeface="Arial" panose="020B0604020202020204" pitchFamily="34" charset="0"/>
              </a:rPr>
              <a:t>Wissenssoziologische Diskursanalyse (</a:t>
            </a:r>
            <a:r>
              <a:rPr lang="de-DE" b="1" dirty="0" err="1">
                <a:ea typeface="+mj-lt"/>
                <a:cs typeface="Arial" panose="020B0604020202020204" pitchFamily="34" charset="0"/>
              </a:rPr>
              <a:t>WDA</a:t>
            </a:r>
            <a:r>
              <a:rPr lang="de-DE" b="1" dirty="0">
                <a:ea typeface="+mj-lt"/>
                <a:cs typeface="Arial" panose="020B0604020202020204" pitchFamily="34" charset="0"/>
              </a:rPr>
              <a:t>) nach Keller: Diskursbegriff</a:t>
            </a:r>
            <a:endParaRPr lang="de-DE" b="1" dirty="0"/>
          </a:p>
        </p:txBody>
      </p:sp>
      <p:sp>
        <p:nvSpPr>
          <p:cNvPr id="3" name="Content Placeholder 2">
            <a:extLst>
              <a:ext uri="{FF2B5EF4-FFF2-40B4-BE49-F238E27FC236}">
                <a16:creationId xmlns:a16="http://schemas.microsoft.com/office/drawing/2014/main" id="{13300249-C03D-4B8B-981B-115F20393CE0}"/>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Angelehnt an Michel Foucault: Diskurse als 'regulierte Aussageweisen' und als 'strukturierte und strukturierende Strukturen'</a:t>
            </a: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2013:171</a:t>
            </a:r>
            <a:endParaRPr lang="de-DE" sz="1600" dirty="0">
              <a:cs typeface="Arial" panose="020B0604020202020204" pitchFamily="34" charset="0"/>
            </a:endParaRPr>
          </a:p>
        </p:txBody>
      </p:sp>
    </p:spTree>
    <p:extLst>
      <p:ext uri="{BB962C8B-B14F-4D97-AF65-F5344CB8AC3E}">
        <p14:creationId xmlns:p14="http://schemas.microsoft.com/office/powerpoint/2010/main" val="109117032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4140E-0322-4E47-943B-27081433D010}"/>
              </a:ext>
            </a:extLst>
          </p:cNvPr>
          <p:cNvSpPr>
            <a:spLocks noGrp="1"/>
          </p:cNvSpPr>
          <p:nvPr>
            <p:ph type="title"/>
          </p:nvPr>
        </p:nvSpPr>
        <p:spPr/>
        <p:txBody>
          <a:bodyPr/>
          <a:lstStyle/>
          <a:p>
            <a:r>
              <a:rPr lang="de-DE" b="1" dirty="0" err="1">
                <a:ea typeface="+mj-lt"/>
                <a:cs typeface="Arial" panose="020B0604020202020204" pitchFamily="34" charset="0"/>
              </a:rPr>
              <a:t>WDA</a:t>
            </a:r>
            <a:r>
              <a:rPr lang="de-DE" b="1" dirty="0">
                <a:ea typeface="+mj-lt"/>
                <a:cs typeface="Arial" panose="020B0604020202020204" pitchFamily="34" charset="0"/>
              </a:rPr>
              <a:t>: Erkenntnisinteresse</a:t>
            </a:r>
            <a:endParaRPr lang="de-DE" b="1" dirty="0"/>
          </a:p>
        </p:txBody>
      </p:sp>
      <p:sp>
        <p:nvSpPr>
          <p:cNvPr id="3" name="Content Placeholder 2">
            <a:extLst>
              <a:ext uri="{FF2B5EF4-FFF2-40B4-BE49-F238E27FC236}">
                <a16:creationId xmlns:a16="http://schemas.microsoft.com/office/drawing/2014/main" id="{A71D634B-EA96-4DD5-8F23-C7797D5FCB6E}"/>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Prozesse der Konstitution von sozialem Sinn und Wissensbeständen auf Ebenen kollektiver Akteure. Die </a:t>
            </a:r>
            <a:r>
              <a:rPr lang="de-DE" dirty="0" err="1">
                <a:ea typeface="+mn-lt"/>
                <a:cs typeface="Arial" panose="020B0604020202020204" pitchFamily="34" charset="0"/>
              </a:rPr>
              <a:t>WDA</a:t>
            </a:r>
            <a:r>
              <a:rPr lang="de-DE" dirty="0">
                <a:ea typeface="+mn-lt"/>
                <a:cs typeface="Arial" panose="020B0604020202020204" pitchFamily="34" charset="0"/>
              </a:rPr>
              <a:t> untersucht die kommunikative Konstruktion gesellschaftlicher Praktiken und Prozesse</a:t>
            </a: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2013:174</a:t>
            </a:r>
            <a:endParaRPr lang="de-DE" sz="1600" dirty="0"/>
          </a:p>
        </p:txBody>
      </p:sp>
    </p:spTree>
    <p:extLst>
      <p:ext uri="{BB962C8B-B14F-4D97-AF65-F5344CB8AC3E}">
        <p14:creationId xmlns:p14="http://schemas.microsoft.com/office/powerpoint/2010/main" val="41226611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FFE5E-EB73-4F28-866E-3E588D4EB414}"/>
              </a:ext>
            </a:extLst>
          </p:cNvPr>
          <p:cNvSpPr>
            <a:spLocks noGrp="1"/>
          </p:cNvSpPr>
          <p:nvPr>
            <p:ph type="title"/>
          </p:nvPr>
        </p:nvSpPr>
        <p:spPr/>
        <p:txBody>
          <a:bodyPr/>
          <a:lstStyle/>
          <a:p>
            <a:r>
              <a:rPr lang="de-DE" b="1" dirty="0" err="1">
                <a:ea typeface="+mj-lt"/>
                <a:cs typeface="Arial" panose="020B0604020202020204" pitchFamily="34" charset="0"/>
              </a:rPr>
              <a:t>WDA</a:t>
            </a:r>
            <a:r>
              <a:rPr lang="de-DE" b="1" dirty="0">
                <a:ea typeface="+mj-lt"/>
                <a:cs typeface="Arial" panose="020B0604020202020204" pitchFamily="34" charset="0"/>
              </a:rPr>
              <a:t>: Vorgehen</a:t>
            </a:r>
            <a:endParaRPr lang="de-DE" b="1" dirty="0"/>
          </a:p>
        </p:txBody>
      </p:sp>
      <p:sp>
        <p:nvSpPr>
          <p:cNvPr id="3" name="Content Placeholder 2">
            <a:extLst>
              <a:ext uri="{FF2B5EF4-FFF2-40B4-BE49-F238E27FC236}">
                <a16:creationId xmlns:a16="http://schemas.microsoft.com/office/drawing/2014/main" id="{075A6BB0-7DBD-4CBD-89DA-4C9108E2B17A}"/>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Spezifikation entlang von Gegenständen und Fragestellungen:</a:t>
            </a:r>
            <a:endParaRPr lang="de-DE" dirty="0">
              <a:cs typeface="Arial" panose="020B0604020202020204" pitchFamily="34" charset="0"/>
            </a:endParaRPr>
          </a:p>
          <a:p>
            <a:r>
              <a:rPr lang="de-DE" dirty="0">
                <a:ea typeface="+mn-lt"/>
                <a:cs typeface="Arial" panose="020B0604020202020204" pitchFamily="34" charset="0"/>
              </a:rPr>
              <a:t>Entwicklung der Fragestellung (Literaturbezug) </a:t>
            </a:r>
            <a:endParaRPr lang="de-DE" dirty="0"/>
          </a:p>
          <a:p>
            <a:r>
              <a:rPr lang="de-DE" dirty="0">
                <a:ea typeface="+mn-lt"/>
                <a:cs typeface="Arial" panose="020B0604020202020204" pitchFamily="34" charset="0"/>
              </a:rPr>
              <a:t>Zusammenstellung des Datenkorpus (sukzessive während der Forschung) </a:t>
            </a:r>
            <a:endParaRPr lang="de-DE" dirty="0"/>
          </a:p>
          <a:p>
            <a:r>
              <a:rPr lang="de-DE" dirty="0">
                <a:ea typeface="+mn-lt"/>
                <a:cs typeface="Arial" panose="020B0604020202020204" pitchFamily="34" charset="0"/>
              </a:rPr>
              <a:t>Kontextanalysen (begleitend; Sekundärliteratur) </a:t>
            </a:r>
            <a:endParaRPr lang="de-DE" dirty="0"/>
          </a:p>
          <a:p>
            <a:r>
              <a:rPr lang="de-DE" dirty="0">
                <a:ea typeface="+mn-lt"/>
                <a:cs typeface="Arial" panose="020B0604020202020204" pitchFamily="34" charset="0"/>
              </a:rPr>
              <a:t>Datenanalysen (Feinanalyse) </a:t>
            </a:r>
            <a:endParaRPr lang="de-DE" dirty="0"/>
          </a:p>
          <a:p>
            <a:r>
              <a:rPr lang="de-DE" dirty="0">
                <a:ea typeface="+mn-lt"/>
                <a:cs typeface="Arial" panose="020B0604020202020204" pitchFamily="34" charset="0"/>
              </a:rPr>
              <a:t>Theoretische Fantasie, Thesenbildung und Interpretation </a:t>
            </a:r>
            <a:endParaRPr lang="de-DE" dirty="0"/>
          </a:p>
          <a:p>
            <a:pPr marL="0" indent="0">
              <a:buNone/>
            </a:pPr>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2013:174-177</a:t>
            </a:r>
            <a:endParaRPr lang="de-DE" sz="1600" dirty="0">
              <a:cs typeface="Arial" panose="020B0604020202020204" pitchFamily="34" charset="0"/>
            </a:endParaRPr>
          </a:p>
        </p:txBody>
      </p:sp>
    </p:spTree>
    <p:extLst>
      <p:ext uri="{BB962C8B-B14F-4D97-AF65-F5344CB8AC3E}">
        <p14:creationId xmlns:p14="http://schemas.microsoft.com/office/powerpoint/2010/main" val="868367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8B65F-ADB5-4033-8C2D-A31F8F6F6FB0}"/>
              </a:ext>
            </a:extLst>
          </p:cNvPr>
          <p:cNvSpPr>
            <a:spLocks noGrp="1"/>
          </p:cNvSpPr>
          <p:nvPr>
            <p:ph type="title"/>
          </p:nvPr>
        </p:nvSpPr>
        <p:spPr/>
        <p:txBody>
          <a:bodyPr>
            <a:normAutofit/>
          </a:bodyPr>
          <a:lstStyle/>
          <a:p>
            <a:r>
              <a:rPr lang="de-DE" b="1" dirty="0">
                <a:ea typeface="+mj-lt"/>
                <a:cs typeface="Arial" panose="020B0604020202020204" pitchFamily="34" charset="0"/>
              </a:rPr>
              <a:t>Gegenstandsangemessenheit</a:t>
            </a:r>
            <a:endParaRPr lang="de-DE" b="1" dirty="0">
              <a:cs typeface="Arial" panose="020B0604020202020204" pitchFamily="34" charset="0"/>
            </a:endParaRPr>
          </a:p>
        </p:txBody>
      </p:sp>
      <p:sp>
        <p:nvSpPr>
          <p:cNvPr id="3" name="Content Placeholder 2">
            <a:extLst>
              <a:ext uri="{FF2B5EF4-FFF2-40B4-BE49-F238E27FC236}">
                <a16:creationId xmlns:a16="http://schemas.microsoft.com/office/drawing/2014/main" id="{B712529C-309D-4DED-82BD-2D664FCB5B21}"/>
              </a:ext>
            </a:extLst>
          </p:cNvPr>
          <p:cNvSpPr>
            <a:spLocks noGrp="1"/>
          </p:cNvSpPr>
          <p:nvPr>
            <p:ph idx="1"/>
          </p:nvPr>
        </p:nvSpPr>
        <p:spPr/>
        <p:txBody>
          <a:bodyPr vert="horz" lIns="91440" tIns="45720" rIns="91440" bIns="45720" rtlCol="0" anchor="t">
            <a:normAutofit lnSpcReduction="10000"/>
          </a:bodyPr>
          <a:lstStyle/>
          <a:p>
            <a:endParaRPr lang="de-DE" dirty="0">
              <a:ea typeface="+mn-lt"/>
              <a:cs typeface="Arial" panose="020B0604020202020204" pitchFamily="34" charset="0"/>
            </a:endParaRPr>
          </a:p>
          <a:p>
            <a:r>
              <a:rPr lang="de-DE" dirty="0">
                <a:ea typeface="+mn-lt"/>
                <a:cs typeface="Arial" panose="020B0604020202020204" pitchFamily="34" charset="0"/>
              </a:rPr>
              <a:t>Anpassung des Forschungsdesigns und der Methoden zur Datengewinnung und -Analyse an das Forschungsinteresse und den Forschungsgegenstand</a:t>
            </a: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a:t>
            </a:r>
            <a:r>
              <a:rPr lang="de-DE" sz="1600" dirty="0" err="1">
                <a:ea typeface="+mn-lt"/>
                <a:cs typeface="Arial" panose="020B0604020202020204" pitchFamily="34" charset="0"/>
              </a:rPr>
              <a:t>2013:19f</a:t>
            </a:r>
            <a:endParaRPr lang="de-DE" sz="1600" dirty="0">
              <a:cs typeface="Arial" panose="020B0604020202020204" pitchFamily="34" charset="0"/>
            </a:endParaRPr>
          </a:p>
        </p:txBody>
      </p:sp>
    </p:spTree>
    <p:extLst>
      <p:ext uri="{BB962C8B-B14F-4D97-AF65-F5344CB8AC3E}">
        <p14:creationId xmlns:p14="http://schemas.microsoft.com/office/powerpoint/2010/main" val="160737392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AA882-7A8B-471C-A208-39472A952A64}"/>
              </a:ext>
            </a:extLst>
          </p:cNvPr>
          <p:cNvSpPr>
            <a:spLocks noGrp="1"/>
          </p:cNvSpPr>
          <p:nvPr>
            <p:ph type="title"/>
          </p:nvPr>
        </p:nvSpPr>
        <p:spPr/>
        <p:txBody>
          <a:bodyPr/>
          <a:lstStyle/>
          <a:p>
            <a:r>
              <a:rPr lang="de-DE" b="1" dirty="0" err="1">
                <a:ea typeface="+mj-lt"/>
                <a:cs typeface="Arial" panose="020B0604020202020204" pitchFamily="34" charset="0"/>
              </a:rPr>
              <a:t>WDA</a:t>
            </a:r>
            <a:r>
              <a:rPr lang="de-DE" b="1" dirty="0">
                <a:ea typeface="+mj-lt"/>
                <a:cs typeface="Arial" panose="020B0604020202020204" pitchFamily="34" charset="0"/>
              </a:rPr>
              <a:t>: Methoden</a:t>
            </a:r>
            <a:endParaRPr lang="de-DE" b="1" dirty="0"/>
          </a:p>
        </p:txBody>
      </p:sp>
      <p:sp>
        <p:nvSpPr>
          <p:cNvPr id="3" name="Content Placeholder 2">
            <a:extLst>
              <a:ext uri="{FF2B5EF4-FFF2-40B4-BE49-F238E27FC236}">
                <a16:creationId xmlns:a16="http://schemas.microsoft.com/office/drawing/2014/main" id="{85D2A5AC-8BD6-4D3A-A2CA-4E723B87A58C}"/>
              </a:ext>
            </a:extLst>
          </p:cNvPr>
          <p:cNvSpPr>
            <a:spLocks noGrp="1"/>
          </p:cNvSpPr>
          <p:nvPr>
            <p:ph idx="1"/>
          </p:nvPr>
        </p:nvSpPr>
        <p:spPr/>
        <p:txBody>
          <a:bodyPr vert="horz" lIns="91440" tIns="45720" rIns="91440" bIns="45720" rtlCol="0" anchor="t">
            <a:normAutofit/>
          </a:bodyPr>
          <a:lstStyle/>
          <a:p>
            <a:r>
              <a:rPr lang="de-DE" dirty="0">
                <a:ea typeface="+mn-lt"/>
                <a:cs typeface="Arial" panose="020B0604020202020204" pitchFamily="34" charset="0"/>
              </a:rPr>
              <a:t>Die </a:t>
            </a:r>
            <a:r>
              <a:rPr lang="de-DE" dirty="0" err="1">
                <a:ea typeface="+mn-lt"/>
                <a:cs typeface="Arial" panose="020B0604020202020204" pitchFamily="34" charset="0"/>
              </a:rPr>
              <a:t>WDA</a:t>
            </a:r>
            <a:r>
              <a:rPr lang="de-DE" dirty="0">
                <a:ea typeface="+mn-lt"/>
                <a:cs typeface="Arial" panose="020B0604020202020204" pitchFamily="34" charset="0"/>
              </a:rPr>
              <a:t> ist methodisch an der Grounded Theory orientiert. Besonders wichtig ist aber die Feinanalyse</a:t>
            </a:r>
            <a:endParaRPr lang="de-DE" dirty="0"/>
          </a:p>
        </p:txBody>
      </p:sp>
    </p:spTree>
    <p:extLst>
      <p:ext uri="{BB962C8B-B14F-4D97-AF65-F5344CB8AC3E}">
        <p14:creationId xmlns:p14="http://schemas.microsoft.com/office/powerpoint/2010/main" val="62320152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FC496E-D83A-40B6-9223-C438C929A145}"/>
              </a:ext>
            </a:extLst>
          </p:cNvPr>
          <p:cNvSpPr>
            <a:spLocks noGrp="1"/>
          </p:cNvSpPr>
          <p:nvPr>
            <p:ph type="title"/>
          </p:nvPr>
        </p:nvSpPr>
        <p:spPr/>
        <p:txBody>
          <a:bodyPr/>
          <a:lstStyle/>
          <a:p>
            <a:r>
              <a:rPr lang="de-DE" b="1" dirty="0"/>
              <a:t>Objektive Hermeneutik (OH) (S. 132-143) </a:t>
            </a:r>
          </a:p>
        </p:txBody>
      </p:sp>
      <p:sp>
        <p:nvSpPr>
          <p:cNvPr id="3" name="Inhaltsplatzhalter 2">
            <a:extLst>
              <a:ext uri="{FF2B5EF4-FFF2-40B4-BE49-F238E27FC236}">
                <a16:creationId xmlns:a16="http://schemas.microsoft.com/office/drawing/2014/main" id="{E9D0F267-80BB-4AA0-B078-12F65AF9359B}"/>
              </a:ext>
            </a:extLst>
          </p:cNvPr>
          <p:cNvSpPr>
            <a:spLocks noGrp="1"/>
          </p:cNvSpPr>
          <p:nvPr>
            <p:ph idx="1"/>
          </p:nvPr>
        </p:nvSpPr>
        <p:spPr/>
        <p:txBody>
          <a:bodyPr/>
          <a:lstStyle/>
          <a:p>
            <a:r>
              <a:rPr lang="de-DE" b="0" i="0" dirty="0">
                <a:effectLst/>
              </a:rPr>
              <a:t>Entstehungskontext</a:t>
            </a:r>
          </a:p>
          <a:p>
            <a:pPr algn="l">
              <a:buFont typeface="Arial" panose="020B0604020202020204" pitchFamily="34" charset="0"/>
              <a:buChar char="•"/>
            </a:pPr>
            <a:r>
              <a:rPr lang="de-DE" b="0" i="0" dirty="0">
                <a:effectLst/>
              </a:rPr>
              <a:t>im Frankfurt in den 1960er Jahre von Ulrich Oevermann entwickelt</a:t>
            </a:r>
          </a:p>
          <a:p>
            <a:pPr algn="l">
              <a:buFont typeface="Arial" panose="020B0604020202020204" pitchFamily="34" charset="0"/>
              <a:buChar char="•"/>
            </a:pPr>
            <a:r>
              <a:rPr lang="de-DE" b="0" i="0" dirty="0">
                <a:effectLst/>
              </a:rPr>
              <a:t>Forschungsprojekt „Elternhaus und Schule“ misslangen hypothesentestende Herangehensweisen</a:t>
            </a:r>
          </a:p>
          <a:p>
            <a:pPr algn="l">
              <a:buFont typeface="Arial" panose="020B0604020202020204" pitchFamily="34" charset="0"/>
              <a:buChar char="•"/>
            </a:pPr>
            <a:r>
              <a:rPr lang="de-DE" b="0" i="0" dirty="0">
                <a:effectLst/>
              </a:rPr>
              <a:t>daraufhin neue Methodologie + Methode entwickelt: hermeneutisches Verfahren, von Sprachwissenschaften, Kritische Theorie + Psychoanalyse beeinflusst</a:t>
            </a:r>
          </a:p>
          <a:p>
            <a:endParaRPr lang="de-DE" dirty="0"/>
          </a:p>
        </p:txBody>
      </p:sp>
    </p:spTree>
    <p:extLst>
      <p:ext uri="{BB962C8B-B14F-4D97-AF65-F5344CB8AC3E}">
        <p14:creationId xmlns:p14="http://schemas.microsoft.com/office/powerpoint/2010/main" val="303575823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50F4C8-BCC7-43B6-A3CC-A0C01965C327}"/>
              </a:ext>
            </a:extLst>
          </p:cNvPr>
          <p:cNvSpPr>
            <a:spLocks noGrp="1"/>
          </p:cNvSpPr>
          <p:nvPr>
            <p:ph type="title"/>
          </p:nvPr>
        </p:nvSpPr>
        <p:spPr/>
        <p:txBody>
          <a:bodyPr/>
          <a:lstStyle/>
          <a:p>
            <a:r>
              <a:rPr lang="de-DE" b="1" i="0" dirty="0">
                <a:solidFill>
                  <a:srgbClr val="000000"/>
                </a:solidFill>
                <a:effectLst/>
              </a:rPr>
              <a:t>Erkenntnisinteresse</a:t>
            </a:r>
            <a:endParaRPr lang="de-DE" b="1" dirty="0"/>
          </a:p>
        </p:txBody>
      </p:sp>
      <p:sp>
        <p:nvSpPr>
          <p:cNvPr id="3" name="Inhaltsplatzhalter 2">
            <a:extLst>
              <a:ext uri="{FF2B5EF4-FFF2-40B4-BE49-F238E27FC236}">
                <a16:creationId xmlns:a16="http://schemas.microsoft.com/office/drawing/2014/main" id="{E7941FC4-5308-4668-9AD5-F991B9CFC67C}"/>
              </a:ext>
            </a:extLst>
          </p:cNvPr>
          <p:cNvSpPr>
            <a:spLocks noGrp="1"/>
          </p:cNvSpPr>
          <p:nvPr>
            <p:ph idx="1"/>
          </p:nvPr>
        </p:nvSpPr>
        <p:spPr/>
        <p:txBody>
          <a:bodyPr/>
          <a:lstStyle/>
          <a:p>
            <a:pPr marL="0" indent="0" algn="l">
              <a:buNone/>
            </a:pPr>
            <a:endParaRPr lang="de-DE" b="0" i="0" dirty="0">
              <a:solidFill>
                <a:srgbClr val="000000"/>
              </a:solidFill>
              <a:effectLst/>
            </a:endParaRPr>
          </a:p>
          <a:p>
            <a:pPr algn="l">
              <a:buFont typeface="Arial" panose="020B0604020202020204" pitchFamily="34" charset="0"/>
              <a:buChar char="•"/>
            </a:pPr>
            <a:r>
              <a:rPr lang="de-DE" b="0" i="0" dirty="0">
                <a:solidFill>
                  <a:srgbClr val="000000"/>
                </a:solidFill>
                <a:effectLst/>
              </a:rPr>
              <a:t>die OH will latente generative Strukturen des Sozialen aufdecken</a:t>
            </a:r>
          </a:p>
          <a:p>
            <a:pPr algn="l">
              <a:buFont typeface="Arial" panose="020B0604020202020204" pitchFamily="34" charset="0"/>
              <a:buChar char="•"/>
            </a:pPr>
            <a:r>
              <a:rPr lang="de-DE" b="0" i="0" dirty="0">
                <a:solidFill>
                  <a:srgbClr val="000000"/>
                </a:solidFill>
                <a:effectLst/>
              </a:rPr>
              <a:t>sie will am Einzelfall die fortgesetzte Reproduktion von Gesellschaft aus Gesellschaft zeigen</a:t>
            </a:r>
          </a:p>
          <a:p>
            <a:pPr marL="0" indent="0">
              <a:buNone/>
            </a:pPr>
            <a:br>
              <a:rPr lang="de-DE" b="0" i="0" dirty="0">
                <a:solidFill>
                  <a:srgbClr val="000000"/>
                </a:solidFill>
                <a:effectLst/>
              </a:rPr>
            </a:br>
            <a:endParaRPr lang="de-DE" dirty="0"/>
          </a:p>
        </p:txBody>
      </p:sp>
    </p:spTree>
    <p:extLst>
      <p:ext uri="{BB962C8B-B14F-4D97-AF65-F5344CB8AC3E}">
        <p14:creationId xmlns:p14="http://schemas.microsoft.com/office/powerpoint/2010/main" val="125688369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940E22-9D4C-4EE2-B541-432EDB45A54A}"/>
              </a:ext>
            </a:extLst>
          </p:cNvPr>
          <p:cNvSpPr>
            <a:spLocks noGrp="1"/>
          </p:cNvSpPr>
          <p:nvPr>
            <p:ph type="title"/>
          </p:nvPr>
        </p:nvSpPr>
        <p:spPr/>
        <p:txBody>
          <a:bodyPr>
            <a:normAutofit fontScale="90000"/>
          </a:bodyPr>
          <a:lstStyle/>
          <a:p>
            <a:r>
              <a:rPr lang="de-DE" b="1" i="0" dirty="0">
                <a:solidFill>
                  <a:srgbClr val="000000"/>
                </a:solidFill>
                <a:effectLst/>
              </a:rPr>
              <a:t>Struktur- und Regelverständnis der Objektiven Hermeneutik</a:t>
            </a:r>
            <a:br>
              <a:rPr lang="de-DE" b="1" i="0" dirty="0">
                <a:solidFill>
                  <a:srgbClr val="000000"/>
                </a:solidFill>
                <a:effectLst/>
              </a:rPr>
            </a:br>
            <a:endParaRPr lang="de-DE" b="1" dirty="0"/>
          </a:p>
        </p:txBody>
      </p:sp>
      <p:sp>
        <p:nvSpPr>
          <p:cNvPr id="3" name="Inhaltsplatzhalter 2">
            <a:extLst>
              <a:ext uri="{FF2B5EF4-FFF2-40B4-BE49-F238E27FC236}">
                <a16:creationId xmlns:a16="http://schemas.microsoft.com/office/drawing/2014/main" id="{4FB127F6-4700-443D-836D-3AD7E4E5AC7D}"/>
              </a:ext>
            </a:extLst>
          </p:cNvPr>
          <p:cNvSpPr>
            <a:spLocks noGrp="1"/>
          </p:cNvSpPr>
          <p:nvPr>
            <p:ph idx="1"/>
          </p:nvPr>
        </p:nvSpPr>
        <p:spPr/>
        <p:txBody>
          <a:bodyPr/>
          <a:lstStyle/>
          <a:p>
            <a:pPr algn="l">
              <a:buFont typeface="Arial" panose="020B0604020202020204" pitchFamily="34" charset="0"/>
              <a:buChar char="•"/>
            </a:pPr>
            <a:r>
              <a:rPr lang="de-DE" b="0" i="0" dirty="0">
                <a:solidFill>
                  <a:srgbClr val="000000"/>
                </a:solidFill>
                <a:effectLst/>
              </a:rPr>
              <a:t>Strukturen existieren für sich und wirken auf die Handelnden</a:t>
            </a:r>
          </a:p>
          <a:p>
            <a:pPr algn="l">
              <a:buFont typeface="Arial" panose="020B0604020202020204" pitchFamily="34" charset="0"/>
              <a:buChar char="•"/>
            </a:pPr>
            <a:r>
              <a:rPr lang="de-DE" b="0" i="0" dirty="0">
                <a:solidFill>
                  <a:srgbClr val="000000"/>
                </a:solidFill>
                <a:effectLst/>
              </a:rPr>
              <a:t>es wird unterschieden zwischen: a) universalen Strukturen bzw. generativen Regeln (bspw. Grammatikalität, </a:t>
            </a:r>
            <a:r>
              <a:rPr lang="de-DE" b="0" i="0" dirty="0" err="1">
                <a:solidFill>
                  <a:srgbClr val="000000"/>
                </a:solidFill>
                <a:effectLst/>
              </a:rPr>
              <a:t>Logizit</a:t>
            </a:r>
            <a:r>
              <a:rPr lang="de-DE" b="0" i="0" dirty="0">
                <a:solidFill>
                  <a:srgbClr val="000000"/>
                </a:solidFill>
                <a:effectLst/>
              </a:rPr>
              <a:t>), die zeitlos und invariabel sind b) allen anderen Strukturen, die historisch geprägt sind</a:t>
            </a:r>
          </a:p>
          <a:p>
            <a:pPr marL="0" indent="0">
              <a:buNone/>
            </a:pPr>
            <a:br>
              <a:rPr lang="de-DE" b="0" i="0" dirty="0">
                <a:solidFill>
                  <a:srgbClr val="000000"/>
                </a:solidFill>
                <a:effectLst/>
              </a:rPr>
            </a:br>
            <a:endParaRPr lang="de-DE" dirty="0"/>
          </a:p>
        </p:txBody>
      </p:sp>
    </p:spTree>
    <p:extLst>
      <p:ext uri="{BB962C8B-B14F-4D97-AF65-F5344CB8AC3E}">
        <p14:creationId xmlns:p14="http://schemas.microsoft.com/office/powerpoint/2010/main" val="416865189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BC1A9D-1E65-45C2-8BB4-772F41E682C6}"/>
              </a:ext>
            </a:extLst>
          </p:cNvPr>
          <p:cNvSpPr>
            <a:spLocks noGrp="1"/>
          </p:cNvSpPr>
          <p:nvPr>
            <p:ph type="title"/>
          </p:nvPr>
        </p:nvSpPr>
        <p:spPr/>
        <p:txBody>
          <a:bodyPr>
            <a:normAutofit fontScale="90000"/>
          </a:bodyPr>
          <a:lstStyle/>
          <a:p>
            <a:r>
              <a:rPr lang="de-DE" b="1" i="0" dirty="0">
                <a:solidFill>
                  <a:srgbClr val="000000"/>
                </a:solidFill>
                <a:effectLst/>
              </a:rPr>
              <a:t>3 Hindernisse von ungetrübter Sinnauslegung (im Alltag)</a:t>
            </a:r>
            <a:br>
              <a:rPr lang="de-DE" b="1" i="0" dirty="0">
                <a:solidFill>
                  <a:srgbClr val="000000"/>
                </a:solidFill>
                <a:effectLst/>
              </a:rPr>
            </a:br>
            <a:endParaRPr lang="de-DE" b="1" dirty="0"/>
          </a:p>
        </p:txBody>
      </p:sp>
      <p:sp>
        <p:nvSpPr>
          <p:cNvPr id="3" name="Inhaltsplatzhalter 2">
            <a:extLst>
              <a:ext uri="{FF2B5EF4-FFF2-40B4-BE49-F238E27FC236}">
                <a16:creationId xmlns:a16="http://schemas.microsoft.com/office/drawing/2014/main" id="{DC10D070-2621-4304-B227-F213F7F1CEF6}"/>
              </a:ext>
            </a:extLst>
          </p:cNvPr>
          <p:cNvSpPr>
            <a:spLocks noGrp="1"/>
          </p:cNvSpPr>
          <p:nvPr>
            <p:ph idx="1"/>
          </p:nvPr>
        </p:nvSpPr>
        <p:spPr/>
        <p:txBody>
          <a:bodyPr/>
          <a:lstStyle/>
          <a:p>
            <a:pPr algn="l">
              <a:buFont typeface="Arial" panose="020B0604020202020204" pitchFamily="34" charset="0"/>
              <a:buChar char="•"/>
            </a:pPr>
            <a:r>
              <a:rPr lang="de-DE" b="0" i="0" dirty="0">
                <a:solidFill>
                  <a:srgbClr val="000000"/>
                </a:solidFill>
                <a:effectLst/>
              </a:rPr>
              <a:t>1) Problem des Handlungsdrucks: im Alltag müssen wir immer auch handeln und können nicht ‚nur‘ beobachten</a:t>
            </a:r>
          </a:p>
          <a:p>
            <a:pPr algn="l">
              <a:buFont typeface="Arial" panose="020B0604020202020204" pitchFamily="34" charset="0"/>
              <a:buChar char="•"/>
            </a:pPr>
            <a:r>
              <a:rPr lang="de-DE" b="0" i="0" dirty="0">
                <a:solidFill>
                  <a:srgbClr val="000000"/>
                </a:solidFill>
                <a:effectLst/>
              </a:rPr>
              <a:t>2) Notwendigkeit, Störungen auf Seiten der Interpreten auszuschließen: sie sollen möglichst aufgeschlossen sein</a:t>
            </a:r>
          </a:p>
          <a:p>
            <a:pPr algn="l">
              <a:buFont typeface="Arial" panose="020B0604020202020204" pitchFamily="34" charset="0"/>
              <a:buChar char="•"/>
            </a:pPr>
            <a:r>
              <a:rPr lang="de-DE" b="0" i="0" dirty="0">
                <a:solidFill>
                  <a:srgbClr val="000000"/>
                </a:solidFill>
                <a:effectLst/>
              </a:rPr>
              <a:t>3) hinreichende Deutungskompetenz: Interpreten müssen hinreichende Kompetenz zum Verständnis der Deutungszusammenhänge im Forschungsfeld haben</a:t>
            </a:r>
          </a:p>
          <a:p>
            <a:endParaRPr lang="de-DE" dirty="0"/>
          </a:p>
        </p:txBody>
      </p:sp>
    </p:spTree>
    <p:extLst>
      <p:ext uri="{BB962C8B-B14F-4D97-AF65-F5344CB8AC3E}">
        <p14:creationId xmlns:p14="http://schemas.microsoft.com/office/powerpoint/2010/main" val="221380466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D398D6-05D0-4215-940B-F0D6453ADD30}"/>
              </a:ext>
            </a:extLst>
          </p:cNvPr>
          <p:cNvSpPr>
            <a:spLocks noGrp="1"/>
          </p:cNvSpPr>
          <p:nvPr>
            <p:ph type="title"/>
          </p:nvPr>
        </p:nvSpPr>
        <p:spPr/>
        <p:txBody>
          <a:bodyPr>
            <a:normAutofit fontScale="90000"/>
          </a:bodyPr>
          <a:lstStyle/>
          <a:p>
            <a:r>
              <a:rPr lang="de-DE" b="1" i="0" dirty="0">
                <a:solidFill>
                  <a:srgbClr val="000000"/>
                </a:solidFill>
                <a:effectLst/>
              </a:rPr>
              <a:t>Textbegriff der Objektiven Hermeneutik</a:t>
            </a:r>
            <a:br>
              <a:rPr lang="de-DE" b="1" i="0" dirty="0">
                <a:solidFill>
                  <a:srgbClr val="000000"/>
                </a:solidFill>
                <a:effectLst/>
              </a:rPr>
            </a:br>
            <a:endParaRPr lang="de-DE" b="1" dirty="0"/>
          </a:p>
        </p:txBody>
      </p:sp>
      <p:sp>
        <p:nvSpPr>
          <p:cNvPr id="3" name="Inhaltsplatzhalter 2">
            <a:extLst>
              <a:ext uri="{FF2B5EF4-FFF2-40B4-BE49-F238E27FC236}">
                <a16:creationId xmlns:a16="http://schemas.microsoft.com/office/drawing/2014/main" id="{26548082-C1E7-415C-BE8B-BBD68E6835DC}"/>
              </a:ext>
            </a:extLst>
          </p:cNvPr>
          <p:cNvSpPr>
            <a:spLocks noGrp="1"/>
          </p:cNvSpPr>
          <p:nvPr>
            <p:ph idx="1"/>
          </p:nvPr>
        </p:nvSpPr>
        <p:spPr/>
        <p:txBody>
          <a:bodyPr/>
          <a:lstStyle/>
          <a:p>
            <a:pPr algn="l">
              <a:buFont typeface="Arial" panose="020B0604020202020204" pitchFamily="34" charset="0"/>
              <a:buChar char="•"/>
            </a:pPr>
            <a:r>
              <a:rPr lang="de-DE" b="0" i="0" dirty="0">
                <a:solidFill>
                  <a:srgbClr val="000000"/>
                </a:solidFill>
                <a:effectLst/>
              </a:rPr>
              <a:t>„Text“ meint in der OH nicht nur das Geschriebene, sondern alle Entäußerungen des menschlichen Handelns</a:t>
            </a:r>
          </a:p>
          <a:p>
            <a:pPr algn="l">
              <a:buFont typeface="Arial" panose="020B0604020202020204" pitchFamily="34" charset="0"/>
              <a:buChar char="•"/>
            </a:pPr>
            <a:r>
              <a:rPr lang="de-DE" b="0" i="0" dirty="0">
                <a:solidFill>
                  <a:srgbClr val="000000"/>
                </a:solidFill>
                <a:effectLst/>
              </a:rPr>
              <a:t>Text ist das zu erklärende Phänomen</a:t>
            </a:r>
          </a:p>
          <a:p>
            <a:pPr marL="0" indent="0">
              <a:buNone/>
            </a:pPr>
            <a:br>
              <a:rPr lang="de-DE" b="0" i="0" dirty="0">
                <a:solidFill>
                  <a:srgbClr val="000000"/>
                </a:solidFill>
                <a:effectLst/>
              </a:rPr>
            </a:br>
            <a:endParaRPr lang="de-DE" dirty="0"/>
          </a:p>
        </p:txBody>
      </p:sp>
    </p:spTree>
    <p:extLst>
      <p:ext uri="{BB962C8B-B14F-4D97-AF65-F5344CB8AC3E}">
        <p14:creationId xmlns:p14="http://schemas.microsoft.com/office/powerpoint/2010/main" val="294541486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B88099-A098-45F7-838B-3D8D8BA7D9A6}"/>
              </a:ext>
            </a:extLst>
          </p:cNvPr>
          <p:cNvSpPr>
            <a:spLocks noGrp="1"/>
          </p:cNvSpPr>
          <p:nvPr>
            <p:ph type="title"/>
          </p:nvPr>
        </p:nvSpPr>
        <p:spPr/>
        <p:txBody>
          <a:bodyPr>
            <a:normAutofit fontScale="90000"/>
          </a:bodyPr>
          <a:lstStyle/>
          <a:p>
            <a:r>
              <a:rPr lang="de-DE" b="1" i="0" dirty="0">
                <a:solidFill>
                  <a:srgbClr val="000000"/>
                </a:solidFill>
                <a:effectLst/>
              </a:rPr>
              <a:t>Prinzipien der Textinterpretation (1): Kontextfreiheit</a:t>
            </a:r>
            <a:br>
              <a:rPr lang="de-DE" b="1" i="0" dirty="0">
                <a:solidFill>
                  <a:srgbClr val="000000"/>
                </a:solidFill>
                <a:effectLst/>
              </a:rPr>
            </a:br>
            <a:endParaRPr lang="de-DE" b="1" dirty="0"/>
          </a:p>
        </p:txBody>
      </p:sp>
      <p:sp>
        <p:nvSpPr>
          <p:cNvPr id="3" name="Inhaltsplatzhalter 2">
            <a:extLst>
              <a:ext uri="{FF2B5EF4-FFF2-40B4-BE49-F238E27FC236}">
                <a16:creationId xmlns:a16="http://schemas.microsoft.com/office/drawing/2014/main" id="{CB338B2F-E5D7-4A57-B616-85F456CC01AE}"/>
              </a:ext>
            </a:extLst>
          </p:cNvPr>
          <p:cNvSpPr>
            <a:spLocks noGrp="1"/>
          </p:cNvSpPr>
          <p:nvPr>
            <p:ph idx="1"/>
          </p:nvPr>
        </p:nvSpPr>
        <p:spPr/>
        <p:txBody>
          <a:bodyPr/>
          <a:lstStyle/>
          <a:p>
            <a:pPr algn="l">
              <a:buFont typeface="Arial" panose="020B0604020202020204" pitchFamily="34" charset="0"/>
              <a:buChar char="•"/>
            </a:pPr>
            <a:r>
              <a:rPr lang="de-DE" b="0" i="0" dirty="0">
                <a:solidFill>
                  <a:srgbClr val="000000"/>
                </a:solidFill>
                <a:effectLst/>
              </a:rPr>
              <a:t>Differenzierung zwischen äußerem Kontext (die tatsächliche Situation) + innerem, interaktionsimmanenten Kontext</a:t>
            </a:r>
          </a:p>
          <a:p>
            <a:pPr algn="l">
              <a:buFont typeface="Arial" panose="020B0604020202020204" pitchFamily="34" charset="0"/>
              <a:buChar char="•"/>
            </a:pPr>
            <a:r>
              <a:rPr lang="de-DE" b="0" i="0" dirty="0">
                <a:solidFill>
                  <a:srgbClr val="000000"/>
                </a:solidFill>
                <a:effectLst/>
              </a:rPr>
              <a:t>äußere Kontext soll in der Interpretation zunächst nicht beachtet werden</a:t>
            </a:r>
          </a:p>
          <a:p>
            <a:pPr algn="l">
              <a:buFont typeface="Arial" panose="020B0604020202020204" pitchFamily="34" charset="0"/>
              <a:buChar char="•"/>
            </a:pPr>
            <a:r>
              <a:rPr lang="de-DE" b="0" i="0" dirty="0">
                <a:solidFill>
                  <a:srgbClr val="000000"/>
                </a:solidFill>
                <a:effectLst/>
              </a:rPr>
              <a:t>mit Bezug auf inneren Kontext werden verschiedene Lesarten entwickelt, die später mit dem äußeren Kontext abgeglichen werden, durch Abgleich wird latente Sinnstruktur sichtbar</a:t>
            </a:r>
          </a:p>
          <a:p>
            <a:endParaRPr lang="de-DE" dirty="0"/>
          </a:p>
        </p:txBody>
      </p:sp>
    </p:spTree>
    <p:extLst>
      <p:ext uri="{BB962C8B-B14F-4D97-AF65-F5344CB8AC3E}">
        <p14:creationId xmlns:p14="http://schemas.microsoft.com/office/powerpoint/2010/main" val="48753501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452696-1007-4978-9839-EED0FEB49920}"/>
              </a:ext>
            </a:extLst>
          </p:cNvPr>
          <p:cNvSpPr>
            <a:spLocks noGrp="1"/>
          </p:cNvSpPr>
          <p:nvPr>
            <p:ph type="title"/>
          </p:nvPr>
        </p:nvSpPr>
        <p:spPr/>
        <p:txBody>
          <a:bodyPr>
            <a:normAutofit fontScale="90000"/>
          </a:bodyPr>
          <a:lstStyle/>
          <a:p>
            <a:r>
              <a:rPr lang="de-DE" b="1" i="0" dirty="0">
                <a:solidFill>
                  <a:srgbClr val="000000"/>
                </a:solidFill>
                <a:effectLst/>
              </a:rPr>
              <a:t>Prinzipien der Textinterpretation (2): Wörtlichkeit</a:t>
            </a:r>
            <a:br>
              <a:rPr lang="de-DE" b="1" i="0" dirty="0">
                <a:solidFill>
                  <a:srgbClr val="000000"/>
                </a:solidFill>
                <a:effectLst/>
              </a:rPr>
            </a:br>
            <a:endParaRPr lang="de-DE" b="1" dirty="0"/>
          </a:p>
        </p:txBody>
      </p:sp>
      <p:sp>
        <p:nvSpPr>
          <p:cNvPr id="3" name="Inhaltsplatzhalter 2">
            <a:extLst>
              <a:ext uri="{FF2B5EF4-FFF2-40B4-BE49-F238E27FC236}">
                <a16:creationId xmlns:a16="http://schemas.microsoft.com/office/drawing/2014/main" id="{EF137DBE-F1F1-4D79-A965-5209BD74A40D}"/>
              </a:ext>
            </a:extLst>
          </p:cNvPr>
          <p:cNvSpPr>
            <a:spLocks noGrp="1"/>
          </p:cNvSpPr>
          <p:nvPr>
            <p:ph idx="1"/>
          </p:nvPr>
        </p:nvSpPr>
        <p:spPr/>
        <p:txBody>
          <a:bodyPr/>
          <a:lstStyle/>
          <a:p>
            <a:pPr algn="l">
              <a:buFont typeface="Arial" panose="020B0604020202020204" pitchFamily="34" charset="0"/>
              <a:buChar char="•"/>
            </a:pPr>
            <a:r>
              <a:rPr lang="de-DE" b="0" i="0" dirty="0">
                <a:solidFill>
                  <a:srgbClr val="000000"/>
                </a:solidFill>
                <a:effectLst/>
              </a:rPr>
              <a:t>bei der Interpretation soll man den genauen Wortlaut beachten</a:t>
            </a:r>
          </a:p>
          <a:p>
            <a:pPr algn="l">
              <a:buFont typeface="Arial" panose="020B0604020202020204" pitchFamily="34" charset="0"/>
              <a:buChar char="•"/>
            </a:pPr>
            <a:r>
              <a:rPr lang="de-DE" b="0" i="0" dirty="0">
                <a:solidFill>
                  <a:srgbClr val="000000"/>
                </a:solidFill>
                <a:effectLst/>
              </a:rPr>
              <a:t>dies gilt auch, wenn Äußerungen zunächst keinen Sinn zu ergeben scheinen</a:t>
            </a:r>
          </a:p>
          <a:p>
            <a:pPr algn="l">
              <a:buFont typeface="Arial" panose="020B0604020202020204" pitchFamily="34" charset="0"/>
              <a:buChar char="•"/>
            </a:pPr>
            <a:r>
              <a:rPr lang="de-DE" b="0" i="0" dirty="0">
                <a:solidFill>
                  <a:srgbClr val="000000"/>
                </a:solidFill>
                <a:effectLst/>
              </a:rPr>
              <a:t>gerade Versprecher zeigen oft mehr, als den Interviewten bewusst ist (-&gt; </a:t>
            </a:r>
            <a:r>
              <a:rPr lang="de-DE" b="0" i="0" dirty="0" err="1">
                <a:solidFill>
                  <a:srgbClr val="000000"/>
                </a:solidFill>
                <a:effectLst/>
              </a:rPr>
              <a:t>Freudscher</a:t>
            </a:r>
            <a:r>
              <a:rPr lang="de-DE" b="0" i="0" dirty="0">
                <a:solidFill>
                  <a:srgbClr val="000000"/>
                </a:solidFill>
                <a:effectLst/>
              </a:rPr>
              <a:t> Versprecher)</a:t>
            </a:r>
          </a:p>
          <a:p>
            <a:endParaRPr lang="de-DE" dirty="0"/>
          </a:p>
        </p:txBody>
      </p:sp>
    </p:spTree>
    <p:extLst>
      <p:ext uri="{BB962C8B-B14F-4D97-AF65-F5344CB8AC3E}">
        <p14:creationId xmlns:p14="http://schemas.microsoft.com/office/powerpoint/2010/main" val="329678419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864040-D9A6-43D6-B0DC-7B7A792A129C}"/>
              </a:ext>
            </a:extLst>
          </p:cNvPr>
          <p:cNvSpPr>
            <a:spLocks noGrp="1"/>
          </p:cNvSpPr>
          <p:nvPr>
            <p:ph type="title"/>
          </p:nvPr>
        </p:nvSpPr>
        <p:spPr/>
        <p:txBody>
          <a:bodyPr>
            <a:normAutofit fontScale="90000"/>
          </a:bodyPr>
          <a:lstStyle/>
          <a:p>
            <a:r>
              <a:rPr lang="de-DE" b="1" i="0" dirty="0">
                <a:solidFill>
                  <a:srgbClr val="000000"/>
                </a:solidFill>
                <a:effectLst/>
              </a:rPr>
              <a:t>Prinzipien der Textinterpretation (3): Sequenzialität</a:t>
            </a:r>
            <a:br>
              <a:rPr lang="de-DE" b="1" i="0" dirty="0">
                <a:solidFill>
                  <a:srgbClr val="000000"/>
                </a:solidFill>
                <a:effectLst/>
              </a:rPr>
            </a:br>
            <a:endParaRPr lang="de-DE" b="1" dirty="0"/>
          </a:p>
        </p:txBody>
      </p:sp>
      <p:sp>
        <p:nvSpPr>
          <p:cNvPr id="3" name="Inhaltsplatzhalter 2">
            <a:extLst>
              <a:ext uri="{FF2B5EF4-FFF2-40B4-BE49-F238E27FC236}">
                <a16:creationId xmlns:a16="http://schemas.microsoft.com/office/drawing/2014/main" id="{57E981BA-8F1B-4917-B316-651A3BA572C6}"/>
              </a:ext>
            </a:extLst>
          </p:cNvPr>
          <p:cNvSpPr>
            <a:spLocks noGrp="1"/>
          </p:cNvSpPr>
          <p:nvPr>
            <p:ph idx="1"/>
          </p:nvPr>
        </p:nvSpPr>
        <p:spPr/>
        <p:txBody>
          <a:bodyPr/>
          <a:lstStyle/>
          <a:p>
            <a:pPr algn="l">
              <a:buFont typeface="Arial" panose="020B0604020202020204" pitchFamily="34" charset="0"/>
              <a:buChar char="•"/>
            </a:pPr>
            <a:r>
              <a:rPr lang="de-DE" b="0" i="0" dirty="0">
                <a:solidFill>
                  <a:srgbClr val="000000"/>
                </a:solidFill>
                <a:effectLst/>
              </a:rPr>
              <a:t>der Text soll in seiner Abfolge rekonstruiert werden</a:t>
            </a:r>
          </a:p>
          <a:p>
            <a:pPr algn="l">
              <a:buFont typeface="Arial" panose="020B0604020202020204" pitchFamily="34" charset="0"/>
              <a:buChar char="•"/>
            </a:pPr>
            <a:r>
              <a:rPr lang="de-DE" b="0" i="0" dirty="0">
                <a:solidFill>
                  <a:srgbClr val="000000"/>
                </a:solidFill>
                <a:effectLst/>
              </a:rPr>
              <a:t>dabei dürfen spätere Textabschnitte nicht in die Interpretation miteinbezogen werden, bevor der ‚aktuelle‘ Teil erschöpfend interpretiert wurde</a:t>
            </a:r>
          </a:p>
          <a:p>
            <a:pPr algn="l">
              <a:buFont typeface="Arial" panose="020B0604020202020204" pitchFamily="34" charset="0"/>
              <a:buChar char="•"/>
            </a:pPr>
            <a:r>
              <a:rPr lang="de-DE" b="0" i="0" dirty="0" err="1">
                <a:solidFill>
                  <a:srgbClr val="000000"/>
                </a:solidFill>
                <a:effectLst/>
              </a:rPr>
              <a:t>Vorteil:verschärfte</a:t>
            </a:r>
            <a:r>
              <a:rPr lang="de-DE" b="0" i="0" dirty="0">
                <a:solidFill>
                  <a:srgbClr val="000000"/>
                </a:solidFill>
                <a:effectLst/>
              </a:rPr>
              <a:t> </a:t>
            </a:r>
            <a:r>
              <a:rPr lang="de-DE" b="0" i="0" dirty="0" err="1">
                <a:solidFill>
                  <a:srgbClr val="000000"/>
                </a:solidFill>
                <a:effectLst/>
              </a:rPr>
              <a:t>Kontrastivität</a:t>
            </a:r>
            <a:endParaRPr lang="de-DE" b="0" i="0" dirty="0">
              <a:solidFill>
                <a:srgbClr val="000000"/>
              </a:solidFill>
              <a:effectLst/>
            </a:endParaRPr>
          </a:p>
          <a:p>
            <a:endParaRPr lang="de-DE" dirty="0"/>
          </a:p>
        </p:txBody>
      </p:sp>
    </p:spTree>
    <p:extLst>
      <p:ext uri="{BB962C8B-B14F-4D97-AF65-F5344CB8AC3E}">
        <p14:creationId xmlns:p14="http://schemas.microsoft.com/office/powerpoint/2010/main" val="15288870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4A3FC39-E83F-447E-9362-14E73F268B12}"/>
              </a:ext>
            </a:extLst>
          </p:cNvPr>
          <p:cNvSpPr>
            <a:spLocks noGrp="1"/>
          </p:cNvSpPr>
          <p:nvPr>
            <p:ph type="title"/>
          </p:nvPr>
        </p:nvSpPr>
        <p:spPr/>
        <p:txBody>
          <a:bodyPr>
            <a:normAutofit fontScale="90000"/>
          </a:bodyPr>
          <a:lstStyle/>
          <a:p>
            <a:r>
              <a:rPr lang="de-DE" b="1" i="0" dirty="0">
                <a:solidFill>
                  <a:srgbClr val="000000"/>
                </a:solidFill>
                <a:effectLst/>
              </a:rPr>
              <a:t>Prinzipien der Textinterpretation (4): Extensivität</a:t>
            </a:r>
            <a:br>
              <a:rPr lang="de-DE" b="1" i="0" dirty="0">
                <a:solidFill>
                  <a:srgbClr val="000000"/>
                </a:solidFill>
                <a:effectLst/>
              </a:rPr>
            </a:br>
            <a:endParaRPr lang="de-DE" b="1" dirty="0"/>
          </a:p>
        </p:txBody>
      </p:sp>
      <p:sp>
        <p:nvSpPr>
          <p:cNvPr id="3" name="Inhaltsplatzhalter 2">
            <a:extLst>
              <a:ext uri="{FF2B5EF4-FFF2-40B4-BE49-F238E27FC236}">
                <a16:creationId xmlns:a16="http://schemas.microsoft.com/office/drawing/2014/main" id="{8A4B6980-7274-4005-97E6-3AE34C209334}"/>
              </a:ext>
            </a:extLst>
          </p:cNvPr>
          <p:cNvSpPr>
            <a:spLocks noGrp="1"/>
          </p:cNvSpPr>
          <p:nvPr>
            <p:ph idx="1"/>
          </p:nvPr>
        </p:nvSpPr>
        <p:spPr/>
        <p:txBody>
          <a:bodyPr/>
          <a:lstStyle/>
          <a:p>
            <a:pPr algn="l">
              <a:buFont typeface="Arial" panose="020B0604020202020204" pitchFamily="34" charset="0"/>
              <a:buChar char="•"/>
            </a:pPr>
            <a:r>
              <a:rPr lang="de-DE" b="0" i="0" dirty="0">
                <a:solidFill>
                  <a:srgbClr val="000000"/>
                </a:solidFill>
                <a:effectLst/>
              </a:rPr>
              <a:t>der Text muss möglichst detailliert interpretiert werden, d. h. man sollte möglichst viele verschiedene Lesarten entwickeln</a:t>
            </a:r>
          </a:p>
          <a:p>
            <a:pPr algn="l">
              <a:buFont typeface="Arial" panose="020B0604020202020204" pitchFamily="34" charset="0"/>
              <a:buChar char="•"/>
            </a:pPr>
            <a:r>
              <a:rPr lang="de-DE" b="0" i="0" dirty="0">
                <a:solidFill>
                  <a:srgbClr val="000000"/>
                </a:solidFill>
                <a:effectLst/>
              </a:rPr>
              <a:t>denn nur, wenn man ausführlich interpretiert hat, kann man vom Textausschnitt bzw. Text auf das strukturierende Allgemeine schließen</a:t>
            </a:r>
          </a:p>
          <a:p>
            <a:pPr marL="0" indent="0">
              <a:buNone/>
            </a:pPr>
            <a:br>
              <a:rPr lang="de-DE" b="0" i="0" dirty="0">
                <a:solidFill>
                  <a:srgbClr val="000000"/>
                </a:solidFill>
                <a:effectLst/>
              </a:rPr>
            </a:br>
            <a:endParaRPr lang="de-DE" dirty="0"/>
          </a:p>
        </p:txBody>
      </p:sp>
    </p:spTree>
    <p:extLst>
      <p:ext uri="{BB962C8B-B14F-4D97-AF65-F5344CB8AC3E}">
        <p14:creationId xmlns:p14="http://schemas.microsoft.com/office/powerpoint/2010/main" val="17165672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AE9DB-EEC8-4FE5-9E60-076DC53791B7}"/>
              </a:ext>
            </a:extLst>
          </p:cNvPr>
          <p:cNvSpPr>
            <a:spLocks noGrp="1"/>
          </p:cNvSpPr>
          <p:nvPr>
            <p:ph type="title"/>
          </p:nvPr>
        </p:nvSpPr>
        <p:spPr/>
        <p:txBody>
          <a:bodyPr>
            <a:normAutofit fontScale="90000"/>
          </a:bodyPr>
          <a:lstStyle/>
          <a:p>
            <a:br>
              <a:rPr lang="de-DE" b="1" dirty="0">
                <a:ea typeface="+mj-lt"/>
                <a:cs typeface="Arial" panose="020B0604020202020204" pitchFamily="34" charset="0"/>
              </a:rPr>
            </a:br>
            <a:br>
              <a:rPr lang="de-DE" b="1" dirty="0">
                <a:ea typeface="+mj-lt"/>
                <a:cs typeface="Arial" panose="020B0604020202020204" pitchFamily="34" charset="0"/>
              </a:rPr>
            </a:br>
            <a:r>
              <a:rPr lang="de-DE" b="1" dirty="0">
                <a:ea typeface="+mj-lt"/>
                <a:cs typeface="Arial" panose="020B0604020202020204" pitchFamily="34" charset="0"/>
              </a:rPr>
              <a:t>Forschen als Kommunikation</a:t>
            </a:r>
            <a:endParaRPr lang="de-DE" b="1" dirty="0">
              <a:cs typeface="Arial" panose="020B0604020202020204" pitchFamily="34" charset="0"/>
            </a:endParaRPr>
          </a:p>
        </p:txBody>
      </p:sp>
      <p:sp>
        <p:nvSpPr>
          <p:cNvPr id="3" name="Content Placeholder 2">
            <a:extLst>
              <a:ext uri="{FF2B5EF4-FFF2-40B4-BE49-F238E27FC236}">
                <a16:creationId xmlns:a16="http://schemas.microsoft.com/office/drawing/2014/main" id="{0913752E-CE04-49EF-AC7C-B4884BE5764D}"/>
              </a:ext>
            </a:extLst>
          </p:cNvPr>
          <p:cNvSpPr>
            <a:spLocks noGrp="1"/>
          </p:cNvSpPr>
          <p:nvPr>
            <p:ph idx="1"/>
          </p:nvPr>
        </p:nvSpPr>
        <p:spPr/>
        <p:txBody>
          <a:bodyPr vert="horz" lIns="91440" tIns="45720" rIns="91440" bIns="45720" rtlCol="0" anchor="t">
            <a:normAutofit fontScale="92500" lnSpcReduction="10000"/>
          </a:bodyPr>
          <a:lstStyle/>
          <a:p>
            <a:endParaRPr lang="de-DE" dirty="0">
              <a:ea typeface="+mn-lt"/>
              <a:cs typeface="Arial" panose="020B0604020202020204" pitchFamily="34" charset="0"/>
            </a:endParaRPr>
          </a:p>
          <a:p>
            <a:r>
              <a:rPr lang="de-DE" dirty="0">
                <a:ea typeface="+mn-lt"/>
                <a:cs typeface="Arial" panose="020B0604020202020204" pitchFamily="34" charset="0"/>
              </a:rPr>
              <a:t>Welt der InformantInnen ist kommunikativ konstituiert</a:t>
            </a:r>
            <a:endParaRPr lang="de-DE" dirty="0">
              <a:cs typeface="Arial" panose="020B0604020202020204" pitchFamily="34" charset="0"/>
            </a:endParaRPr>
          </a:p>
          <a:p>
            <a:r>
              <a:rPr lang="de-DE" dirty="0">
                <a:ea typeface="+mn-lt"/>
                <a:cs typeface="Arial" panose="020B0604020202020204" pitchFamily="34" charset="0"/>
              </a:rPr>
              <a:t>InformantInnen sind deutungsmächtige Akteure</a:t>
            </a:r>
            <a:endParaRPr lang="de-DE" dirty="0">
              <a:cs typeface="Arial" panose="020B0604020202020204" pitchFamily="34" charset="0"/>
            </a:endParaRPr>
          </a:p>
          <a:p>
            <a:r>
              <a:rPr lang="de-DE" dirty="0">
                <a:ea typeface="+mn-lt"/>
                <a:cs typeface="Arial" panose="020B0604020202020204" pitchFamily="34" charset="0"/>
              </a:rPr>
              <a:t>Interaktionen zwischen Forschenden und Informant*innen ist aktiv und gegenseitig</a:t>
            </a: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endParaRPr lang="de-DE" dirty="0">
              <a:cs typeface="Arial" panose="020B0604020202020204" pitchFamily="34" charset="0"/>
            </a:endParaRPr>
          </a:p>
          <a:p>
            <a:pPr marL="0" indent="0">
              <a:buNone/>
            </a:pPr>
            <a:r>
              <a:rPr lang="de-DE" sz="1600" dirty="0">
                <a:ea typeface="+mn-lt"/>
                <a:cs typeface="Arial" panose="020B0604020202020204" pitchFamily="34" charset="0"/>
              </a:rPr>
              <a:t>Strübing </a:t>
            </a:r>
            <a:r>
              <a:rPr lang="de-DE" sz="1600" dirty="0" err="1">
                <a:ea typeface="+mn-lt"/>
                <a:cs typeface="Arial" panose="020B0604020202020204" pitchFamily="34" charset="0"/>
              </a:rPr>
              <a:t>2013:20f</a:t>
            </a:r>
            <a:endParaRPr lang="de-DE" sz="1600" dirty="0">
              <a:cs typeface="Arial" panose="020B0604020202020204" pitchFamily="34" charset="0"/>
            </a:endParaRPr>
          </a:p>
        </p:txBody>
      </p:sp>
    </p:spTree>
    <p:extLst>
      <p:ext uri="{BB962C8B-B14F-4D97-AF65-F5344CB8AC3E}">
        <p14:creationId xmlns:p14="http://schemas.microsoft.com/office/powerpoint/2010/main" val="53347651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6FF3AB-074A-42A0-8C2F-7DF17DBBC8CA}"/>
              </a:ext>
            </a:extLst>
          </p:cNvPr>
          <p:cNvSpPr>
            <a:spLocks noGrp="1"/>
          </p:cNvSpPr>
          <p:nvPr>
            <p:ph type="title"/>
          </p:nvPr>
        </p:nvSpPr>
        <p:spPr/>
        <p:txBody>
          <a:bodyPr>
            <a:normAutofit fontScale="90000"/>
          </a:bodyPr>
          <a:lstStyle/>
          <a:p>
            <a:r>
              <a:rPr lang="de-DE" b="1" i="0" dirty="0">
                <a:solidFill>
                  <a:srgbClr val="000000"/>
                </a:solidFill>
                <a:effectLst/>
              </a:rPr>
              <a:t>Prinzipien der Textinterpretation (5): Sparsamkeit</a:t>
            </a:r>
            <a:br>
              <a:rPr lang="de-DE" b="1" i="0" dirty="0">
                <a:solidFill>
                  <a:srgbClr val="000000"/>
                </a:solidFill>
                <a:effectLst/>
              </a:rPr>
            </a:br>
            <a:endParaRPr lang="de-DE" b="1" dirty="0"/>
          </a:p>
        </p:txBody>
      </p:sp>
      <p:sp>
        <p:nvSpPr>
          <p:cNvPr id="3" name="Inhaltsplatzhalter 2">
            <a:extLst>
              <a:ext uri="{FF2B5EF4-FFF2-40B4-BE49-F238E27FC236}">
                <a16:creationId xmlns:a16="http://schemas.microsoft.com/office/drawing/2014/main" id="{E3E164C9-F902-41DD-860A-9D12ACECE266}"/>
              </a:ext>
            </a:extLst>
          </p:cNvPr>
          <p:cNvSpPr>
            <a:spLocks noGrp="1"/>
          </p:cNvSpPr>
          <p:nvPr>
            <p:ph idx="1"/>
          </p:nvPr>
        </p:nvSpPr>
        <p:spPr/>
        <p:txBody>
          <a:bodyPr/>
          <a:lstStyle/>
          <a:p>
            <a:pPr algn="l">
              <a:buFont typeface="Arial" panose="020B0604020202020204" pitchFamily="34" charset="0"/>
              <a:buChar char="•"/>
            </a:pPr>
            <a:r>
              <a:rPr lang="de-DE" b="0" i="0" dirty="0">
                <a:solidFill>
                  <a:srgbClr val="000000"/>
                </a:solidFill>
                <a:effectLst/>
              </a:rPr>
              <a:t>das Prinzip der Extensivität wird durch das der Sparsamkeit begrenzt: Es sollen nur verhältnismäßig naheliegende Lesarten und keine, die zu absurd oder weit vom Text sind, gebildet werden.</a:t>
            </a:r>
          </a:p>
          <a:p>
            <a:pPr marL="0" indent="0">
              <a:buNone/>
            </a:pPr>
            <a:br>
              <a:rPr lang="de-DE" b="0" i="0" dirty="0">
                <a:solidFill>
                  <a:srgbClr val="000000"/>
                </a:solidFill>
                <a:effectLst/>
              </a:rPr>
            </a:br>
            <a:endParaRPr lang="de-DE" dirty="0"/>
          </a:p>
        </p:txBody>
      </p:sp>
    </p:spTree>
    <p:extLst>
      <p:ext uri="{BB962C8B-B14F-4D97-AF65-F5344CB8AC3E}">
        <p14:creationId xmlns:p14="http://schemas.microsoft.com/office/powerpoint/2010/main" val="72357827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9C1C27-EA84-46D6-BFFD-7176B8684F22}"/>
              </a:ext>
            </a:extLst>
          </p:cNvPr>
          <p:cNvSpPr>
            <a:spLocks noGrp="1"/>
          </p:cNvSpPr>
          <p:nvPr>
            <p:ph type="title"/>
          </p:nvPr>
        </p:nvSpPr>
        <p:spPr/>
        <p:txBody>
          <a:bodyPr>
            <a:normAutofit fontScale="90000"/>
          </a:bodyPr>
          <a:lstStyle/>
          <a:p>
            <a:r>
              <a:rPr lang="de-DE" b="1" i="0" dirty="0">
                <a:solidFill>
                  <a:srgbClr val="000000"/>
                </a:solidFill>
                <a:effectLst/>
              </a:rPr>
              <a:t>Interpretationsverfahren (1): Summarische Interpretation</a:t>
            </a:r>
            <a:br>
              <a:rPr lang="de-DE" b="1" i="0" dirty="0">
                <a:solidFill>
                  <a:srgbClr val="000000"/>
                </a:solidFill>
                <a:effectLst/>
              </a:rPr>
            </a:br>
            <a:endParaRPr lang="de-DE" b="1" dirty="0"/>
          </a:p>
        </p:txBody>
      </p:sp>
      <p:sp>
        <p:nvSpPr>
          <p:cNvPr id="3" name="Inhaltsplatzhalter 2">
            <a:extLst>
              <a:ext uri="{FF2B5EF4-FFF2-40B4-BE49-F238E27FC236}">
                <a16:creationId xmlns:a16="http://schemas.microsoft.com/office/drawing/2014/main" id="{CF0D1B64-6B43-49E6-B5FF-75443153EF02}"/>
              </a:ext>
            </a:extLst>
          </p:cNvPr>
          <p:cNvSpPr>
            <a:spLocks noGrp="1"/>
          </p:cNvSpPr>
          <p:nvPr>
            <p:ph idx="1"/>
          </p:nvPr>
        </p:nvSpPr>
        <p:spPr/>
        <p:txBody>
          <a:bodyPr/>
          <a:lstStyle/>
          <a:p>
            <a:pPr algn="l">
              <a:buFont typeface="Arial" panose="020B0604020202020204" pitchFamily="34" charset="0"/>
              <a:buChar char="•"/>
            </a:pPr>
            <a:r>
              <a:rPr lang="de-DE" b="0" i="0" dirty="0">
                <a:solidFill>
                  <a:srgbClr val="000000"/>
                </a:solidFill>
                <a:effectLst/>
              </a:rPr>
              <a:t>dabei wird der Text interpretiert, indem ein breites Kontextwissen herangezogen wird</a:t>
            </a:r>
          </a:p>
          <a:p>
            <a:endParaRPr lang="de-DE" dirty="0"/>
          </a:p>
        </p:txBody>
      </p:sp>
    </p:spTree>
    <p:extLst>
      <p:ext uri="{BB962C8B-B14F-4D97-AF65-F5344CB8AC3E}">
        <p14:creationId xmlns:p14="http://schemas.microsoft.com/office/powerpoint/2010/main" val="406826167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B72A56-D757-49BE-8C22-270C65405720}"/>
              </a:ext>
            </a:extLst>
          </p:cNvPr>
          <p:cNvSpPr>
            <a:spLocks noGrp="1"/>
          </p:cNvSpPr>
          <p:nvPr>
            <p:ph type="title"/>
          </p:nvPr>
        </p:nvSpPr>
        <p:spPr/>
        <p:txBody>
          <a:bodyPr>
            <a:normAutofit fontScale="90000"/>
          </a:bodyPr>
          <a:lstStyle/>
          <a:p>
            <a:r>
              <a:rPr lang="de-DE" b="1" i="0" dirty="0">
                <a:solidFill>
                  <a:srgbClr val="000000"/>
                </a:solidFill>
                <a:effectLst/>
              </a:rPr>
              <a:t>Interpretationsverfahren (2): Feinanalyse</a:t>
            </a:r>
            <a:br>
              <a:rPr lang="de-DE" b="1" i="0" dirty="0">
                <a:solidFill>
                  <a:srgbClr val="000000"/>
                </a:solidFill>
                <a:effectLst/>
              </a:rPr>
            </a:br>
            <a:endParaRPr lang="de-DE" b="1" dirty="0"/>
          </a:p>
        </p:txBody>
      </p:sp>
      <p:sp>
        <p:nvSpPr>
          <p:cNvPr id="3" name="Inhaltsplatzhalter 2">
            <a:extLst>
              <a:ext uri="{FF2B5EF4-FFF2-40B4-BE49-F238E27FC236}">
                <a16:creationId xmlns:a16="http://schemas.microsoft.com/office/drawing/2014/main" id="{E2C654FA-8EEC-4F1F-906A-686730541D75}"/>
              </a:ext>
            </a:extLst>
          </p:cNvPr>
          <p:cNvSpPr>
            <a:spLocks noGrp="1"/>
          </p:cNvSpPr>
          <p:nvPr>
            <p:ph idx="1"/>
          </p:nvPr>
        </p:nvSpPr>
        <p:spPr/>
        <p:txBody>
          <a:bodyPr/>
          <a:lstStyle/>
          <a:p>
            <a:pPr algn="l"/>
            <a:r>
              <a:rPr lang="de-DE" b="0" i="0" dirty="0">
                <a:solidFill>
                  <a:srgbClr val="000000"/>
                </a:solidFill>
                <a:effectLst/>
              </a:rPr>
              <a:t>Zunächst wird der Text paraphrasiert, dann die Intention des Sprechenden rekonstruiert. Mit der Analyse der Konsequenzen des Gesagten und des ‚turn </a:t>
            </a:r>
            <a:r>
              <a:rPr lang="de-DE" b="0" i="0" dirty="0" err="1">
                <a:solidFill>
                  <a:srgbClr val="000000"/>
                </a:solidFill>
                <a:effectLst/>
              </a:rPr>
              <a:t>takings</a:t>
            </a:r>
            <a:r>
              <a:rPr lang="de-DE" b="0" i="0" dirty="0">
                <a:solidFill>
                  <a:srgbClr val="000000"/>
                </a:solidFill>
                <a:effectLst/>
              </a:rPr>
              <a:t>‘ wird versucht, den Text mit Blick auf die Interaktion zu erschließen. Außerdem werden verwendete Symbole, Kommunikationsfiguren und Beziehungslogiken analysiert, und schließlich Belege für die Erfüllung theoretischer Annahmen gesucht.</a:t>
            </a:r>
          </a:p>
          <a:p>
            <a:pPr marL="0" indent="0">
              <a:buNone/>
            </a:pPr>
            <a:br>
              <a:rPr lang="de-DE" b="0" i="0" dirty="0">
                <a:solidFill>
                  <a:srgbClr val="000000"/>
                </a:solidFill>
                <a:effectLst/>
              </a:rPr>
            </a:br>
            <a:endParaRPr lang="de-DE" dirty="0"/>
          </a:p>
        </p:txBody>
      </p:sp>
    </p:spTree>
    <p:extLst>
      <p:ext uri="{BB962C8B-B14F-4D97-AF65-F5344CB8AC3E}">
        <p14:creationId xmlns:p14="http://schemas.microsoft.com/office/powerpoint/2010/main" val="341115158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709292-568F-431E-861F-A61D75BE32DE}"/>
              </a:ext>
            </a:extLst>
          </p:cNvPr>
          <p:cNvSpPr>
            <a:spLocks noGrp="1"/>
          </p:cNvSpPr>
          <p:nvPr>
            <p:ph type="title"/>
          </p:nvPr>
        </p:nvSpPr>
        <p:spPr/>
        <p:txBody>
          <a:bodyPr>
            <a:normAutofit fontScale="90000"/>
          </a:bodyPr>
          <a:lstStyle/>
          <a:p>
            <a:r>
              <a:rPr lang="de-DE" b="1" i="0" dirty="0">
                <a:solidFill>
                  <a:srgbClr val="000000"/>
                </a:solidFill>
                <a:effectLst/>
              </a:rPr>
              <a:t>Interpretationsverfahren (3): Sequenzanalyse</a:t>
            </a:r>
            <a:br>
              <a:rPr lang="de-DE" b="1" i="0" dirty="0">
                <a:solidFill>
                  <a:srgbClr val="000000"/>
                </a:solidFill>
                <a:effectLst/>
              </a:rPr>
            </a:br>
            <a:endParaRPr lang="de-DE" b="1" dirty="0"/>
          </a:p>
        </p:txBody>
      </p:sp>
      <p:sp>
        <p:nvSpPr>
          <p:cNvPr id="3" name="Inhaltsplatzhalter 2">
            <a:extLst>
              <a:ext uri="{FF2B5EF4-FFF2-40B4-BE49-F238E27FC236}">
                <a16:creationId xmlns:a16="http://schemas.microsoft.com/office/drawing/2014/main" id="{C6DD5F67-3073-4EA8-92E0-42CB1A314947}"/>
              </a:ext>
            </a:extLst>
          </p:cNvPr>
          <p:cNvSpPr>
            <a:spLocks noGrp="1"/>
          </p:cNvSpPr>
          <p:nvPr>
            <p:ph idx="1"/>
          </p:nvPr>
        </p:nvSpPr>
        <p:spPr/>
        <p:txBody>
          <a:bodyPr/>
          <a:lstStyle/>
          <a:p>
            <a:pPr algn="l"/>
            <a:r>
              <a:rPr lang="de-DE" b="0" i="0" dirty="0">
                <a:solidFill>
                  <a:srgbClr val="000000"/>
                </a:solidFill>
                <a:effectLst/>
              </a:rPr>
              <a:t>Mit der Sequenzanalyse wird versucht, die Logik von Anschlusshandlungen zu rekonstruieren. Dafür werden, unter Ausschluss des folgenden Textes, verschiedene Lesarten gebildet. Diese Lesarten werden dann mit der tatsächlichen Anschlusshandlung verglichen. So wird es möglich, die Strukturlogik des Falles zu erkennen.</a:t>
            </a:r>
          </a:p>
          <a:p>
            <a:pPr marL="0" indent="0">
              <a:buNone/>
            </a:pPr>
            <a:br>
              <a:rPr lang="de-DE" b="0" i="0" dirty="0">
                <a:solidFill>
                  <a:srgbClr val="000000"/>
                </a:solidFill>
                <a:effectLst/>
              </a:rPr>
            </a:br>
            <a:endParaRPr lang="de-DE" dirty="0"/>
          </a:p>
        </p:txBody>
      </p:sp>
    </p:spTree>
    <p:extLst>
      <p:ext uri="{BB962C8B-B14F-4D97-AF65-F5344CB8AC3E}">
        <p14:creationId xmlns:p14="http://schemas.microsoft.com/office/powerpoint/2010/main" val="297975918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FEDEF8-C58E-4543-9198-84A7B8AD5055}"/>
              </a:ext>
            </a:extLst>
          </p:cNvPr>
          <p:cNvSpPr>
            <a:spLocks noGrp="1"/>
          </p:cNvSpPr>
          <p:nvPr>
            <p:ph type="title"/>
          </p:nvPr>
        </p:nvSpPr>
        <p:spPr/>
        <p:txBody>
          <a:bodyPr>
            <a:normAutofit fontScale="90000"/>
          </a:bodyPr>
          <a:lstStyle/>
          <a:p>
            <a:r>
              <a:rPr lang="de-DE" b="1" i="0" dirty="0">
                <a:solidFill>
                  <a:srgbClr val="000000"/>
                </a:solidFill>
                <a:effectLst/>
              </a:rPr>
              <a:t>Interpretationsverfahren (4): Interpretation der objektiven Sozialdaten</a:t>
            </a:r>
            <a:br>
              <a:rPr lang="de-DE" b="1" i="0" dirty="0">
                <a:solidFill>
                  <a:srgbClr val="000000"/>
                </a:solidFill>
                <a:effectLst/>
              </a:rPr>
            </a:br>
            <a:endParaRPr lang="de-DE" b="1" dirty="0"/>
          </a:p>
        </p:txBody>
      </p:sp>
      <p:sp>
        <p:nvSpPr>
          <p:cNvPr id="3" name="Inhaltsplatzhalter 2">
            <a:extLst>
              <a:ext uri="{FF2B5EF4-FFF2-40B4-BE49-F238E27FC236}">
                <a16:creationId xmlns:a16="http://schemas.microsoft.com/office/drawing/2014/main" id="{75A7D4A9-7BB9-4F3E-A570-C4E5EBB595AC}"/>
              </a:ext>
            </a:extLst>
          </p:cNvPr>
          <p:cNvSpPr>
            <a:spLocks noGrp="1"/>
          </p:cNvSpPr>
          <p:nvPr>
            <p:ph idx="1"/>
          </p:nvPr>
        </p:nvSpPr>
        <p:spPr/>
        <p:txBody>
          <a:bodyPr/>
          <a:lstStyle/>
          <a:p>
            <a:pPr algn="l">
              <a:buFont typeface="Arial" panose="020B0604020202020204" pitchFamily="34" charset="0"/>
              <a:buChar char="•"/>
            </a:pPr>
            <a:r>
              <a:rPr lang="de-DE" b="0" i="0" dirty="0">
                <a:solidFill>
                  <a:srgbClr val="000000"/>
                </a:solidFill>
                <a:effectLst/>
              </a:rPr>
              <a:t>‚objektive Sozialdaten‘ sind einerseits erhobene soziodemographische Informationen und andererseits Informationen zur sozialen und ökonomischen Geschichte der Interviewten</a:t>
            </a:r>
          </a:p>
          <a:p>
            <a:pPr algn="l">
              <a:buFont typeface="Arial" panose="020B0604020202020204" pitchFamily="34" charset="0"/>
              <a:buChar char="•"/>
            </a:pPr>
            <a:r>
              <a:rPr lang="de-DE" b="0" i="0" dirty="0">
                <a:solidFill>
                  <a:srgbClr val="000000"/>
                </a:solidFill>
                <a:effectLst/>
              </a:rPr>
              <a:t>darauf aufbauend wird eine sog. Normalitätsfolie mit Blick auf Handlungen konstruiert</a:t>
            </a:r>
          </a:p>
          <a:p>
            <a:pPr marL="0" indent="0">
              <a:buNone/>
            </a:pPr>
            <a:br>
              <a:rPr lang="de-DE" b="0" i="0" dirty="0">
                <a:solidFill>
                  <a:srgbClr val="000000"/>
                </a:solidFill>
                <a:effectLst/>
              </a:rPr>
            </a:br>
            <a:endParaRPr lang="de-DE" dirty="0"/>
          </a:p>
        </p:txBody>
      </p:sp>
    </p:spTree>
    <p:extLst>
      <p:ext uri="{BB962C8B-B14F-4D97-AF65-F5344CB8AC3E}">
        <p14:creationId xmlns:p14="http://schemas.microsoft.com/office/powerpoint/2010/main" val="52937278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7EF492A-ECF4-42BF-8CB3-F5B51F0C75A9}"/>
              </a:ext>
            </a:extLst>
          </p:cNvPr>
          <p:cNvSpPr>
            <a:spLocks noGrp="1"/>
          </p:cNvSpPr>
          <p:nvPr>
            <p:ph type="title"/>
          </p:nvPr>
        </p:nvSpPr>
        <p:spPr/>
        <p:txBody>
          <a:bodyPr>
            <a:normAutofit fontScale="90000"/>
          </a:bodyPr>
          <a:lstStyle/>
          <a:p>
            <a:r>
              <a:rPr lang="de-DE" b="1" i="0" dirty="0">
                <a:solidFill>
                  <a:srgbClr val="000000"/>
                </a:solidFill>
                <a:effectLst/>
              </a:rPr>
              <a:t>Interpretationsverfahren (5): Veranschaulichung</a:t>
            </a:r>
            <a:br>
              <a:rPr lang="de-DE" b="1" i="0" dirty="0">
                <a:solidFill>
                  <a:srgbClr val="000000"/>
                </a:solidFill>
                <a:effectLst/>
              </a:rPr>
            </a:br>
            <a:endParaRPr lang="de-DE" b="1" dirty="0"/>
          </a:p>
        </p:txBody>
      </p:sp>
      <p:sp>
        <p:nvSpPr>
          <p:cNvPr id="3" name="Inhaltsplatzhalter 2">
            <a:extLst>
              <a:ext uri="{FF2B5EF4-FFF2-40B4-BE49-F238E27FC236}">
                <a16:creationId xmlns:a16="http://schemas.microsoft.com/office/drawing/2014/main" id="{61F6D595-0C73-4D40-9696-DBEC8F5CE549}"/>
              </a:ext>
            </a:extLst>
          </p:cNvPr>
          <p:cNvSpPr>
            <a:spLocks noGrp="1"/>
          </p:cNvSpPr>
          <p:nvPr>
            <p:ph idx="1"/>
          </p:nvPr>
        </p:nvSpPr>
        <p:spPr/>
        <p:txBody>
          <a:bodyPr/>
          <a:lstStyle/>
          <a:p>
            <a:pPr algn="l">
              <a:buFont typeface="Arial" panose="020B0604020202020204" pitchFamily="34" charset="0"/>
              <a:buChar char="•"/>
            </a:pPr>
            <a:r>
              <a:rPr lang="de-DE" b="0" i="0" dirty="0">
                <a:solidFill>
                  <a:srgbClr val="000000"/>
                </a:solidFill>
                <a:effectLst/>
              </a:rPr>
              <a:t>die Untersuchungsergebnisse sollen in einer Glosse veranschaulicht werden</a:t>
            </a:r>
          </a:p>
          <a:p>
            <a:endParaRPr lang="de-DE" dirty="0"/>
          </a:p>
        </p:txBody>
      </p:sp>
    </p:spTree>
    <p:extLst>
      <p:ext uri="{BB962C8B-B14F-4D97-AF65-F5344CB8AC3E}">
        <p14:creationId xmlns:p14="http://schemas.microsoft.com/office/powerpoint/2010/main" val="262882624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D81B38A-E51E-4680-884A-3DABFE12E163}"/>
              </a:ext>
            </a:extLst>
          </p:cNvPr>
          <p:cNvSpPr>
            <a:spLocks noGrp="1"/>
          </p:cNvSpPr>
          <p:nvPr>
            <p:ph type="title"/>
          </p:nvPr>
        </p:nvSpPr>
        <p:spPr/>
        <p:txBody>
          <a:bodyPr/>
          <a:lstStyle/>
          <a:p>
            <a:r>
              <a:rPr lang="de-DE" b="1" i="0" dirty="0">
                <a:solidFill>
                  <a:srgbClr val="000000"/>
                </a:solidFill>
                <a:effectLst/>
              </a:rPr>
              <a:t>Einzelfallstrukturrekonstruktion</a:t>
            </a:r>
            <a:br>
              <a:rPr lang="de-DE" b="1" i="0" dirty="0">
                <a:solidFill>
                  <a:srgbClr val="000000"/>
                </a:solidFill>
                <a:effectLst/>
              </a:rPr>
            </a:br>
            <a:endParaRPr lang="de-DE" b="1" dirty="0"/>
          </a:p>
        </p:txBody>
      </p:sp>
      <p:sp>
        <p:nvSpPr>
          <p:cNvPr id="3" name="Inhaltsplatzhalter 2">
            <a:extLst>
              <a:ext uri="{FF2B5EF4-FFF2-40B4-BE49-F238E27FC236}">
                <a16:creationId xmlns:a16="http://schemas.microsoft.com/office/drawing/2014/main" id="{EEB5EA19-BE34-407C-9A8B-9E3E617AC43A}"/>
              </a:ext>
            </a:extLst>
          </p:cNvPr>
          <p:cNvSpPr>
            <a:spLocks noGrp="1"/>
          </p:cNvSpPr>
          <p:nvPr>
            <p:ph idx="1"/>
          </p:nvPr>
        </p:nvSpPr>
        <p:spPr/>
        <p:txBody>
          <a:bodyPr>
            <a:normAutofit/>
          </a:bodyPr>
          <a:lstStyle/>
          <a:p>
            <a:pPr algn="l">
              <a:buFont typeface="Arial" panose="020B0604020202020204" pitchFamily="34" charset="0"/>
              <a:buChar char="•"/>
            </a:pPr>
            <a:r>
              <a:rPr lang="de-DE" b="0" i="0" dirty="0">
                <a:solidFill>
                  <a:srgbClr val="000000"/>
                </a:solidFill>
                <a:effectLst/>
              </a:rPr>
              <a:t>ist das Ergebnis der Analyse</a:t>
            </a:r>
          </a:p>
          <a:p>
            <a:pPr algn="l">
              <a:buFont typeface="Arial" panose="020B0604020202020204" pitchFamily="34" charset="0"/>
              <a:buChar char="•"/>
            </a:pPr>
            <a:r>
              <a:rPr lang="de-DE" b="0" i="0" dirty="0">
                <a:solidFill>
                  <a:srgbClr val="000000"/>
                </a:solidFill>
                <a:effectLst/>
              </a:rPr>
              <a:t>die Einzelfallstruktur repräsentiert eine allgemeine Struktur und hat damit eine über das Einzelne hinausgehende Reichweite</a:t>
            </a:r>
          </a:p>
          <a:p>
            <a:pPr algn="l">
              <a:buFont typeface="Arial" panose="020B0604020202020204" pitchFamily="34" charset="0"/>
              <a:buChar char="•"/>
            </a:pPr>
            <a:r>
              <a:rPr lang="de-DE" b="0" i="0" dirty="0">
                <a:solidFill>
                  <a:srgbClr val="000000"/>
                </a:solidFill>
                <a:effectLst/>
              </a:rPr>
              <a:t>verschiedene Einzelfälle werden rekonstruiert, wobei die erste Einzelfallstruktur im Weiteren als Hypothese behandelt wird, die anhand der anderen überprüft und sich entweder als falsifiziert oder als vorläufig gültig erweist</a:t>
            </a:r>
          </a:p>
          <a:p>
            <a:pPr marL="0" indent="0">
              <a:buNone/>
            </a:pPr>
            <a:br>
              <a:rPr lang="de-DE" b="0" i="0" dirty="0">
                <a:solidFill>
                  <a:srgbClr val="000000"/>
                </a:solidFill>
                <a:effectLst/>
              </a:rPr>
            </a:br>
            <a:endParaRPr lang="de-DE" dirty="0"/>
          </a:p>
        </p:txBody>
      </p:sp>
    </p:spTree>
    <p:extLst>
      <p:ext uri="{BB962C8B-B14F-4D97-AF65-F5344CB8AC3E}">
        <p14:creationId xmlns:p14="http://schemas.microsoft.com/office/powerpoint/2010/main" val="326706190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9CCBD9-B60C-4C64-9649-F90724785B75}"/>
              </a:ext>
            </a:extLst>
          </p:cNvPr>
          <p:cNvSpPr>
            <a:spLocks noGrp="1"/>
          </p:cNvSpPr>
          <p:nvPr>
            <p:ph type="title"/>
          </p:nvPr>
        </p:nvSpPr>
        <p:spPr/>
        <p:txBody>
          <a:bodyPr/>
          <a:lstStyle/>
          <a:p>
            <a:r>
              <a:rPr lang="de-DE" b="1" i="0" dirty="0">
                <a:solidFill>
                  <a:srgbClr val="000000"/>
                </a:solidFill>
                <a:effectLst/>
              </a:rPr>
              <a:t>Kritik</a:t>
            </a:r>
            <a:endParaRPr lang="de-DE" b="1" dirty="0"/>
          </a:p>
        </p:txBody>
      </p:sp>
      <p:sp>
        <p:nvSpPr>
          <p:cNvPr id="3" name="Inhaltsplatzhalter 2">
            <a:extLst>
              <a:ext uri="{FF2B5EF4-FFF2-40B4-BE49-F238E27FC236}">
                <a16:creationId xmlns:a16="http://schemas.microsoft.com/office/drawing/2014/main" id="{447F5716-4A49-45AB-968F-4BBBF4D013BD}"/>
              </a:ext>
            </a:extLst>
          </p:cNvPr>
          <p:cNvSpPr>
            <a:spLocks noGrp="1"/>
          </p:cNvSpPr>
          <p:nvPr>
            <p:ph idx="1"/>
          </p:nvPr>
        </p:nvSpPr>
        <p:spPr/>
        <p:txBody>
          <a:bodyPr/>
          <a:lstStyle/>
          <a:p>
            <a:pPr algn="l"/>
            <a:endParaRPr lang="de-DE" b="0" i="0" dirty="0">
              <a:solidFill>
                <a:srgbClr val="000000"/>
              </a:solidFill>
              <a:effectLst/>
            </a:endParaRPr>
          </a:p>
          <a:p>
            <a:pPr algn="l">
              <a:buFont typeface="Arial" panose="020B0604020202020204" pitchFamily="34" charset="0"/>
              <a:buChar char="•"/>
            </a:pPr>
            <a:r>
              <a:rPr lang="de-DE" b="0" i="0" dirty="0">
                <a:solidFill>
                  <a:srgbClr val="000000"/>
                </a:solidFill>
                <a:effectLst/>
              </a:rPr>
              <a:t>die Objektive Hermeneutik unterstellt, dass Forschende die Intention eines Sprechenden herausfinden können.</a:t>
            </a:r>
          </a:p>
          <a:p>
            <a:pPr algn="l">
              <a:buFont typeface="Arial" panose="020B0604020202020204" pitchFamily="34" charset="0"/>
              <a:buChar char="•"/>
            </a:pPr>
            <a:r>
              <a:rPr lang="de-DE" b="0" i="0" dirty="0">
                <a:solidFill>
                  <a:srgbClr val="000000"/>
                </a:solidFill>
                <a:effectLst/>
              </a:rPr>
              <a:t>die Objektive Hermeneutik vertritt einen sehr starken Strukturbegriff, sie geht davon aus, dass das Handeln von Individuen von Strukturen geprägt ist. Dass unterscheidet sie von anderen qualitativen Methoden.</a:t>
            </a:r>
          </a:p>
          <a:p>
            <a:pPr marL="0" indent="0">
              <a:buNone/>
            </a:pPr>
            <a:br>
              <a:rPr lang="de-DE" b="0" i="0" dirty="0">
                <a:solidFill>
                  <a:srgbClr val="000000"/>
                </a:solidFill>
                <a:effectLst/>
              </a:rPr>
            </a:br>
            <a:endParaRPr lang="de-DE" dirty="0"/>
          </a:p>
        </p:txBody>
      </p:sp>
    </p:spTree>
    <p:extLst>
      <p:ext uri="{BB962C8B-B14F-4D97-AF65-F5344CB8AC3E}">
        <p14:creationId xmlns:p14="http://schemas.microsoft.com/office/powerpoint/2010/main" val="178853346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64408B-84ED-4CB2-9B9B-0B67859E0AFE}"/>
              </a:ext>
            </a:extLst>
          </p:cNvPr>
          <p:cNvSpPr>
            <a:spLocks noGrp="1"/>
          </p:cNvSpPr>
          <p:nvPr>
            <p:ph type="title"/>
          </p:nvPr>
        </p:nvSpPr>
        <p:spPr/>
        <p:txBody>
          <a:bodyPr>
            <a:normAutofit fontScale="90000"/>
          </a:bodyPr>
          <a:lstStyle/>
          <a:p>
            <a:br>
              <a:rPr lang="de-DE" dirty="0"/>
            </a:br>
            <a:r>
              <a:rPr lang="de-DE" dirty="0"/>
              <a:t>Dokumentarische Methode (S. 144-152) </a:t>
            </a:r>
            <a:br>
              <a:rPr lang="de-DE" dirty="0"/>
            </a:br>
            <a:br>
              <a:rPr lang="de-DE" dirty="0"/>
            </a:br>
            <a:r>
              <a:rPr lang="de-DE" b="1" dirty="0"/>
              <a:t>Entstehungskontext</a:t>
            </a:r>
          </a:p>
        </p:txBody>
      </p:sp>
      <p:sp>
        <p:nvSpPr>
          <p:cNvPr id="3" name="Inhaltsplatzhalter 2">
            <a:extLst>
              <a:ext uri="{FF2B5EF4-FFF2-40B4-BE49-F238E27FC236}">
                <a16:creationId xmlns:a16="http://schemas.microsoft.com/office/drawing/2014/main" id="{056E582E-435F-4812-A37B-47EA1F85CAA3}"/>
              </a:ext>
            </a:extLst>
          </p:cNvPr>
          <p:cNvSpPr>
            <a:spLocks noGrp="1"/>
          </p:cNvSpPr>
          <p:nvPr>
            <p:ph idx="1"/>
          </p:nvPr>
        </p:nvSpPr>
        <p:spPr/>
        <p:txBody>
          <a:bodyPr/>
          <a:lstStyle/>
          <a:p>
            <a:pPr algn="l">
              <a:buFont typeface="Arial" panose="020B0604020202020204" pitchFamily="34" charset="0"/>
              <a:buChar char="•"/>
            </a:pPr>
            <a:endParaRPr lang="de-DE" b="0" i="0" dirty="0">
              <a:effectLst/>
            </a:endParaRPr>
          </a:p>
          <a:p>
            <a:pPr algn="l">
              <a:buFont typeface="Arial" panose="020B0604020202020204" pitchFamily="34" charset="0"/>
              <a:buChar char="•"/>
            </a:pPr>
            <a:r>
              <a:rPr lang="de-DE" b="0" i="0" dirty="0">
                <a:effectLst/>
              </a:rPr>
              <a:t>wurde Mitte der 1980er Jahre von Ralf Bohnsack in Anlehnung an die Wissenssoziologie Karl Mannheims entwickelt</a:t>
            </a:r>
          </a:p>
          <a:p>
            <a:pPr algn="l">
              <a:buFont typeface="Arial" panose="020B0604020202020204" pitchFamily="34" charset="0"/>
              <a:buChar char="•"/>
            </a:pPr>
            <a:r>
              <a:rPr lang="de-DE" b="0" i="0" dirty="0">
                <a:effectLst/>
              </a:rPr>
              <a:t>im Kontext eines Forschungsprojekts, dass sich mit Jugendkulturen in einer fränkischen Kleinstadt beschäftigt hat</a:t>
            </a:r>
          </a:p>
          <a:p>
            <a:pPr algn="l">
              <a:buFont typeface="Arial" panose="020B0604020202020204" pitchFamily="34" charset="0"/>
              <a:buChar char="•"/>
            </a:pPr>
            <a:r>
              <a:rPr lang="de-DE" b="0" i="0" dirty="0">
                <a:effectLst/>
              </a:rPr>
              <a:t>es wurden Gruppendiskussionen durchgeführt</a:t>
            </a:r>
          </a:p>
          <a:p>
            <a:endParaRPr lang="de-DE" dirty="0"/>
          </a:p>
        </p:txBody>
      </p:sp>
    </p:spTree>
    <p:extLst>
      <p:ext uri="{BB962C8B-B14F-4D97-AF65-F5344CB8AC3E}">
        <p14:creationId xmlns:p14="http://schemas.microsoft.com/office/powerpoint/2010/main" val="330442549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DB1E3A-9D35-4ECA-B724-6C1B4224762B}"/>
              </a:ext>
            </a:extLst>
          </p:cNvPr>
          <p:cNvSpPr>
            <a:spLocks noGrp="1"/>
          </p:cNvSpPr>
          <p:nvPr>
            <p:ph type="title"/>
          </p:nvPr>
        </p:nvSpPr>
        <p:spPr/>
        <p:txBody>
          <a:bodyPr/>
          <a:lstStyle/>
          <a:p>
            <a:r>
              <a:rPr lang="de-DE" b="1" i="0" dirty="0">
                <a:solidFill>
                  <a:srgbClr val="000000"/>
                </a:solidFill>
                <a:effectLst/>
              </a:rPr>
              <a:t>Erkenntnisinteresse</a:t>
            </a:r>
            <a:endParaRPr lang="de-DE" b="1" dirty="0"/>
          </a:p>
        </p:txBody>
      </p:sp>
      <p:sp>
        <p:nvSpPr>
          <p:cNvPr id="3" name="Inhaltsplatzhalter 2">
            <a:extLst>
              <a:ext uri="{FF2B5EF4-FFF2-40B4-BE49-F238E27FC236}">
                <a16:creationId xmlns:a16="http://schemas.microsoft.com/office/drawing/2014/main" id="{6E2BB0C3-DAE8-4D63-BD8E-AF4DFB57BA83}"/>
              </a:ext>
            </a:extLst>
          </p:cNvPr>
          <p:cNvSpPr>
            <a:spLocks noGrp="1"/>
          </p:cNvSpPr>
          <p:nvPr>
            <p:ph idx="1"/>
          </p:nvPr>
        </p:nvSpPr>
        <p:spPr/>
        <p:txBody>
          <a:bodyPr/>
          <a:lstStyle/>
          <a:p>
            <a:pPr algn="l"/>
            <a:endParaRPr lang="de-DE" b="0" i="0" dirty="0">
              <a:solidFill>
                <a:srgbClr val="000000"/>
              </a:solidFill>
              <a:effectLst/>
            </a:endParaRPr>
          </a:p>
          <a:p>
            <a:pPr algn="l">
              <a:buFont typeface="Arial" panose="020B0604020202020204" pitchFamily="34" charset="0"/>
              <a:buChar char="•"/>
            </a:pPr>
            <a:r>
              <a:rPr lang="de-DE" b="0" i="0" dirty="0">
                <a:solidFill>
                  <a:srgbClr val="000000"/>
                </a:solidFill>
                <a:effectLst/>
              </a:rPr>
              <a:t>interessiert sich dafür, wie das, was für richtig und wahr gehalten wird, im Alltag von Akteuren hergestellt wird</a:t>
            </a:r>
          </a:p>
          <a:p>
            <a:pPr marL="0" indent="0">
              <a:buNone/>
            </a:pPr>
            <a:br>
              <a:rPr lang="de-DE" b="0" i="0" dirty="0">
                <a:solidFill>
                  <a:srgbClr val="000000"/>
                </a:solidFill>
                <a:effectLst/>
              </a:rPr>
            </a:br>
            <a:endParaRPr lang="de-DE" dirty="0"/>
          </a:p>
        </p:txBody>
      </p:sp>
    </p:spTree>
    <p:extLst>
      <p:ext uri="{BB962C8B-B14F-4D97-AF65-F5344CB8AC3E}">
        <p14:creationId xmlns:p14="http://schemas.microsoft.com/office/powerpoint/2010/main" val="187790859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4E29069F73ED04399F7AB201FFC82E3" ma:contentTypeVersion="11" ma:contentTypeDescription="Create a new document." ma:contentTypeScope="" ma:versionID="c875f6b97fa748b282b76b961b5fbeac">
  <xsd:schema xmlns:xsd="http://www.w3.org/2001/XMLSchema" xmlns:xs="http://www.w3.org/2001/XMLSchema" xmlns:p="http://schemas.microsoft.com/office/2006/metadata/properties" xmlns:ns3="4ebf75a7-8c30-4b02-a953-14768f9b1a44" xmlns:ns4="dedb0a80-b0c6-42f3-b1de-035d80809f87" targetNamespace="http://schemas.microsoft.com/office/2006/metadata/properties" ma:root="true" ma:fieldsID="a491473050cb32ddfbd6986dcdd60947" ns3:_="" ns4:_="">
    <xsd:import namespace="4ebf75a7-8c30-4b02-a953-14768f9b1a44"/>
    <xsd:import namespace="dedb0a80-b0c6-42f3-b1de-035d80809f8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ebf75a7-8c30-4b02-a953-14768f9b1a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edb0a80-b0c6-42f3-b1de-035d80809f87"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F0F8CBA-66C1-434C-AA29-6D058A053FF3}">
  <ds:schemaRefs>
    <ds:schemaRef ds:uri="http://schemas.microsoft.com/sharepoint/v3/contenttype/forms"/>
  </ds:schemaRefs>
</ds:datastoreItem>
</file>

<file path=customXml/itemProps2.xml><?xml version="1.0" encoding="utf-8"?>
<ds:datastoreItem xmlns:ds="http://schemas.openxmlformats.org/officeDocument/2006/customXml" ds:itemID="{0D916FFB-9799-40F9-905E-94746591094C}">
  <ds:schemaRefs>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2006/metadata/properties"/>
    <ds:schemaRef ds:uri="dedb0a80-b0c6-42f3-b1de-035d80809f87"/>
    <ds:schemaRef ds:uri="http://schemas.microsoft.com/office/infopath/2007/PartnerControls"/>
    <ds:schemaRef ds:uri="4ebf75a7-8c30-4b02-a953-14768f9b1a44"/>
    <ds:schemaRef ds:uri="http://www.w3.org/XML/1998/namespace"/>
  </ds:schemaRefs>
</ds:datastoreItem>
</file>

<file path=customXml/itemProps3.xml><?xml version="1.0" encoding="utf-8"?>
<ds:datastoreItem xmlns:ds="http://schemas.openxmlformats.org/officeDocument/2006/customXml" ds:itemID="{25CDD457-F830-4713-B449-DAD41477C55E}">
  <ds:schemaRefs>
    <ds:schemaRef ds:uri="4ebf75a7-8c30-4b02-a953-14768f9b1a44"/>
    <ds:schemaRef ds:uri="dedb0a80-b0c6-42f3-b1de-035d80809f8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4703</Words>
  <Application>Microsoft Office PowerPoint</Application>
  <PresentationFormat>Breitbild</PresentationFormat>
  <Paragraphs>839</Paragraphs>
  <Slides>122</Slides>
  <Notes>1</Notes>
  <HiddenSlides>0</HiddenSlides>
  <MMClips>0</MMClips>
  <ScaleCrop>false</ScaleCrop>
  <HeadingPairs>
    <vt:vector size="6" baseType="variant">
      <vt:variant>
        <vt:lpstr>Verwendete Schriftarten</vt:lpstr>
      </vt:variant>
      <vt:variant>
        <vt:i4>1</vt:i4>
      </vt:variant>
      <vt:variant>
        <vt:lpstr>Design</vt:lpstr>
      </vt:variant>
      <vt:variant>
        <vt:i4>1</vt:i4>
      </vt:variant>
      <vt:variant>
        <vt:lpstr>Folientitel</vt:lpstr>
      </vt:variant>
      <vt:variant>
        <vt:i4>122</vt:i4>
      </vt:variant>
    </vt:vector>
  </HeadingPairs>
  <TitlesOfParts>
    <vt:vector size="124" baseType="lpstr">
      <vt:lpstr>Arial</vt:lpstr>
      <vt:lpstr>Office</vt:lpstr>
      <vt:lpstr>Grundlagen der  qualitativen Sozialforschung</vt:lpstr>
      <vt:lpstr>1 Grundbegriffe Strübing   Datentyp: quantitative vs. qualitative Methoden</vt:lpstr>
      <vt:lpstr>   Erkenntnismodus: Erklären vs. Verstehen</vt:lpstr>
      <vt:lpstr> Forschungslogik: Theorie-testend vs. Theorie-generierend</vt:lpstr>
      <vt:lpstr>  Wissenschaftstheorie: normativ vs. interpretativ</vt:lpstr>
      <vt:lpstr>  Schlussverfahren: deduktiv vs. induktiv</vt:lpstr>
      <vt:lpstr>Offenheit</vt:lpstr>
      <vt:lpstr>Gegenstandsangemessenheit</vt:lpstr>
      <vt:lpstr>  Forschen als Kommunikation</vt:lpstr>
      <vt:lpstr>  Prozesshaftigkeit</vt:lpstr>
      <vt:lpstr>  Reflexivität</vt:lpstr>
      <vt:lpstr>Anforderungen an qualitative Forschung</vt:lpstr>
      <vt:lpstr>  2 Klassiker Strübing 2013:9-18  Universitätsstatistik  </vt:lpstr>
      <vt:lpstr>Politische Arithmetik (ca. 1650 in England)</vt:lpstr>
      <vt:lpstr>Soziale Frage</vt:lpstr>
      <vt:lpstr>Hawthorne Studie</vt:lpstr>
      <vt:lpstr>The Polish Peasant in Europe and America: Ausgangslage </vt:lpstr>
      <vt:lpstr>The Polish Peasant in Europe and America: Forschungsfrage</vt:lpstr>
      <vt:lpstr>The Polish Peasant in Europe and America: Forschungsdesign</vt:lpstr>
      <vt:lpstr>The Polish Peasant in Europe and America: Zugang und Material</vt:lpstr>
      <vt:lpstr>Die Arbeitslosen von Marienthal: Ausgangslage</vt:lpstr>
      <vt:lpstr>Die Arbeitslosen von Marienthal: Forschungsfrage und Design</vt:lpstr>
      <vt:lpstr>Die Arbeitslosen von Marienthal: Zugang und Material</vt:lpstr>
      <vt:lpstr>Die Arbeitslosen von Marienthal: Innovationen</vt:lpstr>
      <vt:lpstr> 3 Verhältnis: Theorie – Methode Strübing 2013:27-5 Was sind die Unterschiede zwischen Methode, Methodologie und Forschungsstil?</vt:lpstr>
      <vt:lpstr>Welche Theorie-Typen gibt es?</vt:lpstr>
      <vt:lpstr>Wodurch definieren sich Situationen?</vt:lpstr>
      <vt:lpstr>Begriffswerkzeuge: Generalisierter Anderer/ Signifikante Symbole</vt:lpstr>
      <vt:lpstr>Unterscheidungen von ‚Sinn‘ in der qual. Forschung: Ausdrucks-, Objekt- und Dokumentsinn</vt:lpstr>
      <vt:lpstr>Wie funktioniert Fremdverstehen?: Typisierungen und Idealisierungen</vt:lpstr>
      <vt:lpstr>Qualitative Forschung betreibt Konstruktionen zweiter Ordnung. Dies bedeutet…</vt:lpstr>
      <vt:lpstr>Worin besteht der Unterschied zwischen Material und Daten? </vt:lpstr>
      <vt:lpstr>Rolle der Forschenden im Forschungsprozess</vt:lpstr>
      <vt:lpstr>Wissenschaftliche Schlussverfahren</vt:lpstr>
      <vt:lpstr>4 Ethnographie Strübing 2013:53-77 Entstehungshintergrund</vt:lpstr>
      <vt:lpstr>Erkenntnisinteresse</vt:lpstr>
      <vt:lpstr>Was ist ein Feld?</vt:lpstr>
      <vt:lpstr>Wo sind die Grenzen eines Feldes?</vt:lpstr>
      <vt:lpstr>Beziehung zwischen Feld und Forschenden</vt:lpstr>
      <vt:lpstr>Methoden: Heuristik der Befremdung</vt:lpstr>
      <vt:lpstr>Methoden: Dichte Beschreibung</vt:lpstr>
      <vt:lpstr>Methoden: Materialbeschaffung</vt:lpstr>
      <vt:lpstr>Ethnographisches Schreiben</vt:lpstr>
      <vt:lpstr>Probleme bei ethnographischer Forschung</vt:lpstr>
      <vt:lpstr> 5 Beobachtung Strübing 2013:54-56  Charakteristik einer wissenschaftlichen Beobachtung</vt:lpstr>
      <vt:lpstr>Charakteristiken qualitativer Beobachtungen</vt:lpstr>
      <vt:lpstr>Was ist beobachtbar?</vt:lpstr>
      <vt:lpstr>Was ist eine Beobachtungseinheit?</vt:lpstr>
      <vt:lpstr>Unterschiede und Probleme von offener und verdeckter Beobachtung</vt:lpstr>
      <vt:lpstr>Grad der Teilnahme</vt:lpstr>
      <vt:lpstr>Was kennzeichnet die Aufzeichnung von Beobachtungen?</vt:lpstr>
      <vt:lpstr>Abgrenzung zum Interview</vt:lpstr>
      <vt:lpstr>6 Interviews Strübing 2013:79-107 Was kennzeichnet qualitative Interviews?</vt:lpstr>
      <vt:lpstr>Weshalb ist das Interview eine asymmetrische Gesprächssituation?</vt:lpstr>
      <vt:lpstr>Dilemmata der Forschenden bei Interviews</vt:lpstr>
      <vt:lpstr>Wie kommt es zu einer Interviewsituation?</vt:lpstr>
      <vt:lpstr>Strukturierung von Interviews</vt:lpstr>
      <vt:lpstr>Verschiedene Arten von Interviews</vt:lpstr>
      <vt:lpstr>Leitfadeninterviews</vt:lpstr>
      <vt:lpstr>Was ist ein Leitfaden?</vt:lpstr>
      <vt:lpstr>Häufige Fehler bei Interviews</vt:lpstr>
      <vt:lpstr>7 Grounded Theory Strübing 2013:109-129 Begriff - Ursprung - Kontext</vt:lpstr>
      <vt:lpstr>Arbeitsprinzipien und Grundsätze</vt:lpstr>
      <vt:lpstr>Der iterativ-zyklische Arbeitsprozess</vt:lpstr>
      <vt:lpstr>Was heißt kodieren?</vt:lpstr>
      <vt:lpstr>Zentrale Begriffe der Grounded Theory</vt:lpstr>
      <vt:lpstr>Worin besteht die Constant Comparative Method in der GT</vt:lpstr>
      <vt:lpstr>Welche drei Arten des Kodierens gibt es?</vt:lpstr>
      <vt:lpstr>Was kennzeichnet die drei Arten des Kodierens?</vt:lpstr>
      <vt:lpstr>Theoretical Sampling</vt:lpstr>
      <vt:lpstr>Theoretische Sättigung</vt:lpstr>
      <vt:lpstr>Das Kodierparadigma nach Strauss</vt:lpstr>
      <vt:lpstr>Wie werden Konzepte entwickelt?</vt:lpstr>
      <vt:lpstr>Wozu dienen Memos?</vt:lpstr>
      <vt:lpstr>8 Diskursanalyse Strübing 2013:171-179   Was ist ein Diskurs?</vt:lpstr>
      <vt:lpstr>Verschiedene Formen von Diskursanalyse</vt:lpstr>
      <vt:lpstr>Wissenssoziologische Diskursanalyse (WDA) nach Keller: Diskursbegriff</vt:lpstr>
      <vt:lpstr>WDA: Erkenntnisinteresse</vt:lpstr>
      <vt:lpstr>WDA: Vorgehen</vt:lpstr>
      <vt:lpstr>WDA: Methoden</vt:lpstr>
      <vt:lpstr>Objektive Hermeneutik (OH) (S. 132-143) </vt:lpstr>
      <vt:lpstr>Erkenntnisinteresse</vt:lpstr>
      <vt:lpstr>Struktur- und Regelverständnis der Objektiven Hermeneutik </vt:lpstr>
      <vt:lpstr>3 Hindernisse von ungetrübter Sinnauslegung (im Alltag) </vt:lpstr>
      <vt:lpstr>Textbegriff der Objektiven Hermeneutik </vt:lpstr>
      <vt:lpstr>Prinzipien der Textinterpretation (1): Kontextfreiheit </vt:lpstr>
      <vt:lpstr>Prinzipien der Textinterpretation (2): Wörtlichkeit </vt:lpstr>
      <vt:lpstr>Prinzipien der Textinterpretation (3): Sequenzialität </vt:lpstr>
      <vt:lpstr>Prinzipien der Textinterpretation (4): Extensivität </vt:lpstr>
      <vt:lpstr>Prinzipien der Textinterpretation (5): Sparsamkeit </vt:lpstr>
      <vt:lpstr>Interpretationsverfahren (1): Summarische Interpretation </vt:lpstr>
      <vt:lpstr>Interpretationsverfahren (2): Feinanalyse </vt:lpstr>
      <vt:lpstr>Interpretationsverfahren (3): Sequenzanalyse </vt:lpstr>
      <vt:lpstr>Interpretationsverfahren (4): Interpretation der objektiven Sozialdaten </vt:lpstr>
      <vt:lpstr>Interpretationsverfahren (5): Veranschaulichung </vt:lpstr>
      <vt:lpstr>Einzelfallstrukturrekonstruktion </vt:lpstr>
      <vt:lpstr>Kritik</vt:lpstr>
      <vt:lpstr> Dokumentarische Methode (S. 144-152)   Entstehungskontext</vt:lpstr>
      <vt:lpstr>Erkenntnisinteresse</vt:lpstr>
      <vt:lpstr>Konjunktives und kommunikatives Wissen </vt:lpstr>
      <vt:lpstr>Analytische Unterscheidung von Sinnebenen </vt:lpstr>
      <vt:lpstr>Interpretationsverfahren (1): Formulierende Interpretation </vt:lpstr>
      <vt:lpstr>Interpretationsverfahren (2): Reflektierende Interpretation </vt:lpstr>
      <vt:lpstr>Interpretationsverfahren (3): Fall- bzw. Diskursbeschreibung </vt:lpstr>
      <vt:lpstr>Interpretationsverfahren (4): Typenbildung </vt:lpstr>
      <vt:lpstr>Kritik </vt:lpstr>
      <vt:lpstr>  Narrationsanalyse + Biographieforschung, S.153-161  Entstehungskontext  </vt:lpstr>
      <vt:lpstr>Erkenntnisinteresse</vt:lpstr>
      <vt:lpstr>Erzähltheoretische Annahmen zu Stehgreiferzählungen </vt:lpstr>
      <vt:lpstr>Interpretationsverfahren (1): formalsprachliche Analyse </vt:lpstr>
      <vt:lpstr>Interpretationsverfahren (2): strukturelle Beschreibung </vt:lpstr>
      <vt:lpstr>Interpretationsverfahren (3): analytische Abstraktion </vt:lpstr>
      <vt:lpstr>Interpretationsverfahren (4): Wissensanalyse </vt:lpstr>
      <vt:lpstr>Interpretationsverfahren (5): kontrastive Vergleiche </vt:lpstr>
      <vt:lpstr>Interpretationsverfahren (6): Konstruktion eines theoretischen Modells </vt:lpstr>
      <vt:lpstr>Kritik</vt:lpstr>
      <vt:lpstr>Ethnomethod. Konversationsanalyse, S. 162-170  Entstehungskontext </vt:lpstr>
      <vt:lpstr>Erkenntnisinteresse</vt:lpstr>
      <vt:lpstr>Theoretische Grundlagen </vt:lpstr>
      <vt:lpstr>Wichtige analytische Einheiten </vt:lpstr>
      <vt:lpstr>Praktisches Vorgehen </vt:lpstr>
      <vt:lpstr>Kritik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Schwarz, Maik-Andres</dc:creator>
  <cp:lastModifiedBy>Sum</cp:lastModifiedBy>
  <cp:revision>14</cp:revision>
  <dcterms:created xsi:type="dcterms:W3CDTF">2020-04-16T09:35:37Z</dcterms:created>
  <dcterms:modified xsi:type="dcterms:W3CDTF">2021-01-08T15:54:03Z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0x01010054E29069F73ED04399F7AB201FFC82E3</vt:lpwstr>
  </property>
</Properties>
</file>