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62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D1C0AA-A908-426B-A0F6-2D959714D3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A141DFF-945C-45A2-AD14-1716941E14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059293-C02B-4987-AB02-247BCE188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9B4B-8530-41F6-BD90-BB5ADC21824D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65D77-588F-4A55-9291-A53294887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5811D7B-5488-4EB7-A84E-91478B4C5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9FF2-8F34-40C5-9F3B-5A59B1AEAB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2729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DB85EB-DBB5-4E12-A6BD-051627130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66A79EC-1639-49B7-85FA-40A2C5DB90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38DA7F-B8A3-44EC-A1C9-2B03CE096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9B4B-8530-41F6-BD90-BB5ADC21824D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13872E5-E6AC-46A2-A722-1374590E1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44C147-0245-4268-BACD-41D5DA10C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9FF2-8F34-40C5-9F3B-5A59B1AEAB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6995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4B12A3B-FCD8-4D86-B894-D7E494895C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DB7C774-7950-4A82-95F0-5856064276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8B0BE3-9459-4286-82A1-157E92269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9B4B-8530-41F6-BD90-BB5ADC21824D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DC5861-14D8-4DF2-A2E0-A7227572B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658284D-C1BB-493C-A1B1-D16D56087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9FF2-8F34-40C5-9F3B-5A59B1AEAB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777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DE4FAE-3989-42B9-98D8-179FC91051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0924E96-5102-4C01-B803-595F4B18EF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FC2E5C1-50AA-4AFF-8182-B13FCF166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23C1-B026-4FAF-A477-8B92557B44F3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FE88FE-0003-4781-877E-17D52533F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0EB5017-DB9E-4419-8025-04157056C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45B1-5B03-4E03-BFFE-F266B9A7B3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78369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DF9B9C-2BCD-4025-AD66-C614E9842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9DAC6C9-3AA5-4058-A28B-4F5154F56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7411AE1-1850-4A39-9600-C24E30730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23C1-B026-4FAF-A477-8B92557B44F3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993DB5-C433-40DB-8AD1-3B185C19D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BFBE20-EF61-414C-B7A9-7F5828464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45B1-5B03-4E03-BFFE-F266B9A7B3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34825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3204A8-1682-44A4-A8F3-BA335A225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92FBCD-FECA-444E-B123-93B11A10DA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AB50136-C5FB-41D5-8A0C-B4276F2BB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23C1-B026-4FAF-A477-8B92557B44F3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B3CA3C-6CC0-4250-8D29-8E8573710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7AE7FE-B4AB-4EAB-AB9C-D4D379950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45B1-5B03-4E03-BFFE-F266B9A7B3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32612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1A3C37-B360-4274-8153-D368D2BBC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4EA2287-3349-4A1E-AD18-AAFB85680B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A0D4FFA-79FB-4755-BD31-FC6768457C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6EF82F6-7FE2-4505-B19B-DD89A13DB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23C1-B026-4FAF-A477-8B92557B44F3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4BEA5DA-E14B-463C-977F-397E61F13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66AE0FB-EC31-4A9A-8DE2-CE525AD7D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45B1-5B03-4E03-BFFE-F266B9A7B3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83086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2FF55F-F2D2-4CF2-9BBB-B24BB1B2F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98D6CC-69C1-4143-8CF3-BC707834F2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0C56E9D-8DDD-4DEE-AF0D-34178259E2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51E7EB-87F0-4CC4-AF87-D543863249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71585BF-EAE2-4805-9C0E-F64DC6FE29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A4DE6C2-071B-479E-AF90-71C8B6FC5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23C1-B026-4FAF-A477-8B92557B44F3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4A73F84-D367-498C-B1B0-9BB109C90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4105FF4-FC90-4A46-94DF-CB2E02389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45B1-5B03-4E03-BFFE-F266B9A7B3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83353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457E51-426D-4338-834F-F76EAFD11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FD2E437-D794-45E4-8C22-9A40F0731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23C1-B026-4FAF-A477-8B92557B44F3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E1E3E5C-D65E-4579-BC0B-2305EA583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9A160CD-1659-4692-8FE0-C75E5F748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45B1-5B03-4E03-BFFE-F266B9A7B3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83895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EDAB3B0-A067-40B3-89F6-EEBD67B60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23C1-B026-4FAF-A477-8B92557B44F3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6B39F99-72A1-4639-9AF2-68E763545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88D9A25-D6FD-4121-BF06-739217081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45B1-5B03-4E03-BFFE-F266B9A7B3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68585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9E518E-6A3C-482F-9177-D2404F806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6A2D21-D5D4-4892-A9F9-8FA75604F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D270671-F518-4264-8FE1-55BB0B1EB3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F25E5E5-A519-4B10-9BDE-FC07ED2BD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23C1-B026-4FAF-A477-8B92557B44F3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2E98B77-0E1F-4027-973C-2DDAB7484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43218F8-2CB5-43E3-9D69-39ABE59C3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45B1-5B03-4E03-BFFE-F266B9A7B3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4441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195623-AEEE-4F08-A211-3A676D224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189B28A-E1D2-4FAA-8CC7-B1A74DAD4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48C793-1F3D-4980-8571-06862CC2A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9B4B-8530-41F6-BD90-BB5ADC21824D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8135C1E-E45D-4D75-8A41-215A7F685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B11C9D-C56C-4AFE-BA5A-B95B594A3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9FF2-8F34-40C5-9F3B-5A59B1AEAB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68515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9F8EC5-F2DC-4632-9922-0108990D8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A93CE7A-F34B-4BCB-BE1C-1430200067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5313BFF-5A90-47DC-9A57-2F4EA71960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8C15DA9-A812-4C12-8CCC-D05F5BCD5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23C1-B026-4FAF-A477-8B92557B44F3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448A73D-C229-4D16-9A69-F3DDEA330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BD03C2E-CBCF-42E4-A2CD-2896E0FE8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45B1-5B03-4E03-BFFE-F266B9A7B3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25923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390B73-4E1E-4B92-AD20-247EEB8E5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07BFA67-1C63-4E6C-96A7-D2DA600757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958ED10-BEE1-4B13-9820-69E4A15B3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23C1-B026-4FAF-A477-8B92557B44F3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0C11F0-B36F-432B-8963-2A0F16A30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B0F127D-9A51-4591-A64E-04AC7C74F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45B1-5B03-4E03-BFFE-F266B9A7B3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36245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9D20304-5FCF-451E-B11F-E95FBCCE96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F081705-B7A7-419B-B4AD-C14B644C87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25902A9-C959-4F41-8FFB-7CDAA8704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23C1-B026-4FAF-A477-8B92557B44F3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0428C2-4E85-478A-B121-37FFFF61A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8E60F7F-F384-44F6-8D6D-1E8371338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45B1-5B03-4E03-BFFE-F266B9A7B3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3889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8FE258-24BF-4391-B461-3C62E9F92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E048443-7FA2-4FF7-9654-560106B828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B1DFB83-DCD5-400D-8BE0-507BCC418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9B4B-8530-41F6-BD90-BB5ADC21824D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37E1B0-3B94-4C76-AE62-59DA33BAB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0E34AD3-3144-4FBF-8B25-F4EF5BB9C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9FF2-8F34-40C5-9F3B-5A59B1AEAB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2315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89CAC4-A2AA-43F2-AAC6-235D04D75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F84E062-782F-4ACA-B347-1929E16C00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F774D79-F50C-4589-B325-CF299C8B91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8A64DBE-C4D7-4872-BCEE-7F1DAE507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9B4B-8530-41F6-BD90-BB5ADC21824D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35753D2-F9C8-4F93-B362-C588CAB95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95ACBEF-263D-43E3-8E9C-7425C1970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9FF2-8F34-40C5-9F3B-5A59B1AEAB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4618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291A3C-0653-46EE-877C-40C9699E8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99D80E1-B902-431B-8EB3-28D8432F39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21EE015-79CE-4366-AC85-31C55C543D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08E7F8F-D395-4261-A2BD-58E77A953E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25C6A32-7AD7-4F25-BAFF-C69327DDF4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3C9022D-FB1C-4374-A63A-3AA658C66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9B4B-8530-41F6-BD90-BB5ADC21824D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BDEA884-D0EC-4ECE-A92B-CD1699AF5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212168F-3307-41AC-994C-440945FE0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9FF2-8F34-40C5-9F3B-5A59B1AEAB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3935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2D1075-AE10-47A7-AFDA-35150B039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E938AF3-2EE5-4F78-9198-74B95819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9B4B-8530-41F6-BD90-BB5ADC21824D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68CBC5C-A935-4419-9ED7-2C4F83D42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FA13EC8-16D6-4983-A0F6-ACF5688B5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9FF2-8F34-40C5-9F3B-5A59B1AEAB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863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9848243-5D0A-43D2-B483-15A1BEF64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9B4B-8530-41F6-BD90-BB5ADC21824D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C94D31E-C29D-43CF-9CC0-8A65EB564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D3D0A8F-8A5A-4970-841B-2F200ADBA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9FF2-8F34-40C5-9F3B-5A59B1AEAB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036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9A6685-3BDB-413D-9D6A-E25211F92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AA1DE6B-6262-4454-9574-CEFB7C44D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BFE34C2-50AC-4C31-96D4-7F3AA4F538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870BCA8-70B1-4D9F-963E-4B836B004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9B4B-8530-41F6-BD90-BB5ADC21824D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24180CB-C36C-4783-8FE5-B127EB738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B2183E8-2816-4F98-A2FC-927B116E3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9FF2-8F34-40C5-9F3B-5A59B1AEAB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2282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DCB066-3799-4700-88D8-49188CFC4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DF00F37-CC94-49CE-A53A-D8A7BFB1B9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5DC6E03-5ED2-43FF-A59A-F395951870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C66138B-EF08-4F7C-A47C-5294B06CB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9B4B-8530-41F6-BD90-BB5ADC21824D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3C6625-6875-496E-9E08-4AF075FBD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4E9349F-C50E-485D-9F99-938F76517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9FF2-8F34-40C5-9F3B-5A59B1AEAB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0353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D4F67ED-F529-4ECA-BD01-A200FCFD4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F26E882-9309-4433-A004-4E421AE722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8B9552D-923D-44F8-A8DD-D52C216956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F0499B4B-8530-41F6-BD90-BB5ADC21824D}" type="datetimeFigureOut">
              <a:rPr lang="de-DE" smtClean="0"/>
              <a:pPr/>
              <a:t>08.01.2021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C705120-5419-421E-A285-2638CD825E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FC0F106-329C-4844-A53E-FC1421E30C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F88D9FF2-8F34-40C5-9F3B-5A59B1AEAB7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17347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41A6390-2AEE-4404-8FC4-13D0647B8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1D4667C-071B-4A39-B3E9-14AA0E885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50798A-569B-4213-94D0-4DCAC52FB8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FEA223C1-B026-4FAF-A477-8B92557B44F3}" type="datetimeFigureOut">
              <a:rPr lang="de-DE" smtClean="0"/>
              <a:pPr/>
              <a:t>08.01.2021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00758E-0B54-4204-86C6-04C81C3962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0F4189-0431-484F-ABC7-956FDEE3E3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FBE545B1-5B03-4E03-BFFE-F266B9A7B3F4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72673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48B2F3-7C45-4787-A0B5-2F3086E38A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/>
              <a:t>Enthnografie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93EFA4-B873-40BD-8009-8DF2664590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Breidenstein et al. Kapitel 1-3</a:t>
            </a:r>
          </a:p>
          <a:p>
            <a:endParaRPr lang="de-DE" sz="1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DE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Lernkarten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DE" sz="1000" dirty="0"/>
          </a:p>
          <a:p>
            <a:r>
              <a:rPr lang="de-DE" sz="1000" dirty="0"/>
              <a:t>Entstanden und bearbeitet im Rahmen der Projekte ESIT und Studienstart</a:t>
            </a:r>
          </a:p>
        </p:txBody>
      </p:sp>
    </p:spTree>
    <p:extLst>
      <p:ext uri="{BB962C8B-B14F-4D97-AF65-F5344CB8AC3E}">
        <p14:creationId xmlns:p14="http://schemas.microsoft.com/office/powerpoint/2010/main" val="2605514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7769A5-A56C-4C1B-8760-0DD9F6C9E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Schreiben und die Versprachlichung des Sozialen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D1749A2-6B3C-4680-838D-A98591A9A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Viele soziale Phänomene sind unaussprechlich, stimmlos, sprachlos, stumm (d.h. nicht-sprachlich)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z.B. implizites, körperliches Wissen 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(das Wissen, wie man etwas tut, ohne dass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man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es einfach verbalisieren könnte, z.B. das Wissen 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darüber, wie man ein Gespräch führt)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Durch die ethnografische Beschreibung werden diese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 Sprache überführt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zur Sprache gebracht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S. 35-36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89823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561458-7C7F-4D6E-BEF3-85C88F645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80340"/>
            <a:r>
              <a:rPr lang="de-DE" sz="18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Kapitel 1.3: Die methodologische Begründung</a:t>
            </a:r>
            <a:b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800" u="none" strike="noStrike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A31D5D6-B780-4996-9889-BE9FECF0FD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de-DE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Schritt 1: Warum teilnehmen? (</a:t>
            </a:r>
            <a:r>
              <a:rPr lang="de-DE" sz="18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going</a:t>
            </a:r>
            <a:r>
              <a:rPr lang="de-DE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native)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Der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Gegenstand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schreibt das methodische Vorgehen vor (feldspezifischer Opportunismus)</a:t>
            </a:r>
          </a:p>
          <a:p>
            <a:pPr marL="342900" lvl="0" indent="-342900" algn="l">
              <a:buFont typeface="Wingdings" panose="05000000000000000000" pitchFamily="2" charset="2"/>
              <a:buChar char="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Mimesis: Sich den Methodenzwängen des Gegenstands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aussetzen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Sozialität findet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 Situationen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statt (nicht: im „Kopf“)</a:t>
            </a:r>
          </a:p>
          <a:p>
            <a:pPr marL="342900" lvl="0" indent="-342900" algn="l">
              <a:buFont typeface="Wingdings" panose="05000000000000000000" pitchFamily="2" charset="2"/>
              <a:buChar char="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Gleichörtlichkeit (1): Sozialität in ihrer lokalen Situiertheit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aufsuchen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l"/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Situations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teilnehmer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haben einen privilegierten Zugang zu den sozialen Relevanzen einer Situation</a:t>
            </a:r>
          </a:p>
          <a:p>
            <a:pPr marL="342900" lvl="0" indent="-342900" algn="l">
              <a:buFont typeface="Wingdings" panose="05000000000000000000" pitchFamily="2" charset="2"/>
              <a:buChar char="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Gleichörtlichkeit (2): Sich von situativen Teilnehmerrelevanzen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steuern lassen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Beobachtung von sozialer Praxis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im Vollzug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(nicht: Erzählungen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über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soziale Praxis)</a:t>
            </a:r>
          </a:p>
          <a:p>
            <a:pPr marL="342900" lvl="0" indent="-342900" algn="l">
              <a:buFont typeface="Wingdings" panose="05000000000000000000" pitchFamily="2" charset="2"/>
              <a:buChar char="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Gleichzeitigkeit: Sinnbildungsprozesse synchron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begleiten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S. 37-42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5623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B2CDE4-18E7-45D4-B605-D36CD5B4A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Schritt 2: Wie distanzieren? (</a:t>
            </a:r>
            <a:r>
              <a:rPr lang="de-DE" sz="25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coming</a:t>
            </a:r>
            <a:r>
              <a:rPr lang="de-DE" sz="2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5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home</a:t>
            </a:r>
            <a:r>
              <a:rPr lang="de-DE" sz="2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337E74E-79F6-4697-AB47-E08F7AB0B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de-DE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SozialwissenschaftlerInnen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werden durch ein Studium darauf spezialisiert, sich mit begrifflichen 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oder empirischen Mitteln reflexiv von gelebter Praxis zu distanzieren</a:t>
            </a:r>
          </a:p>
          <a:p>
            <a:pPr marL="342900" lvl="0" indent="-342900" algn="l">
              <a:buFont typeface="Wingdings" panose="05000000000000000000" pitchFamily="2" charset="2"/>
              <a:buChar char="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Disziplinäre Sozialisation: Beobachtungskompetenz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erwerben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Die Etablierung einer für das Feld akzeptablen Beobachterrolle entlastet von Handlungszwängen 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und stellt dadurch für Beobachtung, Selbstbeobachtung und Aufzeichnung frei</a:t>
            </a:r>
          </a:p>
          <a:p>
            <a:pPr marL="342900" lvl="0" indent="-342900" algn="l">
              <a:buFont typeface="Wingdings" panose="05000000000000000000" pitchFamily="2" charset="2"/>
              <a:buChar char="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Beobachtungslizenz im Feld: zur Aufzeichnung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entlasten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Beobachtung ohne schriftliche Fixierung sind für wissenschaftliches Wissen nur private Erlebnisse</a:t>
            </a:r>
          </a:p>
          <a:p>
            <a:pPr marL="342900" lvl="0" indent="-342900" algn="l">
              <a:buFont typeface="Wingdings" panose="05000000000000000000" pitchFamily="2" charset="2"/>
              <a:buChar char="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Laufende Verschriftlichung: Erfahrungen in Daten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transformieren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Rhythmische Unterbrechungen der Präsenz im Forschungsfeld durch Phasen des Rückzugs zum 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universitären Arbeitsplatz und Kollegenkreis dienen der reflexiven Durchdringungen eigener 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Erfahrungen</a:t>
            </a:r>
          </a:p>
          <a:p>
            <a:pPr marL="342900" lvl="0" indent="-342900" algn="l">
              <a:buFont typeface="Wingdings" panose="05000000000000000000" pitchFamily="2" charset="2"/>
              <a:buChar char="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Rückzüge vom Feld: analytisch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disziplinieren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S. 42-44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90025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CA43EA-D121-42CF-856C-612125504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80340"/>
            <a:r>
              <a:rPr lang="de-DE" sz="18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Kapitel 2: Die Herstellung des Feldes</a:t>
            </a:r>
            <a:b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A0BE267-FB21-4F04-8EDC-64D24AD00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de-DE" sz="2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Das rekursive Forschungsdesign der Ethnografie</a:t>
            </a:r>
            <a:endParaRPr lang="de-DE" sz="2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Zwei Merkmale: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1) Mehrfache Abwechslung von Datengewinnung und Datenanalyse </a:t>
            </a:r>
          </a:p>
          <a:p>
            <a:pPr marL="342900" lvl="0" indent="-342900" algn="l">
              <a:buFont typeface="Wingdings" panose="05000000000000000000" pitchFamily="2" charset="2"/>
              <a:buChar char="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Spezifizierung der Forschungsfrage, Vertiefung von Feldzugängen, Optimierung der Datengewinnung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2) Offenheit des Fragens</a:t>
            </a:r>
          </a:p>
          <a:p>
            <a:pPr marL="342900" lvl="0" indent="-342900" algn="l">
              <a:buFont typeface="Wingdings" panose="05000000000000000000" pitchFamily="2" charset="2"/>
              <a:buChar char="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Spezifizierung erst im Verlauf des Forschungsprozesses durch den Kontakt mit dem Gegenstand 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S. 45-46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506037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000099-2FCC-44D2-B859-D2561376C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Kapitel 2.1: Fallauswahl und Feldzuschnitt</a:t>
            </a:r>
            <a:b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2DB8AEB-1790-4CF7-B208-28D2BEE106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de-DE" sz="2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Zwei Möglichkeiten des Beginns des </a:t>
            </a:r>
            <a:r>
              <a:rPr lang="de-DE" sz="25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Ethnografierens</a:t>
            </a:r>
            <a:endParaRPr lang="de-DE" sz="2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rabi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Theoretisches Problem bestimmt die Fallauswahl</a:t>
            </a:r>
          </a:p>
          <a:p>
            <a:pPr marL="342900" lvl="0" indent="-342900" algn="l">
              <a:buFont typeface="Wingdings" panose="05000000000000000000" pitchFamily="2" charset="2"/>
              <a:buChar char="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Welcher Fall ist forschungsstrategisch günstig für dieses Problem?</a:t>
            </a:r>
          </a:p>
          <a:p>
            <a:pPr marL="342900" lvl="0" indent="-342900" algn="l">
              <a:buFont typeface="Wingdings" panose="05000000000000000000" pitchFamily="2" charset="2"/>
              <a:buChar char="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Aufgabe: Ständige Reformulierung der Forschungsfrage </a:t>
            </a:r>
          </a:p>
          <a:p>
            <a:pPr marL="342900" lvl="0" indent="-342900" algn="l">
              <a:buFont typeface="+mj-lt"/>
              <a:buAutoNum type="arabi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Günstige Forschungsgelegenheit: Zugang zu einem Feld</a:t>
            </a:r>
          </a:p>
          <a:p>
            <a:pPr marL="342900" lvl="0" indent="-342900" algn="l">
              <a:buFont typeface="Wingdings" panose="05000000000000000000" pitchFamily="2" charset="2"/>
              <a:buChar char="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Was ist das theoretische Problem, für dessen Lösung dieser Fall forschungsstrategisch günstig ist?</a:t>
            </a:r>
          </a:p>
          <a:p>
            <a:pPr marL="342900" lvl="0" indent="-342900" algn="l">
              <a:buFont typeface="Wingdings" panose="05000000000000000000" pitchFamily="2" charset="2"/>
              <a:buChar char="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Aufgabe: Herausfinden interessanter Fragen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=&gt; Entwicklung von Forschungsfragen: Dialektische Beziehung zwischen Theorie und Fallauswahl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S. 46-47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941176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F12016-5FAB-4268-B86F-F65BF3CFC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Drei Momente der Konstitution eines Feldes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64C1032-A255-4102-BCAB-630FF6FFC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rabicParenR"/>
            </a:pP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Selbstkonstitution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45720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Ein Feld konstituiert sich durch eine selbstorganisierte Grenzbildung (z.B. als Organisation). </a:t>
            </a:r>
          </a:p>
          <a:p>
            <a:pPr marL="0" lvl="0" indent="0" algn="l">
              <a:buNone/>
            </a:pPr>
            <a:r>
              <a:rPr lang="de-DE" sz="1800" i="1" dirty="0">
                <a:ea typeface="Calibri" panose="020F0502020204030204" pitchFamily="34" charset="0"/>
                <a:cs typeface="Times New Roman" panose="02020603050405020304" pitchFamily="18" charset="0"/>
              </a:rPr>
              <a:t>2)  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Analytische Konstitution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45720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Ein Feld wird durch analytische Entscheidungen konstituiert, es so oder so zuzuschneiden. Dies geschieht in Abhängigkeit vom jeweiligen Forschungsinteresse.</a:t>
            </a:r>
          </a:p>
          <a:p>
            <a:pPr marL="0" lvl="0" indent="0" algn="l">
              <a:buNone/>
            </a:pPr>
            <a:r>
              <a:rPr lang="de-DE" sz="1800" i="1" dirty="0">
                <a:ea typeface="Calibri" panose="020F0502020204030204" pitchFamily="34" charset="0"/>
                <a:cs typeface="Times New Roman" panose="02020603050405020304" pitchFamily="18" charset="0"/>
              </a:rPr>
              <a:t>3) 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Prozesskonstitution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45720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Ein Feld konstituiert sich auch im Prozess des Zugangs, nämlich durch Reaktionsbildung auf den Ethnografen und seine Forschung.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S. 47-49, 59-60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179438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F24AA5-F424-41DD-904C-2B0BBA9D6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Was bedeutet „im Feld sein“?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AA4223E-59D6-48BD-A5A1-2DFAFE630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Im Feld zu sein kann bedeuten: </a:t>
            </a:r>
          </a:p>
          <a:p>
            <a:pPr marL="342900" lvl="0" indent="-342900" algn="l">
              <a:buFont typeface="+mj-lt"/>
              <a:buAutoNum type="arabi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Einen spezifischen Platz innerhalb eines Settings aufzusuchen </a:t>
            </a:r>
          </a:p>
          <a:p>
            <a:pPr marL="45720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(z.B. einen OP-Saal im Krankenhaus)</a:t>
            </a:r>
          </a:p>
          <a:p>
            <a:pPr marL="342900" lvl="0" indent="-342900" algn="l">
              <a:buFont typeface="+mj-lt"/>
              <a:buAutoNum type="arabi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Verschiedene Plätze innerhalb eines Settings aufzusuchen</a:t>
            </a:r>
          </a:p>
          <a:p>
            <a:pPr marL="45720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(z.B. in der Schule: Unterricht, Lehrerzimmer, Theater-AG, …)</a:t>
            </a:r>
          </a:p>
          <a:p>
            <a:pPr marL="342900" lvl="0" indent="-342900" algn="l">
              <a:buFont typeface="+mj-lt"/>
              <a:buAutoNum type="arabi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Das Feld ist nicht mit einer o. mehreren Lokalitäten identifizierbar, sondern ein Praxis-Zusammenhang, der in seiner geographischen Streuung an spezifischen Orten stattfindet (z.B. Manager internationaler Konzerne)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S. 49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55941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80A88C-6BBF-444C-A2FD-440905B1B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2.2 Der Feldzugang als Kontakteröffnung und Daueraufgabe</a:t>
            </a:r>
            <a:b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96D5DCD-6427-42E3-BB96-CE2656F57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de-DE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Der Feldzugang – 2 Aufgaben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Der Feldzugang stellt sich 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als Problem der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Kontakteröffnung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(das Bekommen einer formellen Aufenthaltserlaubnis im Feld) und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als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Daueraufgabe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die den gesamten Forschungsprozess begleitet</a:t>
            </a:r>
          </a:p>
          <a:p>
            <a:pPr marL="45720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(das Gestalten von Forschungsbeziehungen (Rapport), z.B. das kontinuierliche Werben um Vertrauen, um auch Zugang zu den Kernzonen des Feldes zu gewinnen), dar.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S. 50-66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327153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1DCF72-278F-4A13-A9C3-745D7CB7E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Wichtige Sorten von Personen für den Feldzugang: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054BB3A-7208-426E-9E27-EEF7708BC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l">
              <a:buFont typeface="+mj-lt"/>
              <a:buAutoNum type="arabicParenR"/>
            </a:pP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Gatekeeper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(„Türsteher“)</a:t>
            </a:r>
          </a:p>
          <a:p>
            <a:pPr marL="342900" lvl="0" indent="-342900" algn="l">
              <a:buFont typeface="Wingdings" panose="05000000000000000000" pitchFamily="2" charset="2"/>
              <a:buChar char="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Schlüsselpersonal einer Einrichtung, von denen Ethnografen (offizielle) Erlaubnisse zum Aufenthalt erhalten oder verweigert bekommen können</a:t>
            </a:r>
          </a:p>
          <a:p>
            <a:pPr marL="342900" lvl="0" indent="-342900" algn="l">
              <a:buFont typeface="+mj-lt"/>
              <a:buAutoNum type="arabicParenR"/>
            </a:pP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Sponsoren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(Schlüsselinformanten)</a:t>
            </a:r>
          </a:p>
          <a:p>
            <a:pPr marL="342900" lvl="0" indent="-342900" algn="l">
              <a:buFont typeface="Wingdings" panose="05000000000000000000" pitchFamily="2" charset="2"/>
              <a:buChar char="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Förderer eines Forschungsprojektes, die aus den unterschiedlichsten Interessen heraus mit dem Forschungsvorhaben der Ethnografin sympathisieren</a:t>
            </a:r>
          </a:p>
          <a:p>
            <a:pPr marL="342900" lvl="0" indent="-342900" algn="l">
              <a:buFont typeface="Wingdings" panose="05000000000000000000" pitchFamily="2" charset="2"/>
              <a:buChar char="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Bsp.: „Doc“, ein Mitglied der Bande von Jugendlichen in Whytes Studie „Street Corner Society“, der mit Whyte befreundet war und ihm den Zugang ermöglichte</a:t>
            </a:r>
          </a:p>
          <a:p>
            <a:pPr marL="342900" lvl="0" indent="-342900" algn="l">
              <a:buFont typeface="+mj-lt"/>
              <a:buAutoNum type="arabicParenR"/>
            </a:pP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Patrone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Wingdings" panose="05000000000000000000" pitchFamily="2" charset="2"/>
              <a:buChar char="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Besitzen das Vertrauen und die Achtung der Feldteilnehmer (ohne noch (direkt) am Geschehen beteiligt sein zu müssen)</a:t>
            </a:r>
          </a:p>
          <a:p>
            <a:pPr marL="342900" lvl="0" indent="-342900" algn="l">
              <a:buFont typeface="Wingdings" panose="05000000000000000000" pitchFamily="2" charset="2"/>
              <a:buChar char="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Bsp.: Ehemaliger Schüler einer Eliteschule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S. 52-55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28251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7B7902-7AB7-40F9-B22D-5488202E1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 Gründe, warum Ethnografen nicht „die ganze Wahrheit“ erzählen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D481327-0A80-457E-A320-74A32227A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 algn="l">
              <a:buFont typeface="+mj-lt"/>
              <a:buAutoNum type="arabicPeriod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Die Ethnografin kennt sie selbst nicht</a:t>
            </a:r>
          </a:p>
          <a:p>
            <a:pPr marL="45720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(Thematisches Interesse und Fragestellung entwickeln sich erst im Laufe der Forschung)</a:t>
            </a:r>
          </a:p>
          <a:p>
            <a:pPr marL="0" lvl="0" indent="0" algn="l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   	Vollständige Informationen (z.B. über den Gebrauch von Aufzeichnungsgeräten) können zu Beginn 	abschrecken</a:t>
            </a:r>
          </a:p>
          <a:p>
            <a:pPr marL="45720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(Nach der Etablierung einer Vertrauensbeziehung vermutlich unproblematisch)</a:t>
            </a:r>
          </a:p>
          <a:p>
            <a:pPr marL="0" lvl="0" indent="0" algn="l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3.   	Die Darlegung von sozialwissenschaftlichen Forschungshypothesen ist in den meisten Feldern 	unverständlich oder    befremdlich</a:t>
            </a:r>
          </a:p>
          <a:p>
            <a:pPr marL="45720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(Man informiert über ein Interesse an „Kommunikation in Organisationen“, nicht an „mikropolitischen Beziehungen in Organisationen, die durch Klatsch aufrecht erhalten werden“)</a:t>
            </a:r>
          </a:p>
          <a:p>
            <a:pPr marL="0" lvl="0" indent="0" algn="l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4.  Detaillierte Methodeninformationen stören selbstverständliche Handlungsroutinen</a:t>
            </a:r>
          </a:p>
          <a:p>
            <a:pPr marL="45720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(Man informiert nicht über „das Interesse an kleinsten Gesprächsdetails (Räuspern, Versprecher, Unterbrechungen)“ um ein Tonbandgerät benutzen zu können, sondern eher über „eine Entlastungsfunktion für das eigene Gedächtnis“)</a:t>
            </a:r>
          </a:p>
          <a:p>
            <a:pPr marL="180340" algn="l"/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=&gt; </a:t>
            </a:r>
            <a:r>
              <a:rPr lang="en-US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Empfehlung</a:t>
            </a: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„be trustful, but vague and imprecise“ 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S. 55-56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1258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24E1DA-96D2-48C7-AC19-90F7EBDAB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80340">
              <a:lnSpc>
                <a:spcPct val="150000"/>
              </a:lnSpc>
            </a:pPr>
            <a:r>
              <a:rPr lang="de-DE" sz="18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Kapitel 1: Wozu Ethnografie?</a:t>
            </a:r>
            <a:br>
              <a:rPr lang="de-DE" sz="18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8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Kapitel 1.1: Zur Geschichte der Ethnografie</a:t>
            </a:r>
            <a:br>
              <a:rPr lang="de-DE" sz="18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u="sng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5DA0F10-FE74-4201-BE19-8279CCDAB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de-DE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Die drei wichtigsten Traditionslinien der Ethnografie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rabi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Die ethnologische Kulturanalyse</a:t>
            </a:r>
          </a:p>
          <a:p>
            <a:pPr marL="342900" lvl="0" indent="-342900" algn="l">
              <a:buFont typeface="+mj-lt"/>
              <a:buAutoNum type="arabi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Die Subkulturforschung der Chicago School</a:t>
            </a:r>
          </a:p>
          <a:p>
            <a:pPr marL="342900" lvl="0" indent="-342900" algn="l">
              <a:buFont typeface="+mj-lt"/>
              <a:buAutoNum type="arabi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Die Soziologie des Alltags</a:t>
            </a:r>
          </a:p>
          <a:p>
            <a:pPr marL="342900" lvl="0" indent="-342900" algn="l">
              <a:buFont typeface="Wingdings" panose="05000000000000000000" pitchFamily="2" charset="2"/>
              <a:buChar char="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Gemeinsamkeiten:</a:t>
            </a:r>
          </a:p>
          <a:p>
            <a:pPr marL="45720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Erkenntnisstil des Entdeckens </a:t>
            </a:r>
          </a:p>
          <a:p>
            <a:pPr marL="45720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(Neuigkeiten für die jeweilige Disziplin)</a:t>
            </a:r>
          </a:p>
          <a:p>
            <a:pPr marL="45720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Erkennen mit Hilfe der Unterscheidung Fremdes und Vertrautes</a:t>
            </a:r>
          </a:p>
          <a:p>
            <a:pPr marL="45720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(Verwandlung von Fremdem in Vertrautes oder von Vertrautem in Fremdes)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S. 13-31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6957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0183C0-3323-4CF0-B219-850069D66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 welchen Feldern lässt sich leicht eine Beobachterrolle einnehmen, in welchen eher nicht?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87D5F0-4E83-4214-9F14-BB165D34B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80340" algn="just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Felder sind unterschiedlich empfindlich oder offen für Beobachter.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Relativ unproblematisch sind dabei: 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öffentliche Settings (z.B. Straßen, Verkehrsmittel, Kneipen)</a:t>
            </a:r>
          </a:p>
          <a:p>
            <a:pPr marL="45720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(Das „Sehen und Gesehen werden“ ist Teil des üblichen sozialen Verkehrs)</a:t>
            </a:r>
          </a:p>
          <a:p>
            <a:pPr marL="0" lvl="0" indent="0" algn="l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b)  Settings, die durch ein Miteinander von Darstellern und Publikum geprägt sind (z.B. Gericht)</a:t>
            </a:r>
          </a:p>
          <a:p>
            <a:pPr marL="45720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(Der Forscher muss hier allein als ein Zuschauer unter anderen erscheinen)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Eher problematisch sind dabei:</a:t>
            </a:r>
          </a:p>
          <a:p>
            <a:pPr marL="0" lvl="0" indent="0" algn="l">
              <a:buNone/>
            </a:pPr>
            <a:r>
              <a:rPr lang="de-DE" sz="1800" dirty="0">
                <a:ea typeface="Calibri" panose="020F0502020204030204" pitchFamily="34" charset="0"/>
                <a:cs typeface="Times New Roman" panose="02020603050405020304" pitchFamily="18" charset="0"/>
              </a:rPr>
              <a:t>a)   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Felder, in denen alle im Raum tragende Rollen ausüben (z.B. Behörde)</a:t>
            </a:r>
          </a:p>
          <a:p>
            <a:pPr marL="45720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(Die Ethnografin kann z.B. als Praktikantin integriert werden)</a:t>
            </a:r>
          </a:p>
          <a:p>
            <a:pPr marL="0" lvl="0" indent="0" algn="l">
              <a:buNone/>
            </a:pPr>
            <a:r>
              <a:rPr lang="de-DE" sz="1800" dirty="0">
                <a:ea typeface="Calibri" panose="020F0502020204030204" pitchFamily="34" charset="0"/>
                <a:cs typeface="Times New Roman" panose="02020603050405020304" pitchFamily="18" charset="0"/>
              </a:rPr>
              <a:t>b)   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Felder, in denen Beobachtungs- und Dokumentationspraktiken mit Überwachung verbunden werden (z.B. Lehrer  im Kontext der Schule)</a:t>
            </a:r>
          </a:p>
          <a:p>
            <a:pPr marL="0" lvl="0" indent="0" algn="l">
              <a:buNone/>
            </a:pPr>
            <a:r>
              <a:rPr lang="de-DE" sz="1800" dirty="0">
                <a:ea typeface="Calibri" panose="020F0502020204030204" pitchFamily="34" charset="0"/>
                <a:cs typeface="Times New Roman" panose="02020603050405020304" pitchFamily="18" charset="0"/>
              </a:rPr>
              <a:t>c)  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Einsame Tätigkeiten und vertrauliche Zweisamkeit (z.B. psychiatrische Beratung)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S. 60-61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736989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B3D4A3-B406-4903-A634-6FB1E8503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Zum Umgang mit Reaktivität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CADE41A-708A-4905-9A83-2A3E9E2E1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Aufgabe: Beschreibung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der 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Situation, die durch die eigene Beteiligung hervorgebracht wird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Nicht: Reaktivität minimieren (Ethnografinnen </a:t>
            </a: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≠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neutrales Forschungsinstrument)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Sondern: Mit Reaktivität arbeiten, sie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beobachten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Wingdings" panose="05000000000000000000" pitchFamily="2" charset="2"/>
              <a:buChar char="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Reaktivität sagt etwas über das Feld aus</a:t>
            </a:r>
          </a:p>
          <a:p>
            <a:pPr marL="45720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(z.B. Wie wird mit dem Ethnografen (auch bei der Kontakteröffnung) umgegangen?)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S. 61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98035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7C0EDB-0734-4DA6-91AD-57C15E2E5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Wie kann sich die Ethnografin als vertrauenswürdige Person etablieren?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7582ED-1CA0-4486-8983-4FC5677CA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Als Person verfügt die Ethnografin über eine Reihe von Eigenschaften, die zu sozialen 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Zuschreibungen seitens der Teilnehmer führen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(Sie wird z.B. bei der Polizei als Mitglied des Verfassungsschutzes und daher als nicht 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vertrauenswürdig gehandelt)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„Lösung“: Etablierung der Ethnografin als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vertrauenswürdige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Person</a:t>
            </a:r>
          </a:p>
          <a:p>
            <a:pPr marL="342900" lvl="0" indent="-342900" algn="l">
              <a:buFont typeface="Wingdings" panose="05000000000000000000" pitchFamily="2" charset="2"/>
              <a:buChar char=""/>
            </a:pPr>
            <a:r>
              <a:rPr lang="de-DE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impression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management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(Kontrolle des Eindrucks, den man auf andere macht)</a:t>
            </a:r>
          </a:p>
          <a:p>
            <a:pPr marL="342900" lvl="0" indent="-342900" algn="l">
              <a:buFont typeface="Wingdings" panose="05000000000000000000" pitchFamily="2" charset="2"/>
              <a:buChar char="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Mimesis der Person,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Passung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ins Feld</a:t>
            </a:r>
          </a:p>
          <a:p>
            <a:pPr marL="45720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(z.B. über Kleidung, Zurückhalten von persönlichen Ansichten)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S. 62-66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64386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949A8-61AA-4690-8503-FF2EA647E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80340"/>
            <a:r>
              <a:rPr lang="de-DE" sz="18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Kapitel 3: Praktiken der Datengewinnung</a:t>
            </a:r>
            <a:b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800" u="none" strike="noStrike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8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3.1 Teilnehmen und Beobachten</a:t>
            </a:r>
            <a:b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540D0B1-1B5E-4B16-B8C8-60A1BABE0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de-DE" sz="2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Der Begriff der Beobachtung</a:t>
            </a:r>
            <a:endParaRPr lang="de-DE" sz="2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Der Begriff der Beobachtung umfasst:</a:t>
            </a:r>
          </a:p>
          <a:p>
            <a:pPr marL="342900" lvl="0" indent="-342900" algn="l">
              <a:buFont typeface="+mj-lt"/>
              <a:buAutoNum type="arabicParenR"/>
            </a:pP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Alle Formen der Wahrnehmung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unter der Bedingung der Ko-Präsenz: das Riechen, Sehen, Hören und Ertasten sozialer Praxis</a:t>
            </a:r>
          </a:p>
          <a:p>
            <a:pPr marL="342900" lvl="0" indent="-342900" algn="l">
              <a:buFont typeface="+mj-lt"/>
              <a:buAutoNum type="arabi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Den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sozialen Sinn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der Forscherin, ihre Fähigkeit zu verstehen, zu fokussieren und sich vertraut zu machen</a:t>
            </a:r>
          </a:p>
          <a:p>
            <a:pPr marL="342900" lvl="0" indent="-342900" algn="l">
              <a:buFont typeface="+mj-lt"/>
              <a:buAutoNum type="arabi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Distanzierung vom sinnlich Erfahrenen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die antrainierte Kompetenz des Forschers, die vordergründigen Relevanzen der Teilnehmer zu hinterfragen und scheinbar Hintergründiges oder Abseitiges ins Zentrum der Beobachtung zu rücken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Im Gegensatz zum Interview werden die Daten bei der Beobachtung zeitgleich zum sozialen Geschehen und aus seiner lokalen Verortung heraus erhoben.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S. 71-72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944556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E95DA8-50EE-4CBD-821E-F9C4B6042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Was heißt </a:t>
            </a:r>
            <a:r>
              <a:rPr lang="de-DE" sz="25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teilnehmend</a:t>
            </a:r>
            <a:r>
              <a:rPr lang="de-DE" sz="2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beobachten?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ED99F41-4EFC-4E74-A4C3-8E11D6DCF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Bei der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teilnehmenden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Beobachtung bewegen sich die Beobachter „auf Augenhöhe“ im Feld, sie 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tummeln sich im Geschehen und sind mitunter nicht als Beobachter auszumachen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Die Beobachterin wird dementsprechend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nicht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immobilisiert, hat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keine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„Über-Sicht“ über das 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Geschehen und sie nimmt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keine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künstliche Sonderstellung im Raum ein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Wie genau nun die Beobachtungsposition hinsichtlich der Teilnahme aussieht, das entscheidet sich 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erst vor Ort und im Forschungsverlauf – die Einbindung der Beobachterin in das Geschehen 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(Teilnahme) kann also variieren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S. 72-75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31528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A00A94-7147-4285-9FE5-B9B724ED3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Vier Strategien der Beobachtungsintensivierung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98C5549-5679-4307-AE98-F0F97592C9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rabicPeriod"/>
            </a:pP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Wiederholung der Beobachtung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Einsatz technischer Aufzeichnungsgeräte oder das mehrmalige Beobachten des gleichen Geschehens.</a:t>
            </a:r>
          </a:p>
          <a:p>
            <a:pPr marL="342900" lvl="0" indent="-342900" algn="l">
              <a:buFont typeface="+mj-lt"/>
              <a:buAutoNum type="arabicPeriod"/>
            </a:pP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Mobilisierung des Beobachters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Positionen wechseln, Akteuren folgen.</a:t>
            </a:r>
          </a:p>
          <a:p>
            <a:pPr marL="342900" lvl="0" indent="-342900" algn="l">
              <a:buFont typeface="+mj-lt"/>
              <a:buAutoNum type="arabicPeriod"/>
            </a:pP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Fokussierungen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Die Beobachtung thematisch, zeitlich, räumlich oder personal zuspitzen.</a:t>
            </a:r>
          </a:p>
          <a:p>
            <a:pPr marL="342900" lvl="0" indent="-342900" algn="l">
              <a:buFont typeface="+mj-lt"/>
              <a:buAutoNum type="arabicPeriod"/>
            </a:pP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Seitenwechsel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Verschiedene Perspektiven einnehmen.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S. 75-80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9415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BCCB1F-6455-42B3-AE5F-2F0294FDA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545" y="587067"/>
            <a:ext cx="10515600" cy="1325563"/>
          </a:xfrm>
        </p:spPr>
        <p:txBody>
          <a:bodyPr>
            <a:normAutofit/>
          </a:bodyPr>
          <a:lstStyle/>
          <a:p>
            <a:r>
              <a:rPr kumimoji="0" lang="de-DE" altLang="de-DE" sz="2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Soll man nun teilnehmen oder beobachten? </a:t>
            </a:r>
            <a:br>
              <a:rPr kumimoji="0" lang="de-DE" altLang="de-DE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2500" dirty="0"/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4EF9EE23-1742-49A4-B8D6-59ADFB175A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6523028"/>
              </p:ext>
            </p:extLst>
          </p:nvPr>
        </p:nvGraphicFramePr>
        <p:xfrm>
          <a:off x="1841861" y="3522248"/>
          <a:ext cx="7239997" cy="23854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12795">
                  <a:extLst>
                    <a:ext uri="{9D8B030D-6E8A-4147-A177-3AD203B41FA5}">
                      <a16:colId xmlns:a16="http://schemas.microsoft.com/office/drawing/2014/main" val="596805786"/>
                    </a:ext>
                  </a:extLst>
                </a:gridCol>
                <a:gridCol w="2413601">
                  <a:extLst>
                    <a:ext uri="{9D8B030D-6E8A-4147-A177-3AD203B41FA5}">
                      <a16:colId xmlns:a16="http://schemas.microsoft.com/office/drawing/2014/main" val="4294367370"/>
                    </a:ext>
                  </a:extLst>
                </a:gridCol>
                <a:gridCol w="2413601">
                  <a:extLst>
                    <a:ext uri="{9D8B030D-6E8A-4147-A177-3AD203B41FA5}">
                      <a16:colId xmlns:a16="http://schemas.microsoft.com/office/drawing/2014/main" val="423861477"/>
                    </a:ext>
                  </a:extLst>
                </a:gridCol>
              </a:tblGrid>
              <a:tr h="477090">
                <a:tc>
                  <a:txBody>
                    <a:bodyPr/>
                    <a:lstStyle/>
                    <a:p>
                      <a:pPr marL="180340" algn="l"/>
                      <a:r>
                        <a:rPr lang="de-DE" sz="1100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de-DE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 algn="l"/>
                      <a:r>
                        <a:rPr lang="de-DE" sz="1100" dirty="0">
                          <a:effectLst/>
                          <a:latin typeface="Arial" panose="020B0604020202020204" pitchFamily="34" charset="0"/>
                        </a:rPr>
                        <a:t>Starke Teilnahme</a:t>
                      </a:r>
                    </a:p>
                    <a:p>
                      <a:pPr marL="180340" algn="l"/>
                      <a:r>
                        <a:rPr lang="de-DE" sz="1100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de-DE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 algn="l"/>
                      <a:r>
                        <a:rPr lang="de-DE" sz="1100" dirty="0">
                          <a:effectLst/>
                          <a:latin typeface="Arial" panose="020B0604020202020204" pitchFamily="34" charset="0"/>
                        </a:rPr>
                        <a:t>Schwache Teilnahme</a:t>
                      </a:r>
                      <a:endParaRPr lang="de-DE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9081300"/>
                  </a:ext>
                </a:extLst>
              </a:tr>
              <a:tr h="715635">
                <a:tc>
                  <a:txBody>
                    <a:bodyPr/>
                    <a:lstStyle/>
                    <a:p>
                      <a:pPr marL="180340" algn="l"/>
                      <a:r>
                        <a:rPr lang="de-DE" sz="1100" dirty="0">
                          <a:effectLst/>
                          <a:latin typeface="Arial" panose="020B0604020202020204" pitchFamily="34" charset="0"/>
                        </a:rPr>
                        <a:t>Vorteil</a:t>
                      </a:r>
                      <a:endParaRPr lang="de-DE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 algn="l"/>
                      <a:r>
                        <a:rPr lang="de-DE" sz="1100" dirty="0">
                          <a:effectLst/>
                          <a:latin typeface="Arial" panose="020B0604020202020204" pitchFamily="34" charset="0"/>
                        </a:rPr>
                        <a:t>Guter Einblick in Teilnehmerperspektive</a:t>
                      </a:r>
                      <a:endParaRPr lang="de-DE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 algn="l"/>
                      <a:r>
                        <a:rPr lang="de-DE" sz="1100" dirty="0">
                          <a:effectLst/>
                          <a:latin typeface="Arial" panose="020B0604020202020204" pitchFamily="34" charset="0"/>
                        </a:rPr>
                        <a:t>Gute Aufzeichnungsgelegenheiten</a:t>
                      </a:r>
                      <a:endParaRPr lang="de-DE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3632115"/>
                  </a:ext>
                </a:extLst>
              </a:tr>
              <a:tr h="477090">
                <a:tc>
                  <a:txBody>
                    <a:bodyPr/>
                    <a:lstStyle/>
                    <a:p>
                      <a:pPr marL="180340" algn="l"/>
                      <a:r>
                        <a:rPr lang="de-DE" sz="1100" dirty="0">
                          <a:effectLst/>
                          <a:latin typeface="Arial" panose="020B0604020202020204" pitchFamily="34" charset="0"/>
                        </a:rPr>
                        <a:t>Nachteil</a:t>
                      </a:r>
                      <a:endParaRPr lang="de-DE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 algn="l"/>
                      <a:r>
                        <a:rPr lang="de-DE" sz="1100" dirty="0">
                          <a:effectLst/>
                          <a:latin typeface="Arial" panose="020B0604020202020204" pitchFamily="34" charset="0"/>
                        </a:rPr>
                        <a:t>Schlechte Aufzeichnungschance</a:t>
                      </a:r>
                      <a:endParaRPr lang="de-DE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 algn="l"/>
                      <a:r>
                        <a:rPr lang="de-DE" sz="1100" dirty="0">
                          <a:effectLst/>
                          <a:latin typeface="Arial" panose="020B0604020202020204" pitchFamily="34" charset="0"/>
                        </a:rPr>
                        <a:t>Äußerliche Beobachtungen ohne Verstehen</a:t>
                      </a:r>
                      <a:endParaRPr lang="de-DE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2329605"/>
                  </a:ext>
                </a:extLst>
              </a:tr>
              <a:tr h="715635">
                <a:tc>
                  <a:txBody>
                    <a:bodyPr/>
                    <a:lstStyle/>
                    <a:p>
                      <a:pPr marL="180340" algn="l"/>
                      <a:r>
                        <a:rPr lang="de-DE" sz="1100" dirty="0">
                          <a:effectLst/>
                          <a:latin typeface="Arial" panose="020B0604020202020204" pitchFamily="34" charset="0"/>
                        </a:rPr>
                        <a:t>Gegenmaßnahme</a:t>
                      </a:r>
                      <a:endParaRPr lang="de-DE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 algn="l"/>
                      <a:r>
                        <a:rPr lang="de-DE" sz="1100" dirty="0">
                          <a:effectLst/>
                          <a:latin typeface="Arial" panose="020B0604020202020204" pitchFamily="34" charset="0"/>
                        </a:rPr>
                        <a:t>Analytische Distanzierungen</a:t>
                      </a:r>
                    </a:p>
                    <a:p>
                      <a:pPr marL="180340" algn="l"/>
                      <a:r>
                        <a:rPr lang="de-DE" sz="1100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de-DE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 algn="l"/>
                      <a:r>
                        <a:rPr lang="de-DE" sz="1100" dirty="0">
                          <a:effectLst/>
                          <a:latin typeface="Arial" panose="020B0604020202020204" pitchFamily="34" charset="0"/>
                        </a:rPr>
                        <a:t>Involvieren lassen</a:t>
                      </a:r>
                      <a:endParaRPr lang="de-DE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9379777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FCACDAD8-A154-48D1-8A60-4774D21AFA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2397" y="2173966"/>
            <a:ext cx="6328977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Teilnahme und Beobachtung stehen in Konkurrenz zueinander; sie sind jeweils unverzichtbar für </a:t>
            </a:r>
            <a:endParaRPr kumimoji="0" lang="de-DE" alt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den ethnografischen Forschungsprozess</a:t>
            </a:r>
            <a:endParaRPr kumimoji="0" lang="de-DE" alt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Es geht hierbei um einen konstanten Wechsel zwischen interner und externer Perspektive, </a:t>
            </a:r>
            <a:endParaRPr kumimoji="0" lang="de-DE" alt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zwischen Vertrautheit und Fremdheit</a:t>
            </a:r>
            <a:endParaRPr kumimoji="0" lang="de-DE" alt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S. 66-70</a:t>
            </a:r>
            <a:r>
              <a:rPr kumimoji="0" lang="de-DE" altLang="de-DE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3679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315263-262C-41AD-84C1-F19AC9FD0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3.2 Gespräche führen: Auskünfte und Erzählungen</a:t>
            </a:r>
            <a:b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02A37D-1927-4EF8-A13B-9C6A08DF4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de-DE" sz="2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Zwei Formen von Interviews in der Ethnografie</a:t>
            </a:r>
            <a:endParaRPr lang="de-DE" sz="2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Interviews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begleiten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die ethnografische Feldforschung und finden in der Regel in zwei Formen statt:</a:t>
            </a:r>
          </a:p>
          <a:p>
            <a:pPr marL="342900" lvl="0" indent="-342900" algn="l">
              <a:buFont typeface="+mj-lt"/>
              <a:buAutoNum type="arabi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Ethnografische Interviews: </a:t>
            </a:r>
          </a:p>
          <a:p>
            <a:pPr marL="45720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Informelle Gespräche, die sich in verschiedenen Situationen der teilnehmenden Beobachtung ereignen</a:t>
            </a:r>
          </a:p>
          <a:p>
            <a:pPr marL="342900" lvl="0" indent="-342900" algn="l">
              <a:buFont typeface="+mj-lt"/>
              <a:buAutoNum type="arabi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Explizite Interviews: </a:t>
            </a:r>
          </a:p>
          <a:p>
            <a:pPr marL="45720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Interviews (z.B. Leitfaden- oder Experteninterviews), die mit den Teilnehmern vereinbart werden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S. 80-81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05371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A2525E-D7E9-499E-A5D5-8E8283BC6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Wozu Interviews?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698D3DB-1C46-465C-8D8D-7F8E9C42B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Die Darstellungen der Teilnehmer können </a:t>
            </a:r>
          </a:p>
          <a:p>
            <a:pPr marL="342900" lvl="0" indent="-342900" algn="l">
              <a:buFont typeface="+mj-lt"/>
              <a:buAutoNum type="arabi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als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Information 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genutzt werden, d.h. 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zur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Kontrolle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der Interpretation der eigenen Beobachtungen oder 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als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Ergänzungen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wenn die Teilnehmer von vorangegangenen Beobachtungen ihrerseits berichten, an denen die Forscherin nicht teilgenommen hat und vielleicht auch gar nicht teilnehmen kann</a:t>
            </a:r>
          </a:p>
          <a:p>
            <a:pPr marL="342900" lvl="0" indent="-342900" algn="l">
              <a:buFont typeface="+mj-lt"/>
              <a:buAutoNum type="arabi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als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Untersuchungsgegenstand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verwendet werden, da sie Informationen über den Informanten liefern (Teilnehmer verfügt über bestimmte Einblicke, usw.)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S. 81-85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288902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F08031-E26A-4FAC-8468-5574A4EFC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3.3 Dokumentieren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C42835-1BB3-4DC7-9303-ED3AD1A7E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de-DE" sz="2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Die Entstehung von Daten – Verschiedene Dokumentationspraktiken</a:t>
            </a:r>
            <a:endParaRPr lang="de-DE" sz="2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Erst durch Dokumentationspraktiken werden Erlebnisse und Erfahrungen zu Daten, d.h. zu etwas „Gegebenem“. Das Gegebene ist also etwas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Gemachtes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Solche Daten entstehen in der Ethnografie im Prinzip auf drei Wegen: </a:t>
            </a:r>
          </a:p>
          <a:p>
            <a:pPr marL="342900" lvl="0" indent="-342900" algn="l">
              <a:buFont typeface="+mj-lt"/>
              <a:buAutoNum type="arabi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durch das Sammeln von vorhandenen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Textdokumenten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des Feldes</a:t>
            </a:r>
          </a:p>
          <a:p>
            <a:pPr marL="342900" lvl="0" indent="-342900" algn="l">
              <a:buFont typeface="+mj-lt"/>
              <a:buAutoNum type="arabi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durch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technische Aufzeichnungen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(Ton- und Bildmitschnitte) von Ereignisabläufen (Gespräche und andere Interaktionen)</a:t>
            </a:r>
          </a:p>
          <a:p>
            <a:pPr marL="342900" lvl="0" indent="-342900" algn="l">
              <a:buFont typeface="+mj-lt"/>
              <a:buAutoNum type="arabi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durch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Aufschreiben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das selektive Notieren von Eindrücken, Äußerungen, Abläufen und Anordnungen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S. 85-94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48811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829471-CADB-4935-9F06-E5781B906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Die ethnologische Kulturanalyse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C53BB7-0CCC-4050-B1AC-DFDC712F9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Herkunftsdisziplin der Ethnografie: Ethnologie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Forschungsgegenstand: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Fremde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Gesellschaften/Kulturen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Entstehungskontext: Kolonialisierung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Wichtig(</a:t>
            </a:r>
            <a:r>
              <a:rPr lang="de-DE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)e Figur: Bronislaw Malinowski (Anfang 20. Jh.) </a:t>
            </a:r>
          </a:p>
          <a:p>
            <a:pPr marL="342900" lvl="0" indent="-342900" algn="l">
              <a:buFont typeface="Wingdings" panose="05000000000000000000" pitchFamily="2" charset="2"/>
              <a:buChar char="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 bis heute wichtige Prinzipien der Feldforschung: </a:t>
            </a:r>
          </a:p>
          <a:p>
            <a:pPr marL="342900" lvl="0" indent="-342900" algn="l">
              <a:buFont typeface="+mj-lt"/>
              <a:buAutoNum type="arabi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Anwesenheit im Forschungsfeld über längere Zeit</a:t>
            </a:r>
          </a:p>
          <a:p>
            <a:pPr marL="342900" lvl="0" indent="-342900" algn="l">
              <a:buFont typeface="+mj-lt"/>
              <a:buAutoNum type="arabi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Suche nach der Binnenperspektive der beforschten Gesellschaft</a:t>
            </a:r>
          </a:p>
          <a:p>
            <a:pPr marL="342900" lvl="0" indent="-342900" algn="l">
              <a:buFont typeface="+mj-lt"/>
              <a:buAutoNum type="arabi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Verwandlung von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Fremden in Vertrautes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S. 13-20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18979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99EC9F-24F4-468A-BE93-36628A4D2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Aufschreiben: Feldnotizen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21F5C7D-0185-47C2-B1F8-4953A82EE3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Das Notizen machen ist eine elementare Dokumentationstätigkeit mit vergleichsweise primitiver 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Technik: Stift und Notizblock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Diese elementare Dokumentationsfunktion richtet sich auf das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erste Bezugsproblem 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l"/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ethnografischen Schreibens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die Flüchtigkeit der Ereignisse bzw. ihr Vergessen</a:t>
            </a:r>
          </a:p>
          <a:p>
            <a:pPr marL="342900" lvl="0" indent="-342900" algn="l">
              <a:buFont typeface="Wingdings" panose="05000000000000000000" pitchFamily="2" charset="2"/>
              <a:buChar char="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Notizen als Mnemotechnik: Erinnerungsstützen</a:t>
            </a:r>
          </a:p>
          <a:p>
            <a:pPr marL="45720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(zusätzlich zu den Gedächtnisleistungen des Beobachters)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S. 86-89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335701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7975C0-C64C-458F-B53C-3A46EB34C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Aufzeichnen: Ton und Bildmitschnitte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DCCB3F2-52FA-4374-AD71-F09126BE3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Aufzeichnungen von Ton und/oder Bild (auditive und/oder audiovisuelle Aufnahmen) sind immer 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dann nützlich, wenn die Komplexität, Detailliertheit und Geschwindigkeit des Geschehens auch 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wiederholte und fokussierte Beobachtungen überfordert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Sie können außerdem die körpereigene Aufnahmefähigkeit/Beobachtungskapazität unterstützen.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(Entlastungsfunktion)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S. 89-92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16390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DB2AA9-A029-4124-97A1-1A9AD52A7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Auflesen: Textartefakte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EFB94AE-6322-4CDE-870B-BD9ACACF0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In vielen Feldern finden sich nicht nur mündliche, sondern auch schriftliche Teilnehmer-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Darstellungen (z.B. amtliche Dokumente in Schulen (Zeugnisse), persönliche Dokumente (Briefe))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Solche Daten können als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Informationsquelle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(z.B. über vergangene Ereignisse, verborgene 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Zusammenhänge, entlegene Situationen) genutzt werden</a:t>
            </a:r>
          </a:p>
          <a:p>
            <a:pPr marL="342900" lvl="0" indent="-342900" algn="l">
              <a:buFont typeface="Wingdings" panose="05000000000000000000" pitchFamily="2" charset="2"/>
              <a:buChar char="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Wie glaubwürdig ist eine Quelle?   </a:t>
            </a:r>
          </a:p>
          <a:p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S. 92-94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16092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FA9599-7562-4C8B-AAB9-84F19E077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80340"/>
            <a:r>
              <a:rPr lang="de-DE" sz="18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3.4 Darstellen und Explizieren: Arbeit an Protokollen</a:t>
            </a:r>
            <a:b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b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DF0EF19-1507-47ED-A4C6-7D5B96D4D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de-DE" sz="25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Versprachlichung im Schreiben – Aufschreiben und Beschreiben</a:t>
            </a:r>
            <a:endParaRPr lang="de-DE" sz="2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Beim Aufschreiben und Beschreiben geht es um die Weiterverarbeitung von Feldnotizen zu Protokollen. 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Das Protokollieren richtet sich auf das </a:t>
            </a:r>
            <a:r>
              <a:rPr lang="de-DE" sz="1800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zweite Bezugsproblem ethnografischen Schreibens</a:t>
            </a: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: Die Schweigsamkeit des Sozialen und seine Versprachlichung.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l"/>
            <a:r>
              <a:rPr lang="de-DE" sz="1800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2 Phasen</a:t>
            </a: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des Protokollierens: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rabicParenR"/>
            </a:pPr>
            <a:r>
              <a:rPr lang="de-DE" sz="1800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Aufschreiben</a:t>
            </a: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: Aus dem Kopf heraus aufs Papier, so früh wie möglich, in einfacher Sprache und so vollständig wie möglich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rabicParenR"/>
            </a:pPr>
            <a:r>
              <a:rPr lang="de-DE" sz="1800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Beschreiben</a:t>
            </a: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: Ausformulierung (wichtig: Sprache, Genauigkeit, Nachvollziehbarkeit, Nachhaltigkeit)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S. 97-102, 106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05384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4D240A-0C08-4D6C-A249-77C78F6EB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Analytische Arbeit im Schreiben – Explizieren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AC34C6B-2233-4736-9DF4-98F23971A1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- Das Explizieren richtet sich auf das </a:t>
            </a:r>
            <a:r>
              <a:rPr lang="de-DE" sz="1800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dritte Bezugsproblem ethnografischen Schreibens</a:t>
            </a: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: Die  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 Explikation des implizit </a:t>
            </a:r>
            <a:r>
              <a:rPr lang="de-DE" sz="1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Gewussten</a:t>
            </a: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(Wie viel muss man sagen, damit ein Leser folgen kann?)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- Neben dem Beschreiben hat das ethnografische Schreiben auch einen </a:t>
            </a:r>
            <a:r>
              <a:rPr lang="de-DE" sz="1800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analytischen Beitrag</a:t>
            </a: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zu 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 erbringen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- Verschiedene Ebenen: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rabicParenR"/>
            </a:pP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Schon die </a:t>
            </a:r>
            <a:r>
              <a:rPr lang="de-DE" sz="1800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Versprachlichung</a:t>
            </a: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ist eine Interpretation von Sozialem, und damit eine analytische Leistung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rabicParenR"/>
            </a:pPr>
            <a:r>
              <a:rPr lang="de-DE" sz="1800" i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analytical</a:t>
            </a:r>
            <a:r>
              <a:rPr lang="de-DE" sz="1800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i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notes</a:t>
            </a:r>
            <a:r>
              <a:rPr lang="de-DE" sz="1800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Nebenbemerkungen oder kleine Absätze innerhalb von Beschreibungen, die z.B. theoretische Gedanken oder Explikationen von Erkenntnisinteressen festhalten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S. 102-106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568964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FFEAC7-F0BD-4001-A33F-C387D1601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Erkenntnistheorie: Naturalismus und Konstruktivismus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B040CE7-9C07-476D-8D84-1E7AE7A39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Die Ethnografie bewegt sich zwischen naturalistischen und konstruktivistischen Annahmen über ihren Gegenstand: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- Naturalismus: Es existieren „natürliche“ soziale Beobachtungsgegenstände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 (Felder existieren auch dann, wenn keine Ethnografen zugegen sind)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- Konstruktivismus: Diese werden in der ethnografischen Forschung auch konstruiert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 (z.B. durch die Versprachlichung bzw. Verschriftlichung)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S. 10-11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529157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E6BBFC-E3A8-4E64-87D5-3928BF744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de-DE" b="1" i="0" dirty="0">
                <a:effectLst/>
              </a:rPr>
              <a:t>Analysieren (Breidenstein et al. 2013:109-156)</a:t>
            </a:r>
            <a:br>
              <a:rPr lang="de-DE" b="1" i="0" dirty="0">
                <a:effectLst/>
              </a:rPr>
            </a:br>
            <a:r>
              <a:rPr lang="de-DE" b="0" i="0" dirty="0">
                <a:effectLst/>
              </a:rPr>
              <a:t>Wie gestaltet sich ein ethnografischer Umgang mit Analysemethoden?</a:t>
            </a:r>
            <a:br>
              <a:rPr lang="de-DE" b="0" i="0" dirty="0">
                <a:effectLst/>
              </a:rPr>
            </a:br>
            <a:r>
              <a:rPr lang="de-DE" b="0" i="0" dirty="0">
                <a:effectLst/>
              </a:rPr>
              <a:t>(vgl. Breidenstein et al. 2013:109-113)</a:t>
            </a:r>
            <a:br>
              <a:rPr lang="de-DE" b="0" i="0" dirty="0">
                <a:effectLst/>
              </a:rPr>
            </a:br>
            <a:r>
              <a:rPr lang="de-DE" b="1" i="0" dirty="0">
                <a:effectLst/>
              </a:rPr>
              <a:t> </a:t>
            </a:r>
            <a:br>
              <a:rPr lang="de-DE" b="1" i="0" dirty="0">
                <a:effectLst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45145FE-EE59-402A-9B46-8EBC24ABF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effectLst/>
              </a:rPr>
              <a:t>Es wird offen und explorativ gearbeitet, nicht nach einem starren, vorgegebenen Ablauf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effectLst/>
              </a:rPr>
              <a:t>Kein ,</a:t>
            </a:r>
            <a:r>
              <a:rPr lang="de-DE" b="0" i="0" dirty="0" err="1">
                <a:effectLst/>
              </a:rPr>
              <a:t>going</a:t>
            </a:r>
            <a:r>
              <a:rPr lang="de-DE" b="0" i="0" dirty="0">
                <a:effectLst/>
              </a:rPr>
              <a:t> method‘: Die Methode darf nicht in den Vordergrund der Analyse rücken. Den Relevanzen des Feldes folgen statt sich um jeden Preis an die Regeln und Begriffe eines bestimmten Verfahrens zu halten.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effectLst/>
              </a:rPr>
              <a:t>Methoden werden als analytische Werkzeuge herangezogen, die in der Forschung weiterentwickelt oder ggf. verworfen werden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390022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B3B5AD-81E2-40D0-B4A3-E16BDACD6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i="0" dirty="0">
                <a:solidFill>
                  <a:srgbClr val="000000"/>
                </a:solidFill>
                <a:effectLst/>
              </a:rPr>
              <a:t>Was sind ethnografische Daten? </a:t>
            </a:r>
            <a:r>
              <a:rPr lang="de-DE" i="0" dirty="0">
                <a:solidFill>
                  <a:srgbClr val="000000"/>
                </a:solidFill>
                <a:effectLst/>
              </a:rPr>
              <a:t>(vgl. Breidenstein et al. 2013: 114-117)</a:t>
            </a:r>
            <a:br>
              <a:rPr lang="de-DE" i="0" dirty="0">
                <a:solidFill>
                  <a:srgbClr val="000000"/>
                </a:solidFill>
                <a:effectLst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1C5CE5A-6CC2-4241-B4DF-6D8E3D2EB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Da kulturelle Praktiken Gegenstand sind, ist der Inhalt der Daten immer schon von den Teilnehmern Verstandenes und Gedeutetes.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Die Validität von Daten bestimmt sich über das Teilnahmewissen der Ethnografin (Symmetrie zum Feld und Relevanz für die Forschungsfrage).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Daten sind immer etwas von Forschern Gemachtes, nämlich ,ihre Version der Ereignisse‘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265622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54AAE3-817C-4D3C-AC8B-53DA91CC9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i="0" dirty="0">
                <a:solidFill>
                  <a:srgbClr val="000000"/>
                </a:solidFill>
                <a:effectLst/>
              </a:rPr>
              <a:t>Ethnografische Themen müssen doppelt relevant sein, nämlich…</a:t>
            </a:r>
            <a:br>
              <a:rPr lang="de-DE" b="1" i="0" dirty="0">
                <a:solidFill>
                  <a:srgbClr val="000000"/>
                </a:solidFill>
                <a:effectLst/>
              </a:rPr>
            </a:br>
            <a:r>
              <a:rPr lang="de-DE" i="0" dirty="0">
                <a:solidFill>
                  <a:srgbClr val="000000"/>
                </a:solidFill>
                <a:effectLst/>
              </a:rPr>
              <a:t>(vgl. Breidenstein et al. 2013:117-120)</a:t>
            </a:r>
            <a:br>
              <a:rPr lang="de-DE" i="0" dirty="0">
                <a:solidFill>
                  <a:srgbClr val="000000"/>
                </a:solidFill>
                <a:effectLst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8FD712-33BA-4056-A280-A1E64D351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de-DE" b="0" i="0" dirty="0">
                <a:solidFill>
                  <a:srgbClr val="000000"/>
                </a:solidFill>
                <a:effectLst/>
              </a:rPr>
              <a:t>…einerseits in den Daten gründen, andererseits für den wissenschaftlichen Diskurs anschlussfähig sein. Diese Themen bestimmen dann den Zuschnitt des Feldes und die Perspektive, mit der die Daten analysiert werden.</a:t>
            </a:r>
          </a:p>
          <a:p>
            <a:pPr marL="0" indent="0">
              <a:buNone/>
            </a:pPr>
            <a:br>
              <a:rPr lang="de-DE" b="0" i="0" dirty="0">
                <a:solidFill>
                  <a:srgbClr val="000000"/>
                </a:solidFill>
                <a:effectLst/>
              </a:rPr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084356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A00F58-FF80-4E5C-B70D-BF22BCD41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i="0" dirty="0">
                <a:solidFill>
                  <a:srgbClr val="000000"/>
                </a:solidFill>
                <a:effectLst/>
              </a:rPr>
              <a:t>Wie organisiere ich Überraschungen?</a:t>
            </a:r>
            <a:br>
              <a:rPr lang="de-DE" b="1" i="0" dirty="0">
                <a:solidFill>
                  <a:srgbClr val="000000"/>
                </a:solidFill>
                <a:effectLst/>
              </a:rPr>
            </a:br>
            <a:r>
              <a:rPr lang="de-DE" i="0" dirty="0">
                <a:solidFill>
                  <a:srgbClr val="000000"/>
                </a:solidFill>
                <a:effectLst/>
              </a:rPr>
              <a:t>(vgl. Breidenstein et al. 2013:121-123)</a:t>
            </a:r>
            <a:br>
              <a:rPr lang="de-DE" i="0" dirty="0">
                <a:solidFill>
                  <a:srgbClr val="000000"/>
                </a:solidFill>
                <a:effectLst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4B8D1C6-DD73-4966-BDF6-90AB07BB6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Über die Frage nach dem Gelingen sozialer Praktiken: Wie geht z.B. ,einen Witz machen‘?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Überraschungsmomente in den Daten finden: Wo war die Ethnografin mal selbst überrascht? Wo fanden Feldteilnehmer etwas seltsam oder bemerkenswert?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Kontrastfolien benutzen: Inwiefern weichen meine Daten ab, wenn ich sie mit holzschnittartig gehaltenen Theorie-Passepartouts angehe?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27711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3A9940-4F39-4625-9DA3-830A89B70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Die Subkulturforschung der Chicago School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28177D-E6CA-4E6F-8F2E-AE2AFACA7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Blütezeit: 1920-1940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Hauptforschungsfeld: Die Stadt Chicago </a:t>
            </a:r>
          </a:p>
          <a:p>
            <a:pPr marL="342900" lvl="0" indent="-342900" algn="l">
              <a:buFont typeface="Wingdings" panose="05000000000000000000" pitchFamily="2" charset="2"/>
              <a:buChar char="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Stadtforschung: Kulturanalyse im eigenen Land (z.B. Subkulturen)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Hintergrund: Einwanderungswellen aus Europa und Asien</a:t>
            </a:r>
          </a:p>
          <a:p>
            <a:pPr marL="342900" lvl="0" indent="-342900" algn="l">
              <a:buFont typeface="Wingdings" panose="05000000000000000000" pitchFamily="2" charset="2"/>
              <a:buChar char="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Chicago als Zentrum des Kulturkontaktes 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Fremdartige Erfahrungen durch z.B. ethnisch differenzierte Stadtviertel</a:t>
            </a:r>
          </a:p>
          <a:p>
            <a:pPr marL="342900" lvl="0" indent="-342900" algn="l">
              <a:buFont typeface="Wingdings" panose="05000000000000000000" pitchFamily="2" charset="2"/>
              <a:buChar char=""/>
            </a:pP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Methodisch als fremde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Kulturen behandeln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Wichtigste Vertreter: Robert Park, William Thomas, Ernest Burgess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S. 20-25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0211635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8F6E93-2056-4313-ACD5-721FFF16E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i="0" dirty="0">
                <a:solidFill>
                  <a:srgbClr val="000000"/>
                </a:solidFill>
                <a:effectLst/>
              </a:rPr>
              <a:t>Merkmale und Funktionen des Codierens von Daten</a:t>
            </a:r>
            <a:br>
              <a:rPr lang="de-DE" b="0" i="0" dirty="0">
                <a:solidFill>
                  <a:srgbClr val="000000"/>
                </a:solidFill>
                <a:effectLst/>
              </a:rPr>
            </a:br>
            <a:r>
              <a:rPr lang="de-DE" b="0" i="0" dirty="0">
                <a:solidFill>
                  <a:srgbClr val="000000"/>
                </a:solidFill>
                <a:effectLst/>
              </a:rPr>
              <a:t>(vgl. Breidenstein et al. 2013: 137-138)</a:t>
            </a:r>
            <a:br>
              <a:rPr lang="de-DE" b="0" i="0" dirty="0">
                <a:solidFill>
                  <a:srgbClr val="000000"/>
                </a:solidFill>
                <a:effectLst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3BBEAE-C422-4EAE-9A25-1693118749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Benennungen für bestimmte Praktiken und Vorkommnisse generieren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Vergleiche: gleiche und verschiedene Begebenheiten sortieren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Sortierverfahren: Zuordnung verschiedener Daten zu Überthemen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Relationieren: Zusammenhänge zwischen bestimmten Daten entdecken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analytische Metastruktur: Distanzierungsgewinn dadurch, dass die Daten anders sortiert werden als in der Reihenfolge ihrer Aufzeichnung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6045370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52B02C-B2CD-42DC-AB11-C9E022068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i="0" dirty="0">
                <a:solidFill>
                  <a:srgbClr val="000000"/>
                </a:solidFill>
                <a:effectLst/>
              </a:rPr>
              <a:t>Was bedeutet Kategorisieren und wozu dient es?</a:t>
            </a:r>
            <a:br>
              <a:rPr lang="de-DE" b="1" i="0" dirty="0">
                <a:solidFill>
                  <a:srgbClr val="000000"/>
                </a:solidFill>
                <a:effectLst/>
              </a:rPr>
            </a:br>
            <a:r>
              <a:rPr lang="de-DE" b="0" i="0" dirty="0">
                <a:solidFill>
                  <a:srgbClr val="000000"/>
                </a:solidFill>
                <a:effectLst/>
              </a:rPr>
              <a:t>(vgl. Breidenstein et al. 2013: 135-136)</a:t>
            </a:r>
            <a:br>
              <a:rPr lang="de-DE" b="0" i="0" dirty="0">
                <a:solidFill>
                  <a:srgbClr val="000000"/>
                </a:solidFill>
                <a:effectLst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FFEE3E5-D44B-4CC6-9814-CD70344EE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Ordnen von Codes durch Zuordnung zu Kategorien (z.B. verschiedene Eltern-Kind-Berührungen)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Chronologische Ordnung des Materials wird durch analytische ersetzt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Datenmaterial kann dann axial codiert werden (d.h. nur noch nach best. Themen)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Dies kann mit Programmen zur Analyse ethnografischer Daten erledigt werden: </a:t>
            </a:r>
            <a:r>
              <a:rPr lang="de-DE" b="0" i="0" dirty="0" err="1">
                <a:solidFill>
                  <a:srgbClr val="000000"/>
                </a:solidFill>
                <a:effectLst/>
              </a:rPr>
              <a:t>MAXQDA</a:t>
            </a:r>
            <a:r>
              <a:rPr lang="de-DE" b="0" i="0" dirty="0">
                <a:solidFill>
                  <a:srgbClr val="000000"/>
                </a:solidFill>
                <a:effectLst/>
              </a:rPr>
              <a:t>, </a:t>
            </a:r>
            <a:r>
              <a:rPr lang="de-DE" b="0" i="0" dirty="0" err="1">
                <a:solidFill>
                  <a:srgbClr val="000000"/>
                </a:solidFill>
                <a:effectLst/>
              </a:rPr>
              <a:t>atlas.ti</a:t>
            </a:r>
            <a:endParaRPr lang="de-DE" b="0" i="0" dirty="0">
              <a:solidFill>
                <a:srgbClr val="000000"/>
              </a:solidFill>
              <a:effectLst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1395723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EE4DBD-797D-408E-A4A1-BB923B5A4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i="0" dirty="0">
                <a:solidFill>
                  <a:srgbClr val="000000"/>
                </a:solidFill>
                <a:effectLst/>
              </a:rPr>
              <a:t>Kriterien zur Auswahl von Fällen für die Analyse</a:t>
            </a:r>
            <a:br>
              <a:rPr lang="de-DE" b="0" i="0" dirty="0">
                <a:solidFill>
                  <a:srgbClr val="000000"/>
                </a:solidFill>
                <a:effectLst/>
              </a:rPr>
            </a:br>
            <a:r>
              <a:rPr lang="de-DE" b="0" i="0" dirty="0">
                <a:solidFill>
                  <a:srgbClr val="000000"/>
                </a:solidFill>
                <a:effectLst/>
              </a:rPr>
              <a:t>(vgl. Breidenstein et al. 2013: 140-141)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A0EBFB-C8DD-4F71-AFE1-682F591B4A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de-DE" b="0" i="0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Die Datenqualität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Sie repräsentieren das Spektrum möglicher Fälle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Relevanz des Falles im Kontext des Feldes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Typizität des Falles (er ist ein Beispiel von)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Das Irritierende des Falles (an der Abweichung lässt sich das Normale erkennen)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90924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6869C6-E5D6-4325-9DE3-0A1BF3EDB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i="0" dirty="0">
                <a:solidFill>
                  <a:srgbClr val="000000"/>
                </a:solidFill>
                <a:effectLst/>
              </a:rPr>
              <a:t>Wie erschließe ich Funktionen und Bedeutungen von Praktiken?</a:t>
            </a:r>
            <a:br>
              <a:rPr lang="de-DE" b="0" i="0" dirty="0">
                <a:solidFill>
                  <a:srgbClr val="000000"/>
                </a:solidFill>
                <a:effectLst/>
              </a:rPr>
            </a:br>
            <a:r>
              <a:rPr lang="de-DE" b="0" i="0" dirty="0">
                <a:solidFill>
                  <a:srgbClr val="000000"/>
                </a:solidFill>
                <a:effectLst/>
              </a:rPr>
              <a:t>(vgl. Breidenstein et al. 2013: 142-146)</a:t>
            </a:r>
            <a:br>
              <a:rPr lang="de-DE" b="0" i="0" dirty="0">
                <a:solidFill>
                  <a:srgbClr val="000000"/>
                </a:solidFill>
                <a:effectLst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5778CB5-175B-483A-AF6C-2A0F4B902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Memos schreiben: eigenes Wissen explizieren und daraus neue Fragen generieren (z.B. mittels Variation: Was wäre, wenn…)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Zwei hilfreiche Fragen: Für welches praktische Problem könnten die dokumentierten Techniken oder Praktiken eine Lösung sein? Was besagt die beobachtete Lösung über die Besonderheit des untersuchten Feldes und den kult</a:t>
            </a:r>
            <a:r>
              <a:rPr lang="de-DE" dirty="0">
                <a:solidFill>
                  <a:srgbClr val="000000"/>
                </a:solidFill>
              </a:rPr>
              <a:t>urellen </a:t>
            </a:r>
            <a:r>
              <a:rPr lang="de-DE" b="0" i="0" dirty="0">
                <a:solidFill>
                  <a:srgbClr val="000000"/>
                </a:solidFill>
                <a:effectLst/>
              </a:rPr>
              <a:t>Kontext?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25728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A501A4-F337-496F-9D73-9E36010B6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i="0" dirty="0">
                <a:solidFill>
                  <a:srgbClr val="000000"/>
                </a:solidFill>
                <a:effectLst/>
              </a:rPr>
              <a:t>Kernelemente der Rekonstruktion von Interaktionsverläufen</a:t>
            </a:r>
            <a:br>
              <a:rPr lang="de-DE" b="0" i="0" dirty="0">
                <a:solidFill>
                  <a:srgbClr val="000000"/>
                </a:solidFill>
                <a:effectLst/>
              </a:rPr>
            </a:br>
            <a:r>
              <a:rPr lang="de-DE" b="0" i="0" dirty="0">
                <a:solidFill>
                  <a:srgbClr val="000000"/>
                </a:solidFill>
                <a:effectLst/>
              </a:rPr>
              <a:t>(vgl. Breidenstein et al. 2013: 151)</a:t>
            </a:r>
            <a:br>
              <a:rPr lang="de-DE" b="0" i="0" dirty="0">
                <a:solidFill>
                  <a:srgbClr val="000000"/>
                </a:solidFill>
                <a:effectLst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27D5FC-EE4D-4A4F-B253-265695F08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Sequenzanalyse: Vollzugslogik ,Zug für Zug‘ nachvollziehen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Verlangsamung durch Verschriftlichung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Immanenz: Situation aus sich selbst heraus verstehen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780222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23CE6E-6E30-4934-9AD5-BD3A5930E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i="0" dirty="0">
                <a:solidFill>
                  <a:srgbClr val="000000"/>
                </a:solidFill>
                <a:effectLst/>
              </a:rPr>
              <a:t>Wie entstehen Fallportraits?</a:t>
            </a:r>
            <a:br>
              <a:rPr lang="de-DE" b="1" i="0" dirty="0">
                <a:solidFill>
                  <a:srgbClr val="000000"/>
                </a:solidFill>
                <a:effectLst/>
              </a:rPr>
            </a:br>
            <a:r>
              <a:rPr lang="de-DE" b="0" i="0" dirty="0">
                <a:solidFill>
                  <a:srgbClr val="000000"/>
                </a:solidFill>
                <a:effectLst/>
              </a:rPr>
              <a:t>(vgl. Breidenstein et al. 2013: 152)</a:t>
            </a:r>
            <a:br>
              <a:rPr lang="de-DE" b="0" i="0" dirty="0">
                <a:solidFill>
                  <a:srgbClr val="000000"/>
                </a:solidFill>
                <a:effectLst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3CF716-155D-43D3-841E-6ABA5D8CC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+mj-lt"/>
              <a:buAutoNum type="arabicPeriod"/>
            </a:pPr>
            <a:r>
              <a:rPr lang="de-DE" b="0" i="0" dirty="0">
                <a:solidFill>
                  <a:srgbClr val="000000"/>
                </a:solidFill>
                <a:effectLst/>
              </a:rPr>
              <a:t>,Rollen‘ als soziale Zuschreibungen verstehen (z.B. ,Klassenclown‘, ,Lehrer‘)</a:t>
            </a:r>
          </a:p>
          <a:p>
            <a:pPr algn="l">
              <a:buFont typeface="+mj-lt"/>
              <a:buAutoNum type="arabicPeriod"/>
            </a:pPr>
            <a:r>
              <a:rPr lang="de-DE" b="0" i="0" dirty="0">
                <a:solidFill>
                  <a:srgbClr val="000000"/>
                </a:solidFill>
                <a:effectLst/>
              </a:rPr>
              <a:t>Personen samt Zuschreibungen als Figuren im Spiel der sozialen Praxis betrachten</a:t>
            </a:r>
          </a:p>
          <a:p>
            <a:pPr algn="l">
              <a:buFont typeface="+mj-lt"/>
              <a:buAutoNum type="arabicPeriod"/>
            </a:pPr>
            <a:r>
              <a:rPr lang="de-DE" b="0" i="0" dirty="0">
                <a:solidFill>
                  <a:srgbClr val="000000"/>
                </a:solidFill>
                <a:effectLst/>
              </a:rPr>
              <a:t>die Verwendung der Figuren im Spiel beschreiben (z.B. Lehrer als notwendiger ,Outsider‘ für eine Klassengemeinschaft)</a:t>
            </a:r>
          </a:p>
          <a:p>
            <a:pPr marL="0" indent="0">
              <a:buNone/>
            </a:pPr>
            <a:br>
              <a:rPr lang="de-DE" b="0" i="0" dirty="0">
                <a:solidFill>
                  <a:srgbClr val="000000"/>
                </a:solidFill>
                <a:effectLst/>
              </a:rPr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6760290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EE2C6D-65F4-4837-B968-5C0450981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de-DE" b="1" i="0" dirty="0">
                <a:effectLst/>
              </a:rPr>
              <a:t>Theoriearbeit (Breidenstein et al. 2013:156-176)</a:t>
            </a:r>
            <a:br>
              <a:rPr lang="de-DE" b="1" i="0" dirty="0">
                <a:effectLst/>
              </a:rPr>
            </a:br>
            <a:br>
              <a:rPr lang="de-DE" b="1" i="0" dirty="0">
                <a:effectLst/>
              </a:rPr>
            </a:br>
            <a:r>
              <a:rPr lang="de-DE" b="1" i="0" dirty="0">
                <a:effectLst/>
              </a:rPr>
              <a:t>Wie finde ich Schlüsselthemen?</a:t>
            </a:r>
            <a:br>
              <a:rPr lang="de-DE" b="1" i="0" dirty="0">
                <a:effectLst/>
              </a:rPr>
            </a:br>
            <a:r>
              <a:rPr lang="de-DE" b="0" i="0" dirty="0">
                <a:effectLst/>
              </a:rPr>
              <a:t>(vgl. Breidenstein et al. 2013: 156-157)</a:t>
            </a:r>
            <a:br>
              <a:rPr lang="de-DE" b="0" i="0" dirty="0">
                <a:effectLst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A4D6016-24C5-461D-B6B8-CE671E647F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Datenmaterial zu thematischen Einheiten bündeln (z.B. als Kapitel)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Ausschau nach einem Oberthema halten: Welche thematischen und theoretischen Anschlüsse hat diese ethnografische Forschung an sozialwissenschaftliche Diskurse?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8374289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F67B7-77A0-4992-BEAE-F791C1207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i="0" dirty="0">
                <a:solidFill>
                  <a:srgbClr val="000000"/>
                </a:solidFill>
                <a:effectLst/>
              </a:rPr>
              <a:t>Wie finde ich den analytischen Gehalt des Datenmaterials?</a:t>
            </a:r>
            <a:br>
              <a:rPr lang="de-DE" b="1" i="0" dirty="0">
                <a:solidFill>
                  <a:srgbClr val="000000"/>
                </a:solidFill>
                <a:effectLst/>
              </a:rPr>
            </a:br>
            <a:r>
              <a:rPr lang="de-DE" b="0" i="0" dirty="0">
                <a:solidFill>
                  <a:srgbClr val="000000"/>
                </a:solidFill>
                <a:effectLst/>
              </a:rPr>
              <a:t>(vgl. Breidenstein et al. 2013: 158-159)</a:t>
            </a:r>
            <a:br>
              <a:rPr lang="de-DE" b="0" i="0" dirty="0">
                <a:solidFill>
                  <a:srgbClr val="000000"/>
                </a:solidFill>
                <a:effectLst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FE76318-54B4-4E21-B2B2-1F5B57E3C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sich selbst auf die Spur kommen: Schon das Generieren von Daten beruht auf (impliziten) Ideen und Intuitionen — diesen gilt es nachzuspüren und sie zu explizieren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sich einen Überblick durch Grafiken und Schaubilder verschaffen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498103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A12E03-0E2D-44DC-97BD-6EC79EFCD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i="0" dirty="0">
                <a:solidFill>
                  <a:srgbClr val="000000"/>
                </a:solidFill>
                <a:effectLst/>
              </a:rPr>
              <a:t>Wie gebrauche ich Metaphern und Perspektiven?</a:t>
            </a:r>
            <a:br>
              <a:rPr lang="de-DE" b="1" i="0" dirty="0">
                <a:solidFill>
                  <a:srgbClr val="000000"/>
                </a:solidFill>
                <a:effectLst/>
              </a:rPr>
            </a:br>
            <a:r>
              <a:rPr lang="de-DE" b="0" i="0" dirty="0">
                <a:solidFill>
                  <a:srgbClr val="000000"/>
                </a:solidFill>
                <a:effectLst/>
              </a:rPr>
              <a:t>(vgl. Breidenstein et al. 2013: 160-162)</a:t>
            </a:r>
            <a:br>
              <a:rPr lang="de-DE" b="0" i="0" dirty="0">
                <a:solidFill>
                  <a:srgbClr val="000000"/>
                </a:solidFill>
                <a:effectLst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21D9672-C047-4313-AB4B-CFAF1D656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bildliche Vergleiche als Pointierung: ,Wo sonst‘ taucht dieses kulturelle Muster auf?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aus dem Blickwinkel eines anderen Feldes schauen: sprachlicher Registerwechsel, indem man ein Feld in den Termini eines anderen beschreibt (z.B. Kinder-Machen als Komposition von passenden, notwendigen Körper-Teilen)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265350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0D4EFE-4CE1-4619-B00F-3468D30EA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i="0" dirty="0">
                <a:solidFill>
                  <a:srgbClr val="000000"/>
                </a:solidFill>
                <a:effectLst/>
              </a:rPr>
              <a:t>Was steht in Memos?</a:t>
            </a:r>
            <a:br>
              <a:rPr lang="de-DE" b="1" i="0" dirty="0">
                <a:solidFill>
                  <a:srgbClr val="000000"/>
                </a:solidFill>
                <a:effectLst/>
              </a:rPr>
            </a:br>
            <a:r>
              <a:rPr lang="de-DE" b="0" i="0" dirty="0">
                <a:solidFill>
                  <a:srgbClr val="000000"/>
                </a:solidFill>
                <a:effectLst/>
              </a:rPr>
              <a:t>(vgl. Breidenstein et al. 2013: 163-165)</a:t>
            </a:r>
            <a:br>
              <a:rPr lang="de-DE" b="0" i="0" dirty="0">
                <a:solidFill>
                  <a:srgbClr val="000000"/>
                </a:solidFill>
                <a:effectLst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B5517CE-22DD-4DE0-AB2F-241F9F15A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Analytical Notes: Bemerktes wird festgehalten und durch die Niederschrift der Forscherin selbst verständlich gemacht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Überschuss: eine Menge Ideen und Fragen werden entwickelt, von denen nicht alle in der Analyse weiterverfolgt werden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einfache Sprache: das Schreiben dient hier dem Klären und Sichtbarmachen</a:t>
            </a:r>
          </a:p>
          <a:p>
            <a:pPr marL="0" indent="0">
              <a:buNone/>
            </a:pPr>
            <a:br>
              <a:rPr lang="de-DE" b="0" i="0" dirty="0">
                <a:solidFill>
                  <a:srgbClr val="000000"/>
                </a:solidFill>
                <a:effectLst/>
              </a:rPr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19588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5E730E-5FCC-4B52-8A8C-6040A6DD9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Die Soziologie des Alltags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CCF375-3FE7-4A87-BCAD-5BD35991B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Gegenstand: Das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Vertraute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Wingdings" panose="05000000000000000000" pitchFamily="2" charset="2"/>
              <a:buChar char=""/>
            </a:pP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Methodische Befremdung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(das Vertraute wird betrachtet,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als sei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 fremd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Begründer dieser Tradition: Alfred Schütz (Alltagswissen)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Fortführung insbes. durch: 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- Erving Goffman (Studien über die Rituale des Alltags der amerikanischen Mittelschicht)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- Harold Garfinkel (ethnomethodologische Studien zur Herstellung von alltäglicher Normalität)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S. 25-31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873402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1360E7-B24F-4776-A36E-C6822D2A5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i="0" dirty="0">
                <a:solidFill>
                  <a:srgbClr val="000000"/>
                </a:solidFill>
                <a:effectLst/>
              </a:rPr>
              <a:t>Was sind mögliche Schwerpunkte bei der Auswahl eines Hauptthemas?</a:t>
            </a:r>
            <a:br>
              <a:rPr lang="de-DE" b="1" i="0" dirty="0">
                <a:solidFill>
                  <a:srgbClr val="000000"/>
                </a:solidFill>
                <a:effectLst/>
              </a:rPr>
            </a:br>
            <a:r>
              <a:rPr lang="de-DE" b="0" i="0" dirty="0">
                <a:solidFill>
                  <a:srgbClr val="000000"/>
                </a:solidFill>
                <a:effectLst/>
              </a:rPr>
              <a:t>(vgl. Breidenstein et al. 2013: 167-169)</a:t>
            </a:r>
            <a:br>
              <a:rPr lang="de-DE" b="0" i="0" dirty="0">
                <a:solidFill>
                  <a:srgbClr val="000000"/>
                </a:solidFill>
                <a:effectLst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938611B-5BE4-439C-A639-DA4AA8BF2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im Feld drängt sich ein ergiebiges Thema auf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durch kreativen Umgang mit Theorien in Bezug auf das Feld ergibt sich etwas Auffälliges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Es zeigt sich ein Thema mit hohem Neuigkeitswert, das im Rahmen laufender Debatten ein neues Argument, eine neue Perspektive bietet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6087832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FF3890-E544-4C5A-8DCC-264A6297B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i="0" dirty="0">
                <a:solidFill>
                  <a:srgbClr val="000000"/>
                </a:solidFill>
                <a:effectLst/>
              </a:rPr>
              <a:t>Lektüre-Genres beim </a:t>
            </a:r>
            <a:r>
              <a:rPr lang="de-DE" b="1" i="0" dirty="0" err="1">
                <a:solidFill>
                  <a:srgbClr val="000000"/>
                </a:solidFill>
                <a:effectLst/>
              </a:rPr>
              <a:t>Ethnografieren</a:t>
            </a:r>
            <a:br>
              <a:rPr lang="de-DE" b="1" i="0" dirty="0">
                <a:solidFill>
                  <a:srgbClr val="000000"/>
                </a:solidFill>
                <a:effectLst/>
              </a:rPr>
            </a:br>
            <a:r>
              <a:rPr lang="de-DE" b="0" i="0" dirty="0">
                <a:solidFill>
                  <a:srgbClr val="000000"/>
                </a:solidFill>
                <a:effectLst/>
              </a:rPr>
              <a:t>(vgl. Breidenstein et al. 2013: 171-172)</a:t>
            </a:r>
            <a:br>
              <a:rPr lang="de-DE" b="0" i="0" dirty="0">
                <a:solidFill>
                  <a:srgbClr val="000000"/>
                </a:solidFill>
                <a:effectLst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B4585E0-D5FD-454A-8C97-2F2484B46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vorhandene Studien zum Thema der Ethnografie (Verortung), Selbstbeschreibungen des Feldes, populäre Deutungen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grundlagentheoretische Literatur: dient der Entwicklung einer Perspektive auf die Daten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879519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05F65E-8CF2-4CD2-82F1-6F3A69D50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i="0" dirty="0">
                <a:solidFill>
                  <a:srgbClr val="000000"/>
                </a:solidFill>
                <a:effectLst/>
              </a:rPr>
              <a:t>Ethnografisches Verhältnis von Empirie und Theorie</a:t>
            </a:r>
            <a:br>
              <a:rPr lang="de-DE" b="1" i="0" dirty="0">
                <a:solidFill>
                  <a:srgbClr val="000000"/>
                </a:solidFill>
                <a:effectLst/>
              </a:rPr>
            </a:br>
            <a:r>
              <a:rPr lang="de-DE" b="0" i="0" dirty="0">
                <a:solidFill>
                  <a:srgbClr val="000000"/>
                </a:solidFill>
                <a:effectLst/>
              </a:rPr>
              <a:t>(vgl. Breidenstein et al. 2013: 166)</a:t>
            </a:r>
            <a:br>
              <a:rPr lang="de-DE" b="0" i="0" dirty="0">
                <a:solidFill>
                  <a:srgbClr val="000000"/>
                </a:solidFill>
                <a:effectLst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846A37-2D71-41E0-8253-4210D1B00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Ziel der Theoriebildung: sozialwissenschaftliche Konzepte und Theorien irritieren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durch Beschreibung Theoriebildung betreiben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542262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609C7C-FB54-496C-A858-99577BD9B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i="0" dirty="0">
                <a:solidFill>
                  <a:srgbClr val="000000"/>
                </a:solidFill>
                <a:effectLst/>
              </a:rPr>
              <a:t>Welches sind relevante eigene Wissensbestände beim </a:t>
            </a:r>
            <a:r>
              <a:rPr lang="de-DE" b="1" i="0" dirty="0" err="1">
                <a:solidFill>
                  <a:srgbClr val="000000"/>
                </a:solidFill>
                <a:effectLst/>
              </a:rPr>
              <a:t>Ethnografieren</a:t>
            </a:r>
            <a:r>
              <a:rPr lang="de-DE" b="1" i="0" dirty="0">
                <a:solidFill>
                  <a:srgbClr val="000000"/>
                </a:solidFill>
                <a:effectLst/>
              </a:rPr>
              <a:t>?</a:t>
            </a:r>
            <a:br>
              <a:rPr lang="de-DE" b="1" i="0" dirty="0">
                <a:solidFill>
                  <a:srgbClr val="000000"/>
                </a:solidFill>
                <a:effectLst/>
              </a:rPr>
            </a:br>
            <a:r>
              <a:rPr lang="de-DE" b="0" i="0" dirty="0">
                <a:solidFill>
                  <a:srgbClr val="000000"/>
                </a:solidFill>
                <a:effectLst/>
              </a:rPr>
              <a:t>(vgl. Breidenstein et al. 2013: 170-171)</a:t>
            </a:r>
            <a:br>
              <a:rPr lang="de-DE" b="0" i="0" dirty="0">
                <a:solidFill>
                  <a:srgbClr val="000000"/>
                </a:solidFill>
                <a:effectLst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3D11EE8-17D4-43CA-B173-109DBE747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Vorwissen (Stereotypen über den Gegenstand etc.)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Hintergrundwissen (Erlebtes im Feld)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Fallvergleichswissen (Spezifität des Falles (was ist anders als anderswo?), aber auch Repräsentativität des Falles (,von was‘ ist er ein Exemplar?)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3750470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295638-DC97-40A9-854C-60B0972F7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i="0" dirty="0">
                <a:solidFill>
                  <a:srgbClr val="000000"/>
                </a:solidFill>
                <a:effectLst/>
              </a:rPr>
              <a:t>Wie werden Theorien eingesetzt?</a:t>
            </a:r>
            <a:br>
              <a:rPr lang="de-DE" b="1" i="0" dirty="0">
                <a:solidFill>
                  <a:srgbClr val="000000"/>
                </a:solidFill>
                <a:effectLst/>
              </a:rPr>
            </a:br>
            <a:r>
              <a:rPr lang="de-DE" b="0" i="0" dirty="0">
                <a:solidFill>
                  <a:srgbClr val="000000"/>
                </a:solidFill>
                <a:effectLst/>
              </a:rPr>
              <a:t>(vgl. Breidenstein et al. 2013: 172-174)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2F236D5-6071-43C8-9323-0A85B1AB4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endParaRPr lang="de-DE" b="0" i="0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als Spieleinsatz, nicht als Glaubensrichtung: es braucht eine breite Kenntnis von Theorieangeboten und eine Offenheit für verschiedene Perspektiven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als Werkzeug: gebrauchen, abnutzen, wegwerfen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mit kreativer Lesart: Theorien kombinieren statt sich an postulierte Unvereinbarkeiten halten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087360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413CF0-25F6-4BBA-A02C-6F6659013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i="0" dirty="0">
                <a:solidFill>
                  <a:srgbClr val="000000"/>
                </a:solidFill>
                <a:effectLst/>
              </a:rPr>
              <a:t>Relevanz ethnografischer Studien für den wissenschaftlichen Diskurs</a:t>
            </a:r>
            <a:br>
              <a:rPr lang="de-DE" b="0" i="0" dirty="0">
                <a:solidFill>
                  <a:srgbClr val="000000"/>
                </a:solidFill>
                <a:effectLst/>
              </a:rPr>
            </a:br>
            <a:r>
              <a:rPr lang="de-DE" b="0" i="0" dirty="0">
                <a:solidFill>
                  <a:srgbClr val="000000"/>
                </a:solidFill>
                <a:effectLst/>
              </a:rPr>
              <a:t>(vgl. Breidenstein et al. 2013: 175)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CC99D3F-238C-4E1F-A002-8B167B9E0D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de-DE" b="0" i="0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deskriptiver Eigenwert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neue Perspektive auf vertrauten Gegenstand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Beitrag zu theoretischer Innovation: die Forschung lässt anders denken als zuvor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278096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697D1D-DAE9-4A53-A70F-AF1415BBE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i="0" dirty="0">
                <a:effectLst/>
              </a:rPr>
              <a:t>Das Schreiben (Breidenstein et al. 2013:177-188)</a:t>
            </a:r>
            <a:br>
              <a:rPr lang="de-DE" b="1" i="0" dirty="0">
                <a:effectLst/>
              </a:rPr>
            </a:br>
            <a:r>
              <a:rPr lang="de-DE" b="0" i="0" dirty="0">
                <a:effectLst/>
              </a:rPr>
              <a:t>Dimensionen der Unterscheidung von Ethnografien in ihrer schriftlichen Darstellung</a:t>
            </a:r>
            <a:br>
              <a:rPr lang="de-DE" b="0" i="0" dirty="0">
                <a:effectLst/>
              </a:rPr>
            </a:br>
            <a:r>
              <a:rPr lang="de-DE" b="0" i="0" dirty="0">
                <a:effectLst/>
              </a:rPr>
              <a:t>(vgl. Breidenstein et al. 2013: 179)</a:t>
            </a:r>
            <a:br>
              <a:rPr lang="de-DE" b="0" i="0" dirty="0">
                <a:effectLst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290C6EF-65E2-4E2D-8D67-51BEDDBB32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Art der Theoretisierung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Art der (Re)Präsentation der Feldforschung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Perspektive des Textes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Haltung gegenüber den Beforschten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7173710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45BFE1-90E8-44F6-B355-93715E9DA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i="0" dirty="0">
                <a:solidFill>
                  <a:srgbClr val="000000"/>
                </a:solidFill>
                <a:effectLst/>
              </a:rPr>
              <a:t>Pole der Theoretisierung in Ethnografien</a:t>
            </a:r>
            <a:br>
              <a:rPr lang="de-DE" b="0" i="0" dirty="0">
                <a:solidFill>
                  <a:srgbClr val="000000"/>
                </a:solidFill>
                <a:effectLst/>
              </a:rPr>
            </a:br>
            <a:r>
              <a:rPr lang="de-DE" b="0" i="0" dirty="0">
                <a:solidFill>
                  <a:srgbClr val="000000"/>
                </a:solidFill>
                <a:effectLst/>
              </a:rPr>
              <a:t>(vgl. Breidenstein et al. 2013: 179)</a:t>
            </a:r>
            <a:br>
              <a:rPr lang="de-DE" b="0" i="0" dirty="0">
                <a:solidFill>
                  <a:srgbClr val="000000"/>
                </a:solidFill>
                <a:effectLst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1F4BB3-1712-473D-8359-6AD3DFCA1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der eine Pol: analytische Beschreibung als ,übersichtliche Darstellung‘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der andere Pol: explizit neue Sichtweisen und Infragestellen von Selbstverständlichkeiten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6609394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1D4B37-A1C9-426F-81D9-60B0932CA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i="0" dirty="0">
                <a:solidFill>
                  <a:srgbClr val="000000"/>
                </a:solidFill>
                <a:effectLst/>
              </a:rPr>
              <a:t>Pole der (Re)Präsentation der Feldforschung</a:t>
            </a:r>
            <a:br>
              <a:rPr lang="de-DE" b="0" i="0" dirty="0">
                <a:solidFill>
                  <a:srgbClr val="000000"/>
                </a:solidFill>
                <a:effectLst/>
              </a:rPr>
            </a:br>
            <a:r>
              <a:rPr lang="de-DE" b="0" i="0" dirty="0">
                <a:solidFill>
                  <a:srgbClr val="000000"/>
                </a:solidFill>
                <a:effectLst/>
              </a:rPr>
              <a:t>(vgl. Breidenstein et al. 2013: 180)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B60C70F-51BB-4B3A-8973-C3CA16223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de-DE" b="0" i="0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der eine Pol: Dokumentation von Originaldaten (Ethnografin als Feldforscherin und Analytikerin)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der andere Pol: erzählende Version, Bericht (einheitliche Forscherperson, die Erfahrungen gemacht hat)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0683291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6F2AD5-7146-4F1A-BA74-751E21C9E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000000"/>
                </a:solidFill>
              </a:rPr>
              <a:t>M</a:t>
            </a:r>
            <a:r>
              <a:rPr lang="de-DE" b="1" i="0" dirty="0">
                <a:solidFill>
                  <a:srgbClr val="000000"/>
                </a:solidFill>
                <a:effectLst/>
              </a:rPr>
              <a:t>ögliche Perspektiven eines ethnografischen Textes</a:t>
            </a:r>
            <a:br>
              <a:rPr lang="de-DE" b="0" i="0" dirty="0">
                <a:solidFill>
                  <a:srgbClr val="000000"/>
                </a:solidFill>
                <a:effectLst/>
              </a:rPr>
            </a:br>
            <a:r>
              <a:rPr lang="de-DE" b="0" i="0" dirty="0">
                <a:solidFill>
                  <a:srgbClr val="000000"/>
                </a:solidFill>
                <a:effectLst/>
              </a:rPr>
              <a:t>(vgl. Breidenstein et al. 2013: 181-182)</a:t>
            </a:r>
            <a:br>
              <a:rPr lang="de-DE" b="0" i="0" dirty="0">
                <a:solidFill>
                  <a:srgbClr val="000000"/>
                </a:solidFill>
                <a:effectLst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406754B-3E33-412F-9D17-E6D393704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realistisches Narrativ (geschlossene Erzählung)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prozessuales Narrativ (Erkenntnisprozess des Forschers ist Erzählstrang)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reflexives Narrativ (die Perspektive der Forscherin wird als eine von vielen möglichen herausgearbeitet)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Mehrperspektivität (der Gegenstand wird aus mehreren Perspektiven betrachtet)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40794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9FE0F5-37B7-49C8-A1E1-BEB334269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Wie kann man sich das Alltägliche fremd machen?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57862B-6E04-481F-875F-9DA3A8D795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Befremdungstechniken: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Vergleiche (z.B. mit der Tierwelt)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Metaphern (z.B. Theatermetapher)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Krisenexperimente (Störung von Normalität durch Fehlverhalten; z.B. das Siezen der Eltern)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Fremde in der eigenen Kultur (Beobachtungsexperten für Normalität; z.B. Behinderte) 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Konversationsanalyse (Entschleunigung realzeitlicher Abläufe; z.B. ein Gespräch)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Heuristik des </a:t>
            </a:r>
            <a:r>
              <a:rPr lang="de-DE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doing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being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(Betrachtung von Phänomenen, als würden sie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gerade erst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gemacht; z.B. 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de-DE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doing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being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angry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S. 26-31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9692360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39C617-5CC9-4E9A-8C14-C182BFEC4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i="0" dirty="0">
                <a:solidFill>
                  <a:srgbClr val="000000"/>
                </a:solidFill>
                <a:effectLst/>
              </a:rPr>
              <a:t>Pole möglicher Haltungen gegenüber den Beforschten</a:t>
            </a:r>
            <a:br>
              <a:rPr lang="de-DE" b="0" i="0" dirty="0">
                <a:solidFill>
                  <a:srgbClr val="000000"/>
                </a:solidFill>
                <a:effectLst/>
              </a:rPr>
            </a:br>
            <a:r>
              <a:rPr lang="de-DE" b="0" i="0" dirty="0">
                <a:solidFill>
                  <a:srgbClr val="000000"/>
                </a:solidFill>
                <a:effectLst/>
              </a:rPr>
              <a:t>(vgl. Breidenstein et al. 2013: 183)</a:t>
            </a:r>
            <a:br>
              <a:rPr lang="de-DE" b="0" i="0" dirty="0">
                <a:solidFill>
                  <a:srgbClr val="000000"/>
                </a:solidFill>
                <a:effectLst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6776B3C-1EB4-4099-8BEF-EADFC0E11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der eine Pol: überindividuelle Regelhaftigkeiten von Verhalten herausstellen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der andere Pol: Sprachrohr für beforschte Menschen, denen man eine Stimme verleiht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814656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5CF9FC-AFC9-44A7-A103-1D39AF130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i="0" dirty="0">
                <a:solidFill>
                  <a:srgbClr val="000000"/>
                </a:solidFill>
                <a:effectLst/>
              </a:rPr>
              <a:t>Was bedeutet das Gütekriterium ,Angemessenheit‘?</a:t>
            </a:r>
            <a:br>
              <a:rPr lang="de-DE" b="1" i="0" dirty="0">
                <a:solidFill>
                  <a:srgbClr val="000000"/>
                </a:solidFill>
                <a:effectLst/>
              </a:rPr>
            </a:br>
            <a:r>
              <a:rPr lang="de-DE" b="0" i="0" dirty="0">
                <a:solidFill>
                  <a:srgbClr val="000000"/>
                </a:solidFill>
                <a:effectLst/>
              </a:rPr>
              <a:t>(vgl. Breidenstein et al. 2013: 184-185)</a:t>
            </a:r>
            <a:br>
              <a:rPr lang="de-DE" b="0" i="0" dirty="0">
                <a:solidFill>
                  <a:srgbClr val="000000"/>
                </a:solidFill>
                <a:effectLst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35CFB30-31C1-4379-99CC-86B8D931F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Kenner des Feldes sagen beim Lesen der Forschung: „Stimmt, so ist es, aber ich habe es noch nie so betrachtet“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empirische Prozesskontrolle: analytische Gedanken werden nicht nach, sondern schon während der Feldforschung entwickelt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die Forschung ermöglicht eine Art passive Teilnahme am beforschten kulturellen Zusammenhang für die*den Leser*in</a:t>
            </a:r>
          </a:p>
          <a:p>
            <a:pPr marL="0" indent="0">
              <a:buNone/>
            </a:pPr>
            <a:br>
              <a:rPr lang="de-DE" b="0" i="0" dirty="0">
                <a:solidFill>
                  <a:srgbClr val="000000"/>
                </a:solidFill>
                <a:effectLst/>
              </a:rPr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5761038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1A6016-FCBA-4169-9194-5ED895E35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i="0" dirty="0">
                <a:solidFill>
                  <a:srgbClr val="000000"/>
                </a:solidFill>
                <a:effectLst/>
              </a:rPr>
              <a:t>Was bedeutet das Gütekriterium ,Differenz‘?</a:t>
            </a:r>
            <a:br>
              <a:rPr lang="de-DE" b="0" i="0" dirty="0">
                <a:solidFill>
                  <a:srgbClr val="000000"/>
                </a:solidFill>
                <a:effectLst/>
              </a:rPr>
            </a:br>
            <a:r>
              <a:rPr lang="de-DE" b="0" i="0" dirty="0">
                <a:solidFill>
                  <a:srgbClr val="000000"/>
                </a:solidFill>
                <a:effectLst/>
              </a:rPr>
              <a:t>(vgl. Breidenstein et al. 2013: 186-188)</a:t>
            </a:r>
            <a:br>
              <a:rPr lang="de-DE" b="0" i="0" dirty="0">
                <a:solidFill>
                  <a:srgbClr val="000000"/>
                </a:solidFill>
                <a:effectLst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08C08B-FF97-4B62-947B-5683B6DF5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Die Studie stellt eine dezidiert eigenständige Version der Ereignisse dar, deckt sich also nicht einfach mit Selbstbeschreibungen des Feldes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Die Studie vermittelt Beobachterverstehen in Abgrenzung zum Teilnehmerverstehen Praxis der Theorie: alltagsweltliche Perspektiven werden methodisch gebrochen, aber mit ständiger Anknüpfung an die Alltagswelt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48350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DFB923-1F5A-40CC-A745-5CCDA8DA7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Kapitel 1.2: Die Markenzeichen der Ethnografie</a:t>
            </a:r>
            <a:b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2B9C046-C568-4A64-BB7F-16F159F77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de-DE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Der Gegenstand: Soziale Praktiken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Zwei Charakterisierungen des Gegenstands der Ethnografie:</a:t>
            </a:r>
          </a:p>
          <a:p>
            <a:pPr marL="342900" lvl="0" indent="-342900" algn="l">
              <a:buFont typeface="+mj-lt"/>
              <a:buAutoNum type="arabi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analytischen Einheiten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der Ethnografie: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Situationen, Szenen, Milieus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(nicht: Personen)</a:t>
            </a:r>
          </a:p>
          <a:p>
            <a:pPr marL="342900" lvl="0" indent="-342900" algn="l">
              <a:buFont typeface="Wingdings" panose="05000000000000000000" pitchFamily="2" charset="2"/>
              <a:buChar char="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Liegen zwischen den Mikrophänomenen der Interaktionsanalyse und den Makrophänomenen der Sozialstrukturanalyse (-&gt; Mesoebene)</a:t>
            </a:r>
          </a:p>
          <a:p>
            <a:pPr marL="342900" lvl="0" indent="-342900" algn="l">
              <a:buFont typeface="+mj-lt"/>
              <a:buAutoNum type="arabi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Sinnschicht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der Ethnografie: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Soziale Praktiken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Wingdings" panose="05000000000000000000" pitchFamily="2" charset="2"/>
              <a:buChar char="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Verhalten, Reden und habitualisiertes Gebaren, dessen Sinnhaftigkeit von einem 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impliziten Wissen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der Teilnehmer bestimmt wird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S. 31-33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22850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DE7BDD-4A04-40CE-BC72-D26FC081E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Feldforschung: andauernde unmittelbare Erfahrung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C631243-2F93-4B75-8C22-D2C0A7A24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Zentrale Prämisse des methodischen Zuschnitts der Ethnografie: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Feldforschung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(= das persönliche Aufsuchen von Lebensräumen)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Feldbegriff der Ethnografie: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natürliche 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Felder 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(nicht: künstliche Felder, d.h. Arrangements, die extra für Forschungszwecke geschaffen wurden)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Zwei Merkmale 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der Feldforschung:</a:t>
            </a:r>
          </a:p>
          <a:p>
            <a:pPr marL="342900" lvl="0" indent="-342900" algn="l">
              <a:buFont typeface="+mj-lt"/>
              <a:buAutoNum type="arabicParenR"/>
            </a:pP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Sinnliche Unmittelbarkeit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(Direkte Form der Begegnung mit sozialer Wirklichkeit -&gt; Wissen aus erster Hand)</a:t>
            </a:r>
          </a:p>
          <a:p>
            <a:pPr marL="342900" lvl="0" indent="-342900" algn="l">
              <a:buFont typeface="+mj-lt"/>
              <a:buAutoNum type="arabicParenR"/>
            </a:pP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Dauerhaftigkeit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(Keine Erhebungs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punkte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sondern Erhebungs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strecke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-&gt; Kennerschaft)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S. 33-34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019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215B47-9AEB-486E-B6FA-EFA4883EC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Methodenopportunismus: ein integrierter Forschungsansatz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5730ED-7295-4E94-856C-DB7C759426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Die Ethnografie ist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keine Methode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(d.h. eine geregelte, immer gleich anzuwendende 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Verfahrensweise), sondern ein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integrierter Forschungsansatz (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Kombination unterschiedlicher  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Datentypen)</a:t>
            </a:r>
          </a:p>
          <a:p>
            <a:pPr marL="180340" algn="l"/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Feldspezifischer 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Opportunismus 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(z.B. Dokumente erheben, wo Akten vorherrschen)</a:t>
            </a:r>
          </a:p>
          <a:p>
            <a:pPr marL="180340" algn="l"/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Zentrum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der Ethnografie: 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teilnehmende Beobachtung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(Basis des feldspezifischen Opportunismus)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S. 34-35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9722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4602</Words>
  <Application>Microsoft Office PowerPoint</Application>
  <PresentationFormat>Breitbild</PresentationFormat>
  <Paragraphs>432</Paragraphs>
  <Slides>62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62</vt:i4>
      </vt:variant>
    </vt:vector>
  </HeadingPairs>
  <TitlesOfParts>
    <vt:vector size="66" baseType="lpstr">
      <vt:lpstr>Arial</vt:lpstr>
      <vt:lpstr>Wingdings</vt:lpstr>
      <vt:lpstr>Office</vt:lpstr>
      <vt:lpstr>Benutzerdefiniertes Design</vt:lpstr>
      <vt:lpstr>Enthnografie</vt:lpstr>
      <vt:lpstr>Kapitel 1: Wozu Ethnografie? Kapitel 1.1: Zur Geschichte der Ethnografie </vt:lpstr>
      <vt:lpstr>Die ethnologische Kulturanalyse </vt:lpstr>
      <vt:lpstr>Die Subkulturforschung der Chicago School </vt:lpstr>
      <vt:lpstr>Die Soziologie des Alltags </vt:lpstr>
      <vt:lpstr>Wie kann man sich das Alltägliche fremd machen? </vt:lpstr>
      <vt:lpstr>Kapitel 1.2: Die Markenzeichen der Ethnografie </vt:lpstr>
      <vt:lpstr>Feldforschung: andauernde unmittelbare Erfahrung </vt:lpstr>
      <vt:lpstr>Methodenopportunismus: ein integrierter Forschungsansatz </vt:lpstr>
      <vt:lpstr>Schreiben und die Versprachlichung des Sozialen </vt:lpstr>
      <vt:lpstr>Kapitel 1.3: Die methodologische Begründung   </vt:lpstr>
      <vt:lpstr>Schritt 2: Wie distanzieren? (coming home) </vt:lpstr>
      <vt:lpstr>Kapitel 2: Die Herstellung des Feldes   </vt:lpstr>
      <vt:lpstr>Kapitel 2.1: Fallauswahl und Feldzuschnitt </vt:lpstr>
      <vt:lpstr>Drei Momente der Konstitution eines Feldes </vt:lpstr>
      <vt:lpstr>Was bedeutet „im Feld sein“? </vt:lpstr>
      <vt:lpstr>2.2 Der Feldzugang als Kontakteröffnung und Daueraufgabe </vt:lpstr>
      <vt:lpstr>Wichtige Sorten von Personen für den Feldzugang: </vt:lpstr>
      <vt:lpstr>4 Gründe, warum Ethnografen nicht „die ganze Wahrheit“ erzählen </vt:lpstr>
      <vt:lpstr>In welchen Feldern lässt sich leicht eine Beobachterrolle einnehmen, in welchen eher nicht? </vt:lpstr>
      <vt:lpstr>Zum Umgang mit Reaktivität </vt:lpstr>
      <vt:lpstr>Wie kann sich die Ethnografin als vertrauenswürdige Person etablieren? </vt:lpstr>
      <vt:lpstr>Kapitel 3: Praktiken der Datengewinnung   3.1 Teilnehmen und Beobachten </vt:lpstr>
      <vt:lpstr>Was heißt teilnehmend beobachten? </vt:lpstr>
      <vt:lpstr>Vier Strategien der Beobachtungsintensivierung </vt:lpstr>
      <vt:lpstr>Soll man nun teilnehmen oder beobachten?  </vt:lpstr>
      <vt:lpstr>3.2 Gespräche führen: Auskünfte und Erzählungen </vt:lpstr>
      <vt:lpstr>Wozu Interviews? </vt:lpstr>
      <vt:lpstr>3.3 Dokumentieren</vt:lpstr>
      <vt:lpstr>Aufschreiben: Feldnotizen </vt:lpstr>
      <vt:lpstr>Aufzeichnen: Ton und Bildmitschnitte </vt:lpstr>
      <vt:lpstr>Auflesen: Textartefakte </vt:lpstr>
      <vt:lpstr>3.4 Darstellen und Explizieren: Arbeit an Protokollen   </vt:lpstr>
      <vt:lpstr>Analytische Arbeit im Schreiben – Explizieren </vt:lpstr>
      <vt:lpstr>Erkenntnistheorie: Naturalismus und Konstruktivismus </vt:lpstr>
      <vt:lpstr>Analysieren (Breidenstein et al. 2013:109-156) Wie gestaltet sich ein ethnografischer Umgang mit Analysemethoden? (vgl. Breidenstein et al. 2013:109-113)   </vt:lpstr>
      <vt:lpstr>Was sind ethnografische Daten? (vgl. Breidenstein et al. 2013: 114-117) </vt:lpstr>
      <vt:lpstr>Ethnografische Themen müssen doppelt relevant sein, nämlich… (vgl. Breidenstein et al. 2013:117-120) </vt:lpstr>
      <vt:lpstr>Wie organisiere ich Überraschungen? (vgl. Breidenstein et al. 2013:121-123) </vt:lpstr>
      <vt:lpstr>Merkmale und Funktionen des Codierens von Daten (vgl. Breidenstein et al. 2013: 137-138) </vt:lpstr>
      <vt:lpstr>Was bedeutet Kategorisieren und wozu dient es? (vgl. Breidenstein et al. 2013: 135-136) </vt:lpstr>
      <vt:lpstr>Kriterien zur Auswahl von Fällen für die Analyse (vgl. Breidenstein et al. 2013: 140-141)</vt:lpstr>
      <vt:lpstr>Wie erschließe ich Funktionen und Bedeutungen von Praktiken? (vgl. Breidenstein et al. 2013: 142-146) </vt:lpstr>
      <vt:lpstr>Kernelemente der Rekonstruktion von Interaktionsverläufen (vgl. Breidenstein et al. 2013: 151) </vt:lpstr>
      <vt:lpstr>Wie entstehen Fallportraits? (vgl. Breidenstein et al. 2013: 152) </vt:lpstr>
      <vt:lpstr>Theoriearbeit (Breidenstein et al. 2013:156-176)  Wie finde ich Schlüsselthemen? (vgl. Breidenstein et al. 2013: 156-157) </vt:lpstr>
      <vt:lpstr>Wie finde ich den analytischen Gehalt des Datenmaterials? (vgl. Breidenstein et al. 2013: 158-159) </vt:lpstr>
      <vt:lpstr>Wie gebrauche ich Metaphern und Perspektiven? (vgl. Breidenstein et al. 2013: 160-162) </vt:lpstr>
      <vt:lpstr>Was steht in Memos? (vgl. Breidenstein et al. 2013: 163-165) </vt:lpstr>
      <vt:lpstr>Was sind mögliche Schwerpunkte bei der Auswahl eines Hauptthemas? (vgl. Breidenstein et al. 2013: 167-169) </vt:lpstr>
      <vt:lpstr>Lektüre-Genres beim Ethnografieren (vgl. Breidenstein et al. 2013: 171-172) </vt:lpstr>
      <vt:lpstr>Ethnografisches Verhältnis von Empirie und Theorie (vgl. Breidenstein et al. 2013: 166) </vt:lpstr>
      <vt:lpstr>Welches sind relevante eigene Wissensbestände beim Ethnografieren? (vgl. Breidenstein et al. 2013: 170-171) </vt:lpstr>
      <vt:lpstr>Wie werden Theorien eingesetzt? (vgl. Breidenstein et al. 2013: 172-174)</vt:lpstr>
      <vt:lpstr>Relevanz ethnografischer Studien für den wissenschaftlichen Diskurs (vgl. Breidenstein et al. 2013: 175)</vt:lpstr>
      <vt:lpstr>Das Schreiben (Breidenstein et al. 2013:177-188) Dimensionen der Unterscheidung von Ethnografien in ihrer schriftlichen Darstellung (vgl. Breidenstein et al. 2013: 179) </vt:lpstr>
      <vt:lpstr>Pole der Theoretisierung in Ethnografien (vgl. Breidenstein et al. 2013: 179) </vt:lpstr>
      <vt:lpstr>Pole der (Re)Präsentation der Feldforschung (vgl. Breidenstein et al. 2013: 180)</vt:lpstr>
      <vt:lpstr>Mögliche Perspektiven eines ethnografischen Textes (vgl. Breidenstein et al. 2013: 181-182) </vt:lpstr>
      <vt:lpstr>Pole möglicher Haltungen gegenüber den Beforschten (vgl. Breidenstein et al. 2013: 183) </vt:lpstr>
      <vt:lpstr>Was bedeutet das Gütekriterium ,Angemessenheit‘? (vgl. Breidenstein et al. 2013: 184-185) </vt:lpstr>
      <vt:lpstr>Was bedeutet das Gütekriterium ,Differenz‘? (vgl. Breidenstein et al. 2013: 186-188)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Enthografie</dc:title>
  <dc:creator>Janine Müller</dc:creator>
  <cp:lastModifiedBy>Sum</cp:lastModifiedBy>
  <cp:revision>17</cp:revision>
  <dcterms:created xsi:type="dcterms:W3CDTF">2020-08-27T14:12:03Z</dcterms:created>
  <dcterms:modified xsi:type="dcterms:W3CDTF">2021-01-08T15:48:26Z</dcterms:modified>
</cp:coreProperties>
</file>