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487D14-0D61-4781-84CE-D8AFE4FAE9A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3644BEF-7175-4A52-86C6-EE540FBD9A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E4280D0-C8F1-4A4F-A558-1587F0C5FE09}"/>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5" name="Fußzeilenplatzhalter 4">
            <a:extLst>
              <a:ext uri="{FF2B5EF4-FFF2-40B4-BE49-F238E27FC236}">
                <a16:creationId xmlns:a16="http://schemas.microsoft.com/office/drawing/2014/main" id="{43EC0C2B-04EF-4798-A36B-222DA9EBBA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4A15C24-68D0-4356-802C-C372E0F9301B}"/>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45897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E5CCB6-E972-4204-B38C-AF83C511464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6846325-6DE4-4D0C-9D0B-2511E14FFA0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C6A22DB-C35F-4C45-94FF-97EEBB9F252C}"/>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5" name="Fußzeilenplatzhalter 4">
            <a:extLst>
              <a:ext uri="{FF2B5EF4-FFF2-40B4-BE49-F238E27FC236}">
                <a16:creationId xmlns:a16="http://schemas.microsoft.com/office/drawing/2014/main" id="{21760B68-D2DF-4A8E-9067-2F7527B1F9F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D3C2923-FE25-4979-9E7B-303C47FA407C}"/>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345784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C59DD6D-54BD-41DF-A88E-8A5EC1C84B0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F9D85AE-C316-4A9A-97A5-1777669B906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6DE8A5F-94EF-4DA5-B554-BAE3204793F2}"/>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5" name="Fußzeilenplatzhalter 4">
            <a:extLst>
              <a:ext uri="{FF2B5EF4-FFF2-40B4-BE49-F238E27FC236}">
                <a16:creationId xmlns:a16="http://schemas.microsoft.com/office/drawing/2014/main" id="{67D0DD32-63F9-45C6-8A76-58A6705D720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82E4238-36AD-44AE-8137-9319C0389482}"/>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384485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9963FD-22F3-4645-8C14-EC210256A69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09A8AC8-B215-41B7-89B1-0469ADDAABD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4B7F049-07C8-4AEA-9EDB-E2749CBE4C72}"/>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5" name="Fußzeilenplatzhalter 4">
            <a:extLst>
              <a:ext uri="{FF2B5EF4-FFF2-40B4-BE49-F238E27FC236}">
                <a16:creationId xmlns:a16="http://schemas.microsoft.com/office/drawing/2014/main" id="{EB4CEA32-D440-4C01-980A-E441BBD63B9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02B649-2EE0-4213-8DD8-DEAF3C210D22}"/>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405628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168EC2-6BD4-4C2F-99A6-D5E2922CF26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7CC9CC1-0578-41A5-8610-993AFD16D5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3FC280B-601C-488A-AF65-D349E8B8F467}"/>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5" name="Fußzeilenplatzhalter 4">
            <a:extLst>
              <a:ext uri="{FF2B5EF4-FFF2-40B4-BE49-F238E27FC236}">
                <a16:creationId xmlns:a16="http://schemas.microsoft.com/office/drawing/2014/main" id="{3318CF11-E12A-438E-9C64-95BF3FE09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BE34FF1-5CFF-4EC5-BF9F-7C91C2BD27DE}"/>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28793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043A8-34C3-4F44-907B-10D599C41D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3C16D35-1BA1-4370-9B9A-AD9A71596A0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761D90A-E6C4-44EF-9979-D2133B738A4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4CAE36B-6BA4-43CB-8BCF-033CC137F1A2}"/>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6" name="Fußzeilenplatzhalter 5">
            <a:extLst>
              <a:ext uri="{FF2B5EF4-FFF2-40B4-BE49-F238E27FC236}">
                <a16:creationId xmlns:a16="http://schemas.microsoft.com/office/drawing/2014/main" id="{27A944E2-F20E-4220-8871-692B37FCEF3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5D26DE1-70CA-45B0-B03A-378BA30FE57E}"/>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255148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C49A2-2EC8-45C8-BFB9-74FCB3BFE69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4733C7E-0D49-4652-95CD-1519963A34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2CF6942-41AF-482E-9D1F-F2F97EADA37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7B6A0E1-DFE4-4B61-A53F-41C46F9A1F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62741D7-31CC-496E-95CD-68A879DA6D0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4CC387F-E3B9-4D75-AD38-9179E795C4A9}"/>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8" name="Fußzeilenplatzhalter 7">
            <a:extLst>
              <a:ext uri="{FF2B5EF4-FFF2-40B4-BE49-F238E27FC236}">
                <a16:creationId xmlns:a16="http://schemas.microsoft.com/office/drawing/2014/main" id="{9C38E284-1490-47FF-997C-32E9A46FF73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2BA0704-BD73-4345-A10D-B152C890C1D8}"/>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396357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FC8160-CF2C-4E9C-AB2A-25DE9D144D5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F7B228C-91D4-4B14-983E-03BA731C8561}"/>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4" name="Fußzeilenplatzhalter 3">
            <a:extLst>
              <a:ext uri="{FF2B5EF4-FFF2-40B4-BE49-F238E27FC236}">
                <a16:creationId xmlns:a16="http://schemas.microsoft.com/office/drawing/2014/main" id="{914B5335-BFAE-4518-9352-EBA5F6E4E31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9BACD83-5E00-4DE6-85FA-D5253B1E27D5}"/>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218685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11C2F1D-687B-47C3-88EA-565A97FF56FC}"/>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3" name="Fußzeilenplatzhalter 2">
            <a:extLst>
              <a:ext uri="{FF2B5EF4-FFF2-40B4-BE49-F238E27FC236}">
                <a16:creationId xmlns:a16="http://schemas.microsoft.com/office/drawing/2014/main" id="{7980335E-AE08-4F3B-90AC-CB53F7BC57D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96ED5737-181C-4C09-8D8E-9B0FA73154C0}"/>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1686189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5409B-D55E-468E-B44A-5E3C1127DE3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AF58AA3-2674-4F59-A11F-3FEF35C82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7896091-9CAE-47EB-A663-18804DB5E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113C310-30E4-4287-8C70-F1B26D12C6CB}"/>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6" name="Fußzeilenplatzhalter 5">
            <a:extLst>
              <a:ext uri="{FF2B5EF4-FFF2-40B4-BE49-F238E27FC236}">
                <a16:creationId xmlns:a16="http://schemas.microsoft.com/office/drawing/2014/main" id="{B5C42FB3-6E68-4E3D-AFF4-CC5B933DAFC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B085B02-B7C1-44B5-9700-437550E1E1A1}"/>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2458160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403B7E-3E07-40F0-A091-9A020B53548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D7C58DF-48C3-4FDE-A13C-73F48E7109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7719764-3CAC-4725-9E17-BF793779B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0317CFC-B842-4717-BF77-9BB30A3B03C9}"/>
              </a:ext>
            </a:extLst>
          </p:cNvPr>
          <p:cNvSpPr>
            <a:spLocks noGrp="1"/>
          </p:cNvSpPr>
          <p:nvPr>
            <p:ph type="dt" sz="half" idx="10"/>
          </p:nvPr>
        </p:nvSpPr>
        <p:spPr/>
        <p:txBody>
          <a:bodyPr/>
          <a:lstStyle/>
          <a:p>
            <a:fld id="{C1167442-B255-456F-B912-F5B4E1018FBD}" type="datetimeFigureOut">
              <a:rPr lang="de-DE" smtClean="0"/>
              <a:t>18.11.2020</a:t>
            </a:fld>
            <a:endParaRPr lang="de-DE"/>
          </a:p>
        </p:txBody>
      </p:sp>
      <p:sp>
        <p:nvSpPr>
          <p:cNvPr id="6" name="Fußzeilenplatzhalter 5">
            <a:extLst>
              <a:ext uri="{FF2B5EF4-FFF2-40B4-BE49-F238E27FC236}">
                <a16:creationId xmlns:a16="http://schemas.microsoft.com/office/drawing/2014/main" id="{B0933427-788D-4C1F-8968-EF8D23A899C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D75EC77-1B01-4E1F-A016-81207A2556CF}"/>
              </a:ext>
            </a:extLst>
          </p:cNvPr>
          <p:cNvSpPr>
            <a:spLocks noGrp="1"/>
          </p:cNvSpPr>
          <p:nvPr>
            <p:ph type="sldNum" sz="quarter" idx="12"/>
          </p:nvPr>
        </p:nvSpPr>
        <p:spPr/>
        <p:txBody>
          <a:bodyPr/>
          <a:lstStyle/>
          <a:p>
            <a:fld id="{8E22CB2E-1F76-4998-9394-72151DCC409D}" type="slidenum">
              <a:rPr lang="de-DE" smtClean="0"/>
              <a:t>‹Nr.›</a:t>
            </a:fld>
            <a:endParaRPr lang="de-DE"/>
          </a:p>
        </p:txBody>
      </p:sp>
    </p:spTree>
    <p:extLst>
      <p:ext uri="{BB962C8B-B14F-4D97-AF65-F5344CB8AC3E}">
        <p14:creationId xmlns:p14="http://schemas.microsoft.com/office/powerpoint/2010/main" val="329745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835BDEC-EAC3-47B7-BB4E-0B0FA87C00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EFB5BCD9-634F-49D5-8567-371F5444A3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354D9B53-D2EC-4C63-BE58-ED1E6E4936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C1167442-B255-456F-B912-F5B4E1018FBD}" type="datetimeFigureOut">
              <a:rPr lang="de-DE" smtClean="0"/>
              <a:pPr/>
              <a:t>18.11.2020</a:t>
            </a:fld>
            <a:endParaRPr lang="de-DE" dirty="0"/>
          </a:p>
        </p:txBody>
      </p:sp>
      <p:sp>
        <p:nvSpPr>
          <p:cNvPr id="5" name="Fußzeilenplatzhalter 4">
            <a:extLst>
              <a:ext uri="{FF2B5EF4-FFF2-40B4-BE49-F238E27FC236}">
                <a16:creationId xmlns:a16="http://schemas.microsoft.com/office/drawing/2014/main" id="{A3F10E28-64E7-48F2-B0FA-C72D86DD07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de-DE" dirty="0"/>
          </a:p>
        </p:txBody>
      </p:sp>
      <p:sp>
        <p:nvSpPr>
          <p:cNvPr id="6" name="Foliennummernplatzhalter 5">
            <a:extLst>
              <a:ext uri="{FF2B5EF4-FFF2-40B4-BE49-F238E27FC236}">
                <a16:creationId xmlns:a16="http://schemas.microsoft.com/office/drawing/2014/main" id="{6268B873-A7C9-4C62-818B-E4AF0D3539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8E22CB2E-1F76-4998-9394-72151DCC409D}" type="slidenum">
              <a:rPr lang="de-DE" smtClean="0"/>
              <a:pPr/>
              <a:t>‹Nr.›</a:t>
            </a:fld>
            <a:endParaRPr lang="de-DE" dirty="0"/>
          </a:p>
        </p:txBody>
      </p:sp>
    </p:spTree>
    <p:extLst>
      <p:ext uri="{BB962C8B-B14F-4D97-AF65-F5344CB8AC3E}">
        <p14:creationId xmlns:p14="http://schemas.microsoft.com/office/powerpoint/2010/main" val="1086898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A1F97B-D746-4CFD-8EFE-418C874D9F3C}"/>
              </a:ext>
            </a:extLst>
          </p:cNvPr>
          <p:cNvSpPr>
            <a:spLocks noGrp="1"/>
          </p:cNvSpPr>
          <p:nvPr>
            <p:ph type="ctrTitle"/>
          </p:nvPr>
        </p:nvSpPr>
        <p:spPr/>
        <p:txBody>
          <a:bodyPr>
            <a:normAutofit/>
          </a:bodyPr>
          <a:lstStyle/>
          <a:p>
            <a:r>
              <a:rPr lang="de-DE" sz="4000" b="1" dirty="0"/>
              <a:t>Qualitative Interviews</a:t>
            </a:r>
          </a:p>
        </p:txBody>
      </p:sp>
      <p:sp>
        <p:nvSpPr>
          <p:cNvPr id="3" name="Untertitel 2">
            <a:extLst>
              <a:ext uri="{FF2B5EF4-FFF2-40B4-BE49-F238E27FC236}">
                <a16:creationId xmlns:a16="http://schemas.microsoft.com/office/drawing/2014/main" id="{CEF752C1-38D7-4A92-B96F-B3C111734C92}"/>
              </a:ext>
            </a:extLst>
          </p:cNvPr>
          <p:cNvSpPr>
            <a:spLocks noGrp="1"/>
          </p:cNvSpPr>
          <p:nvPr>
            <p:ph type="subTitle" idx="1"/>
          </p:nvPr>
        </p:nvSpPr>
        <p:spPr/>
        <p:txBody>
          <a:bodyPr/>
          <a:lstStyle/>
          <a:p>
            <a:r>
              <a:rPr lang="de-DE" i="0" dirty="0">
                <a:effectLst/>
              </a:rPr>
              <a:t>Helfferich 2011: </a:t>
            </a:r>
            <a:r>
              <a:rPr lang="de-DE" i="0" dirty="0">
                <a:effectLst/>
                <a:latin typeface="arial" panose="020B0604020202020204" pitchFamily="34" charset="0"/>
              </a:rPr>
              <a:t>Die Qualität </a:t>
            </a:r>
            <a:r>
              <a:rPr lang="de-DE" b="0" i="0" dirty="0">
                <a:effectLst/>
                <a:latin typeface="arial" panose="020B0604020202020204" pitchFamily="34" charset="0"/>
              </a:rPr>
              <a:t>qualitativer Daten: Manual für die Durchführung qualitativer Interviews</a:t>
            </a:r>
            <a:endParaRPr lang="de-DE" b="1" i="0" dirty="0">
              <a:effectLst/>
            </a:endParaRPr>
          </a:p>
          <a:p>
            <a:r>
              <a:rPr lang="de-DE" dirty="0"/>
              <a:t>Lernkarten</a:t>
            </a:r>
          </a:p>
        </p:txBody>
      </p:sp>
    </p:spTree>
    <p:extLst>
      <p:ext uri="{BB962C8B-B14F-4D97-AF65-F5344CB8AC3E}">
        <p14:creationId xmlns:p14="http://schemas.microsoft.com/office/powerpoint/2010/main" val="1072429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AE55EC-AED7-47D0-BEA7-02BEA2DB59D4}"/>
              </a:ext>
            </a:extLst>
          </p:cNvPr>
          <p:cNvSpPr>
            <a:spLocks noGrp="1"/>
          </p:cNvSpPr>
          <p:nvPr>
            <p:ph type="title"/>
          </p:nvPr>
        </p:nvSpPr>
        <p:spPr/>
        <p:txBody>
          <a:bodyPr>
            <a:normAutofit/>
          </a:bodyPr>
          <a:lstStyle/>
          <a:p>
            <a:r>
              <a:rPr lang="de-DE" sz="2500" b="0" i="0" dirty="0">
                <a:solidFill>
                  <a:srgbClr val="000000"/>
                </a:solidFill>
                <a:effectLst/>
              </a:rPr>
              <a:t>Unterschiedliche Interviewformen 3</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36f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A8C2886-E12D-43F9-8114-1D091A7CBC17}"/>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Fokussiertes Interview: Gesprächsführung mit spezifischen Regeln, Leitfaden, nicht-direktiv; Besonderheit: Vorgabe eines Reizes</a:t>
            </a:r>
          </a:p>
          <a:p>
            <a:pPr algn="l">
              <a:buFont typeface="Arial" panose="020B0604020202020204" pitchFamily="34" charset="0"/>
              <a:buChar char="•"/>
            </a:pPr>
            <a:r>
              <a:rPr lang="de-DE" b="0" i="0" dirty="0">
                <a:solidFill>
                  <a:srgbClr val="000000"/>
                </a:solidFill>
                <a:effectLst/>
              </a:rPr>
              <a:t>Leitfaden-Interview: basiert auf einem Leitfaden in dem Fragen oder Stichpunkte für Fragen festgehalten sind; Formulierung und Abfolge der Fragen kann je nach Situation mehr oder weniger flexibel vorgegeben sein.</a:t>
            </a:r>
          </a:p>
          <a:p>
            <a:endParaRPr lang="de-DE" dirty="0"/>
          </a:p>
        </p:txBody>
      </p:sp>
    </p:spTree>
    <p:extLst>
      <p:ext uri="{BB962C8B-B14F-4D97-AF65-F5344CB8AC3E}">
        <p14:creationId xmlns:p14="http://schemas.microsoft.com/office/powerpoint/2010/main" val="599232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3FDE64-1225-4521-B20F-20902D49D922}"/>
              </a:ext>
            </a:extLst>
          </p:cNvPr>
          <p:cNvSpPr>
            <a:spLocks noGrp="1"/>
          </p:cNvSpPr>
          <p:nvPr>
            <p:ph type="title"/>
          </p:nvPr>
        </p:nvSpPr>
        <p:spPr/>
        <p:txBody>
          <a:bodyPr>
            <a:normAutofit/>
          </a:bodyPr>
          <a:lstStyle/>
          <a:p>
            <a:r>
              <a:rPr lang="de-DE" sz="2500" b="0" i="0" dirty="0">
                <a:solidFill>
                  <a:srgbClr val="000000"/>
                </a:solidFill>
                <a:effectLst/>
              </a:rPr>
              <a:t>Dimensionen der Differenzierung qualitativer Interviews</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38ff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3C39930D-3B43-4D53-A020-F435E6FC19D6}"/>
              </a:ext>
            </a:extLst>
          </p:cNvPr>
          <p:cNvSpPr>
            <a:spLocks noGrp="1"/>
          </p:cNvSpPr>
          <p:nvPr>
            <p:ph idx="1"/>
          </p:nvPr>
        </p:nvSpPr>
        <p:spPr/>
        <p:txBody>
          <a:bodyPr>
            <a:normAutofit/>
          </a:bodyPr>
          <a:lstStyle/>
          <a:p>
            <a:pPr algn="l"/>
            <a:r>
              <a:rPr lang="de-DE" b="0" i="0" dirty="0">
                <a:solidFill>
                  <a:srgbClr val="000000"/>
                </a:solidFill>
                <a:effectLst/>
              </a:rPr>
              <a:t>Relevante Unterschiede zwischen Interviewformen lassen sich auf fünf Dimensionen zurückführen: (1) Art des Forschungsgegenstands, (2) Beurteilung des Wahrheitsgehalts bzw. des Genauigkeitsgrades von Darstellungen (3) Rollenaushandlung zwischen Interviewenden und Erzählpersonen, (4) Möglichkeiten der Interviewsteuerung, (5) Umgang mit eigenen Deutungen, Annahmen und theoretischem Vorwissen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210581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48EE5A-B252-48A6-BC4F-9B02FA004C6E}"/>
              </a:ext>
            </a:extLst>
          </p:cNvPr>
          <p:cNvSpPr>
            <a:spLocks noGrp="1"/>
          </p:cNvSpPr>
          <p:nvPr>
            <p:ph type="title"/>
          </p:nvPr>
        </p:nvSpPr>
        <p:spPr/>
        <p:txBody>
          <a:bodyPr>
            <a:noAutofit/>
          </a:bodyPr>
          <a:lstStyle/>
          <a:p>
            <a:r>
              <a:rPr lang="de-DE" sz="2500" b="0" i="0" dirty="0">
                <a:solidFill>
                  <a:srgbClr val="000000"/>
                </a:solidFill>
                <a:effectLst/>
              </a:rPr>
              <a:t>Erste Dimension der Unterscheidung qualitativer Interviews: Art des Forschungsgegenstands</a:t>
            </a:r>
            <a:br>
              <a:rPr lang="de-DE" sz="2500" b="0" i="0" dirty="0">
                <a:solidFill>
                  <a:srgbClr val="000000"/>
                </a:solidFill>
                <a:effectLst/>
              </a:rPr>
            </a:br>
            <a:r>
              <a:rPr lang="de-DE" sz="2500" b="0" i="0" dirty="0">
                <a:solidFill>
                  <a:srgbClr val="000000"/>
                </a:solidFill>
                <a:effectLst/>
              </a:rPr>
              <a:t>(Helfferich 2011: 38)</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80FE780C-EC66-4A06-9652-C784DD7E9206}"/>
              </a:ext>
            </a:extLst>
          </p:cNvPr>
          <p:cNvSpPr>
            <a:spLocks noGrp="1"/>
          </p:cNvSpPr>
          <p:nvPr>
            <p:ph idx="1"/>
          </p:nvPr>
        </p:nvSpPr>
        <p:spPr/>
        <p:txBody>
          <a:bodyPr>
            <a:normAutofit/>
          </a:bodyPr>
          <a:lstStyle/>
          <a:p>
            <a:pPr algn="l"/>
            <a:r>
              <a:rPr lang="de-DE" b="0" i="0" dirty="0">
                <a:solidFill>
                  <a:srgbClr val="000000"/>
                </a:solidFill>
                <a:effectLst/>
              </a:rPr>
              <a:t>Forschungsgegenstände sind innerhalb qualitativer Forschung sehr heterogen. Sie lassen sich aber innerhalb eines Kontinuums zwischen den Polen „textbezogenes Sinnverstehen“ (sukzessive Herstellung von Sinn in einer fortlaufenden Erzählung) und „problembezogenes Sinnverstehen“ (Aufdeckung von Sinnstrukturen, welche gezielt herausgearbeitet werden müssen) --&gt; jeweils Generierung unterschiedlicher Arten von Daten.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100998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B375F2-2A52-4DEB-ADA7-A048130394B0}"/>
              </a:ext>
            </a:extLst>
          </p:cNvPr>
          <p:cNvSpPr>
            <a:spLocks noGrp="1"/>
          </p:cNvSpPr>
          <p:nvPr>
            <p:ph type="title"/>
          </p:nvPr>
        </p:nvSpPr>
        <p:spPr/>
        <p:txBody>
          <a:bodyPr>
            <a:noAutofit/>
          </a:bodyPr>
          <a:lstStyle/>
          <a:p>
            <a:r>
              <a:rPr lang="de-DE" sz="2500" b="0" i="0" dirty="0">
                <a:solidFill>
                  <a:srgbClr val="000000"/>
                </a:solidFill>
                <a:effectLst/>
              </a:rPr>
              <a:t>Zweite Dimension der Unterscheidung qualitativer Interviews: Beurteilung des Wahrheitsgehalts bzw. des Genauigkeitsgrades von Darstellungen</a:t>
            </a:r>
            <a:br>
              <a:rPr lang="de-DE" sz="2500" b="0" i="0" dirty="0">
                <a:solidFill>
                  <a:srgbClr val="000000"/>
                </a:solidFill>
                <a:effectLst/>
              </a:rPr>
            </a:br>
            <a:r>
              <a:rPr lang="de-DE" sz="2500" b="0" i="0" dirty="0">
                <a:solidFill>
                  <a:srgbClr val="000000"/>
                </a:solidFill>
                <a:effectLst/>
              </a:rPr>
              <a:t>(Helfferich 2011: 40)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4ED535B5-BBCF-472F-9B80-03A406201739}"/>
              </a:ext>
            </a:extLst>
          </p:cNvPr>
          <p:cNvSpPr>
            <a:spLocks noGrp="1"/>
          </p:cNvSpPr>
          <p:nvPr>
            <p:ph idx="1"/>
          </p:nvPr>
        </p:nvSpPr>
        <p:spPr/>
        <p:txBody>
          <a:bodyPr>
            <a:normAutofit/>
          </a:bodyPr>
          <a:lstStyle/>
          <a:p>
            <a:pPr algn="l"/>
            <a:r>
              <a:rPr lang="de-DE" b="0" i="0" dirty="0">
                <a:solidFill>
                  <a:srgbClr val="000000"/>
                </a:solidFill>
                <a:effectLst/>
              </a:rPr>
              <a:t>Interviewformen lassen sich dahingehend unterscheiden, wie die Interviewenden beurteilen, ob eine Darstellung der Erzählperson „wahr“ ist und ob „erschöpfend genau“ geantwortet wurde. Eine Beurteilung dessen hängt u.a. davon ab, ob das Interview auf die die Generierung subjektiver Wahrheiten zielt, oder ob sachdienliche, als objektiv erachtete Informationen erzeugt werden sollen.</a:t>
            </a:r>
          </a:p>
          <a:p>
            <a:endParaRPr lang="de-DE" dirty="0"/>
          </a:p>
        </p:txBody>
      </p:sp>
    </p:spTree>
    <p:extLst>
      <p:ext uri="{BB962C8B-B14F-4D97-AF65-F5344CB8AC3E}">
        <p14:creationId xmlns:p14="http://schemas.microsoft.com/office/powerpoint/2010/main" val="1141565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25ED5C-5EFD-437E-A97B-2861CFF1C38A}"/>
              </a:ext>
            </a:extLst>
          </p:cNvPr>
          <p:cNvSpPr>
            <a:spLocks noGrp="1"/>
          </p:cNvSpPr>
          <p:nvPr>
            <p:ph type="title"/>
          </p:nvPr>
        </p:nvSpPr>
        <p:spPr/>
        <p:txBody>
          <a:bodyPr>
            <a:noAutofit/>
          </a:bodyPr>
          <a:lstStyle/>
          <a:p>
            <a:r>
              <a:rPr lang="de-DE" sz="2500" b="0" i="0" dirty="0">
                <a:solidFill>
                  <a:srgbClr val="000000"/>
                </a:solidFill>
                <a:effectLst/>
              </a:rPr>
              <a:t>Dritte Dimension der Unterscheidung qualitativer Interviews: Festlegung der Rollen von Interviewenden und Erzählpersonen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42ff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8DE06317-4F63-4878-B8CE-D4405DBC6114}"/>
              </a:ext>
            </a:extLst>
          </p:cNvPr>
          <p:cNvSpPr>
            <a:spLocks noGrp="1"/>
          </p:cNvSpPr>
          <p:nvPr>
            <p:ph idx="1"/>
          </p:nvPr>
        </p:nvSpPr>
        <p:spPr/>
        <p:txBody>
          <a:bodyPr>
            <a:normAutofit/>
          </a:bodyPr>
          <a:lstStyle/>
          <a:p>
            <a:pPr algn="l"/>
            <a:r>
              <a:rPr lang="de-DE" b="0" i="0" dirty="0">
                <a:solidFill>
                  <a:srgbClr val="000000"/>
                </a:solidFill>
                <a:effectLst/>
              </a:rPr>
              <a:t>Interviewformen unterscheiden sich dahingehend, wie stark der Erzählperson ein monologisches Rederecht erteilt bzw. aufgebürdet wird. Hier lassen sich vier Muster unterscheiden: </a:t>
            </a:r>
          </a:p>
          <a:p>
            <a:pPr algn="l"/>
            <a:r>
              <a:rPr lang="de-DE" b="0" i="0" dirty="0">
                <a:solidFill>
                  <a:srgbClr val="000000"/>
                </a:solidFill>
                <a:effectLst/>
              </a:rPr>
              <a:t>1. Monologisches Muster, </a:t>
            </a:r>
          </a:p>
          <a:p>
            <a:pPr algn="l"/>
            <a:r>
              <a:rPr lang="de-DE" b="0" i="0" dirty="0">
                <a:solidFill>
                  <a:srgbClr val="000000"/>
                </a:solidFill>
                <a:effectLst/>
              </a:rPr>
              <a:t>2. Teilmonologisches, leitfadengestütztes Muster, </a:t>
            </a:r>
          </a:p>
          <a:p>
            <a:pPr algn="l"/>
            <a:r>
              <a:rPr lang="de-DE" b="0" i="0" dirty="0">
                <a:solidFill>
                  <a:srgbClr val="000000"/>
                </a:solidFill>
                <a:effectLst/>
              </a:rPr>
              <a:t>3. Muster „gemeinsam an etwas arbeiten“, </a:t>
            </a:r>
          </a:p>
          <a:p>
            <a:pPr algn="l"/>
            <a:r>
              <a:rPr lang="de-DE" b="0" i="0" dirty="0">
                <a:solidFill>
                  <a:srgbClr val="000000"/>
                </a:solidFill>
                <a:effectLst/>
              </a:rPr>
              <a:t>4. das offene Gespräch</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018732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4CBC2-98A8-48AE-876D-860CCA68C4BF}"/>
              </a:ext>
            </a:extLst>
          </p:cNvPr>
          <p:cNvSpPr>
            <a:spLocks noGrp="1"/>
          </p:cNvSpPr>
          <p:nvPr>
            <p:ph type="title"/>
          </p:nvPr>
        </p:nvSpPr>
        <p:spPr/>
        <p:txBody>
          <a:bodyPr>
            <a:noAutofit/>
          </a:bodyPr>
          <a:lstStyle/>
          <a:p>
            <a:r>
              <a:rPr lang="de-DE" sz="2500" b="0" i="0" dirty="0">
                <a:solidFill>
                  <a:srgbClr val="000000"/>
                </a:solidFill>
                <a:effectLst/>
              </a:rPr>
              <a:t>Vierte Dimension der Unterscheidung qualitativer Interviews: Optionen für die Interviewsteuerung</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40f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FBFB6216-1038-4A5A-B55F-7F91C9941AE9}"/>
              </a:ext>
            </a:extLst>
          </p:cNvPr>
          <p:cNvSpPr>
            <a:spLocks noGrp="1"/>
          </p:cNvSpPr>
          <p:nvPr>
            <p:ph idx="1"/>
          </p:nvPr>
        </p:nvSpPr>
        <p:spPr/>
        <p:txBody>
          <a:bodyPr/>
          <a:lstStyle/>
          <a:p>
            <a:pPr algn="l"/>
            <a:r>
              <a:rPr lang="de-DE" b="0" i="0" dirty="0">
                <a:solidFill>
                  <a:srgbClr val="000000"/>
                </a:solidFill>
                <a:effectLst/>
              </a:rPr>
              <a:t>Interviewformen unterscheiden sich darin, ob bzw. wie stark Interviewende in den Verlauf des Gesprächs eingreifen sollen/ dürfen, um das Antwortverhalten der Erzählperson gezielt zu steuern.</a:t>
            </a:r>
          </a:p>
          <a:p>
            <a:endParaRPr lang="de-DE" dirty="0"/>
          </a:p>
        </p:txBody>
      </p:sp>
    </p:spTree>
    <p:extLst>
      <p:ext uri="{BB962C8B-B14F-4D97-AF65-F5344CB8AC3E}">
        <p14:creationId xmlns:p14="http://schemas.microsoft.com/office/powerpoint/2010/main" val="2847395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B9AC5F-7B3F-4779-8955-6FD29E4D1D84}"/>
              </a:ext>
            </a:extLst>
          </p:cNvPr>
          <p:cNvSpPr>
            <a:spLocks noGrp="1"/>
          </p:cNvSpPr>
          <p:nvPr>
            <p:ph type="title"/>
          </p:nvPr>
        </p:nvSpPr>
        <p:spPr/>
        <p:txBody>
          <a:bodyPr>
            <a:noAutofit/>
          </a:bodyPr>
          <a:lstStyle/>
          <a:p>
            <a:r>
              <a:rPr lang="de-DE" sz="2500" b="0" i="0" dirty="0">
                <a:solidFill>
                  <a:srgbClr val="000000"/>
                </a:solidFill>
                <a:effectLst/>
              </a:rPr>
              <a:t>Fünfte Dimension der Unterscheidung qualitativer Interviews: Umgang mit der Zurücknahme eigener Deutungen und Annahme von „Fremdheit“</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41f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5E12D1DB-39C1-4DF4-B792-948EBF7D219B}"/>
              </a:ext>
            </a:extLst>
          </p:cNvPr>
          <p:cNvSpPr>
            <a:spLocks noGrp="1"/>
          </p:cNvSpPr>
          <p:nvPr>
            <p:ph idx="1"/>
          </p:nvPr>
        </p:nvSpPr>
        <p:spPr/>
        <p:txBody>
          <a:bodyPr>
            <a:normAutofit/>
          </a:bodyPr>
          <a:lstStyle/>
          <a:p>
            <a:pPr algn="l"/>
            <a:r>
              <a:rPr lang="de-DE" b="0" i="0" dirty="0">
                <a:solidFill>
                  <a:srgbClr val="000000"/>
                </a:solidFill>
                <a:effectLst/>
              </a:rPr>
              <a:t>Interviewformen lassen sich dahingehend unterscheiden, wie viel eigenes Wissen Interviewende in das Gespräch hineingeben. Halten sich Interviewende bedeckt, dem Forschungsgegenstand indifferent, oder wird Vorwissen eingebracht? --&gt; Interviews bewegen sich zwischen den Polen „ethnographisch orientiert“ und „beraterisch orientiert“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632265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5C1F91-71EF-4863-9DBF-715C05AF603E}"/>
              </a:ext>
            </a:extLst>
          </p:cNvPr>
          <p:cNvSpPr>
            <a:spLocks noGrp="1"/>
          </p:cNvSpPr>
          <p:nvPr>
            <p:ph type="title"/>
          </p:nvPr>
        </p:nvSpPr>
        <p:spPr/>
        <p:txBody>
          <a:bodyPr>
            <a:noAutofit/>
          </a:bodyPr>
          <a:lstStyle/>
          <a:p>
            <a:pPr algn="l"/>
            <a:r>
              <a:rPr lang="de-DE" sz="2500" b="1" i="0" dirty="0">
                <a:effectLst/>
              </a:rPr>
              <a:t>Erzählperson (Helfferich 2011: 55-82) </a:t>
            </a:r>
            <a:br>
              <a:rPr lang="de-DE" sz="2500" b="1" i="0" dirty="0">
                <a:effectLst/>
              </a:rPr>
            </a:br>
            <a:r>
              <a:rPr lang="de-DE" sz="2500" b="0" i="0" dirty="0">
                <a:effectLst/>
              </a:rPr>
              <a:t>Relevanz von Erwartungen des Interviewenden an die Erzählperson</a:t>
            </a:r>
            <a:br>
              <a:rPr lang="de-DE" sz="2500" b="0" i="0" dirty="0">
                <a:effectLst/>
              </a:rPr>
            </a:br>
            <a:r>
              <a:rPr lang="de-DE" sz="2500" b="0" i="0" dirty="0">
                <a:effectLst/>
              </a:rPr>
              <a:t>(Helfferich 2011: 58)</a:t>
            </a:r>
            <a:br>
              <a:rPr lang="de-DE" sz="2500" b="0" i="0" dirty="0">
                <a:effectLst/>
              </a:rPr>
            </a:br>
            <a:endParaRPr lang="de-DE" sz="2500" dirty="0"/>
          </a:p>
        </p:txBody>
      </p:sp>
      <p:sp>
        <p:nvSpPr>
          <p:cNvPr id="3" name="Inhaltsplatzhalter 2">
            <a:extLst>
              <a:ext uri="{FF2B5EF4-FFF2-40B4-BE49-F238E27FC236}">
                <a16:creationId xmlns:a16="http://schemas.microsoft.com/office/drawing/2014/main" id="{AF1E577F-02B4-445D-9EAC-F391573DAC0C}"/>
              </a:ext>
            </a:extLst>
          </p:cNvPr>
          <p:cNvSpPr>
            <a:spLocks noGrp="1"/>
          </p:cNvSpPr>
          <p:nvPr>
            <p:ph idx="1"/>
          </p:nvPr>
        </p:nvSpPr>
        <p:spPr/>
        <p:txBody>
          <a:bodyPr/>
          <a:lstStyle/>
          <a:p>
            <a:r>
              <a:rPr lang="de-DE" b="0" i="0" dirty="0">
                <a:effectLst/>
              </a:rPr>
              <a:t>Intervierwende gehen nicht frei von Erwartungen in das Interview. Von der Erzählperson wird implizit ein bestimmtes Verhalten erwartet, Verhaltensregeln sind aber oftmals keinesfalls klar. Erzählpersonen kennen diese Situation in der Regel nicht, da es sich nicht um ein alltägliches Gespräch handelt. Unterschiedliche Erwartungen können zu Irritationen führen. → Wichtig, sich die meist impliziten Erwartungen vor Augen zu führen.</a:t>
            </a:r>
            <a:endParaRPr lang="de-DE" dirty="0"/>
          </a:p>
        </p:txBody>
      </p:sp>
    </p:spTree>
    <p:extLst>
      <p:ext uri="{BB962C8B-B14F-4D97-AF65-F5344CB8AC3E}">
        <p14:creationId xmlns:p14="http://schemas.microsoft.com/office/powerpoint/2010/main" val="924162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3AF85-F44A-4905-AF71-B5B1FD478452}"/>
              </a:ext>
            </a:extLst>
          </p:cNvPr>
          <p:cNvSpPr>
            <a:spLocks noGrp="1"/>
          </p:cNvSpPr>
          <p:nvPr>
            <p:ph type="title"/>
          </p:nvPr>
        </p:nvSpPr>
        <p:spPr/>
        <p:txBody>
          <a:bodyPr>
            <a:normAutofit/>
          </a:bodyPr>
          <a:lstStyle/>
          <a:p>
            <a:r>
              <a:rPr lang="de-DE" sz="2500" b="0" i="0" dirty="0">
                <a:solidFill>
                  <a:srgbClr val="000000"/>
                </a:solidFill>
                <a:effectLst/>
              </a:rPr>
              <a:t>Gängige Erwartungen seitens der Interviewenden (1)</a:t>
            </a:r>
            <a:br>
              <a:rPr lang="de-DE" sz="2500" b="0" i="0" dirty="0">
                <a:solidFill>
                  <a:srgbClr val="000000"/>
                </a:solidFill>
                <a:effectLst/>
              </a:rPr>
            </a:br>
            <a:r>
              <a:rPr lang="de-DE" sz="2500" b="0" i="0" dirty="0">
                <a:solidFill>
                  <a:srgbClr val="000000"/>
                </a:solidFill>
                <a:effectLst/>
              </a:rPr>
              <a:t>(Helfferich 2011: 58)</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B40D6344-C091-4D82-B25A-001BE95FE33A}"/>
              </a:ext>
            </a:extLst>
          </p:cNvPr>
          <p:cNvSpPr>
            <a:spLocks noGrp="1"/>
          </p:cNvSpPr>
          <p:nvPr>
            <p:ph idx="1"/>
          </p:nvPr>
        </p:nvSpPr>
        <p:spPr/>
        <p:txBody>
          <a:bodyPr/>
          <a:lstStyle/>
          <a:p>
            <a:pPr algn="l">
              <a:buFont typeface="+mj-lt"/>
              <a:buAutoNum type="arabicPeriod"/>
            </a:pPr>
            <a:r>
              <a:rPr lang="de-DE" b="0" i="0" dirty="0">
                <a:solidFill>
                  <a:srgbClr val="000000"/>
                </a:solidFill>
                <a:effectLst/>
              </a:rPr>
              <a:t>Bereits Bekanntes bzw. theoretisches Vorwissen wird bestätigt,</a:t>
            </a:r>
          </a:p>
          <a:p>
            <a:pPr algn="l">
              <a:buFont typeface="+mj-lt"/>
              <a:buAutoNum type="arabicPeriod"/>
            </a:pPr>
            <a:r>
              <a:rPr lang="de-DE" b="0" i="0" dirty="0">
                <a:solidFill>
                  <a:srgbClr val="000000"/>
                </a:solidFill>
                <a:effectLst/>
              </a:rPr>
              <a:t>Basisregel der Kommunikation werden eingehalten - es wird aufrichtig, offen und erzählkompetent erzählt</a:t>
            </a:r>
          </a:p>
          <a:p>
            <a:pPr algn="l">
              <a:buFont typeface="+mj-lt"/>
              <a:buAutoNum type="arabicPeriod"/>
            </a:pPr>
            <a:r>
              <a:rPr lang="de-DE" b="0" i="0" dirty="0">
                <a:solidFill>
                  <a:srgbClr val="000000"/>
                </a:solidFill>
                <a:effectLst/>
              </a:rPr>
              <a:t>Die Erzählung erfolgt chronologisch und macht Relevanzen deutlich (Kondensierungszwang)</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979189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C4ED2-CCDE-47F0-9AAE-8D21D60DF3B3}"/>
              </a:ext>
            </a:extLst>
          </p:cNvPr>
          <p:cNvSpPr>
            <a:spLocks noGrp="1"/>
          </p:cNvSpPr>
          <p:nvPr>
            <p:ph type="title"/>
          </p:nvPr>
        </p:nvSpPr>
        <p:spPr/>
        <p:txBody>
          <a:bodyPr>
            <a:normAutofit/>
          </a:bodyPr>
          <a:lstStyle/>
          <a:p>
            <a:r>
              <a:rPr lang="de-DE" sz="2500" b="0" i="0" dirty="0">
                <a:solidFill>
                  <a:srgbClr val="000000"/>
                </a:solidFill>
                <a:effectLst/>
              </a:rPr>
              <a:t>Gängige Erwartungen seitens der Interviewenden (2)</a:t>
            </a:r>
            <a:br>
              <a:rPr lang="de-DE" sz="2500" b="0" i="0" dirty="0">
                <a:solidFill>
                  <a:srgbClr val="000000"/>
                </a:solidFill>
                <a:effectLst/>
              </a:rPr>
            </a:br>
            <a:r>
              <a:rPr lang="de-DE" sz="2500" b="0" i="0" dirty="0">
                <a:solidFill>
                  <a:srgbClr val="000000"/>
                </a:solidFill>
                <a:effectLst/>
              </a:rPr>
              <a:t>(Helfferich 2011: 58)</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3772A262-355D-418B-B275-7BE72754FDC1}"/>
              </a:ext>
            </a:extLst>
          </p:cNvPr>
          <p:cNvSpPr>
            <a:spLocks noGrp="1"/>
          </p:cNvSpPr>
          <p:nvPr>
            <p:ph idx="1"/>
          </p:nvPr>
        </p:nvSpPr>
        <p:spPr/>
        <p:txBody>
          <a:bodyPr/>
          <a:lstStyle/>
          <a:p>
            <a:pPr algn="l">
              <a:buFont typeface="+mj-lt"/>
              <a:buAutoNum type="arabicPeriod"/>
            </a:pPr>
            <a:r>
              <a:rPr lang="de-DE" b="0" i="0" dirty="0">
                <a:solidFill>
                  <a:srgbClr val="000000"/>
                </a:solidFill>
                <a:effectLst/>
              </a:rPr>
              <a:t>Für den Nachvollzug von Sinnzusammenhänge notwenige Hintergrundinformationen und Details werden dargelegt (Detaillierungszwang)</a:t>
            </a:r>
          </a:p>
          <a:p>
            <a:pPr algn="l">
              <a:buFont typeface="+mj-lt"/>
              <a:buAutoNum type="arabicPeriod"/>
            </a:pPr>
            <a:r>
              <a:rPr lang="de-DE" b="0" i="0" dirty="0">
                <a:solidFill>
                  <a:srgbClr val="000000"/>
                </a:solidFill>
                <a:effectLst/>
              </a:rPr>
              <a:t>Es wird klar gemacht, wie sich Erzählelemente aufeinander beziehen (Gestaltschließungszwang)</a:t>
            </a:r>
          </a:p>
          <a:p>
            <a:endParaRPr lang="de-DE" dirty="0"/>
          </a:p>
        </p:txBody>
      </p:sp>
    </p:spTree>
    <p:extLst>
      <p:ext uri="{BB962C8B-B14F-4D97-AF65-F5344CB8AC3E}">
        <p14:creationId xmlns:p14="http://schemas.microsoft.com/office/powerpoint/2010/main" val="419810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681625-CBD3-4A2B-A7B3-DC00F47AAB33}"/>
              </a:ext>
            </a:extLst>
          </p:cNvPr>
          <p:cNvSpPr>
            <a:spLocks noGrp="1"/>
          </p:cNvSpPr>
          <p:nvPr>
            <p:ph type="title"/>
          </p:nvPr>
        </p:nvSpPr>
        <p:spPr/>
        <p:txBody>
          <a:bodyPr/>
          <a:lstStyle/>
          <a:p>
            <a:r>
              <a:rPr lang="de-DE" sz="2500" dirty="0"/>
              <a:t>Grundlagen</a:t>
            </a:r>
            <a:br>
              <a:rPr lang="de-DE" dirty="0"/>
            </a:br>
            <a:endParaRPr lang="de-DE" dirty="0"/>
          </a:p>
        </p:txBody>
      </p:sp>
      <p:sp>
        <p:nvSpPr>
          <p:cNvPr id="3" name="Inhaltsplatzhalter 2">
            <a:extLst>
              <a:ext uri="{FF2B5EF4-FFF2-40B4-BE49-F238E27FC236}">
                <a16:creationId xmlns:a16="http://schemas.microsoft.com/office/drawing/2014/main" id="{A18ECC7F-7D20-4BBE-B8C6-CC6FA61EFD7B}"/>
              </a:ext>
            </a:extLst>
          </p:cNvPr>
          <p:cNvSpPr>
            <a:spLocks noGrp="1"/>
          </p:cNvSpPr>
          <p:nvPr>
            <p:ph idx="1"/>
          </p:nvPr>
        </p:nvSpPr>
        <p:spPr/>
        <p:txBody>
          <a:bodyPr/>
          <a:lstStyle/>
          <a:p>
            <a:pPr algn="l"/>
            <a:r>
              <a:rPr lang="de-DE" b="0" i="0" dirty="0">
                <a:solidFill>
                  <a:srgbClr val="000000"/>
                </a:solidFill>
                <a:effectLst/>
              </a:rPr>
              <a:t>Forschungsinteresse und Aufgabengebiet qualitativer Forschung</a:t>
            </a:r>
          </a:p>
          <a:p>
            <a:pPr algn="l"/>
            <a:r>
              <a:rPr lang="de-DE" b="0" i="0" dirty="0">
                <a:solidFill>
                  <a:srgbClr val="000000"/>
                </a:solidFill>
                <a:effectLst/>
              </a:rPr>
              <a:t>(Helfferich 2011: </a:t>
            </a:r>
            <a:r>
              <a:rPr lang="de-DE" b="0" i="0" dirty="0" err="1">
                <a:solidFill>
                  <a:srgbClr val="000000"/>
                </a:solidFill>
                <a:effectLst/>
              </a:rPr>
              <a:t>21f</a:t>
            </a:r>
            <a:r>
              <a:rPr lang="de-DE" b="0" i="0" dirty="0">
                <a:solidFill>
                  <a:srgbClr val="000000"/>
                </a:solidFill>
                <a:effectLst/>
              </a:rPr>
              <a:t>.)</a:t>
            </a:r>
          </a:p>
          <a:p>
            <a:pPr algn="l">
              <a:buFont typeface="Arial" panose="020B0604020202020204" pitchFamily="34" charset="0"/>
              <a:buChar char="•"/>
            </a:pPr>
            <a:r>
              <a:rPr lang="de-DE" b="0" i="0" dirty="0">
                <a:solidFill>
                  <a:srgbClr val="000000"/>
                </a:solidFill>
                <a:effectLst/>
              </a:rPr>
              <a:t>macht sich das Verstehen sozialer Phänomene zur Aufgabe.</a:t>
            </a:r>
          </a:p>
          <a:p>
            <a:pPr algn="l">
              <a:buFont typeface="Arial" panose="020B0604020202020204" pitchFamily="34" charset="0"/>
              <a:buChar char="•"/>
            </a:pPr>
            <a:r>
              <a:rPr lang="de-DE" b="0" i="0" dirty="0">
                <a:solidFill>
                  <a:srgbClr val="000000"/>
                </a:solidFill>
                <a:effectLst/>
              </a:rPr>
              <a:t>zielt dafür auf die Rekonstruktion von Sinn oder subjektive Sichtweisen (welche je nach Ansatz unterschiedlich gefasst werden).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012726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F0E4B8-804E-4DF0-B7E5-6DF59B627063}"/>
              </a:ext>
            </a:extLst>
          </p:cNvPr>
          <p:cNvSpPr>
            <a:spLocks noGrp="1"/>
          </p:cNvSpPr>
          <p:nvPr>
            <p:ph type="title"/>
          </p:nvPr>
        </p:nvSpPr>
        <p:spPr/>
        <p:txBody>
          <a:bodyPr>
            <a:normAutofit/>
          </a:bodyPr>
          <a:lstStyle/>
          <a:p>
            <a:r>
              <a:rPr lang="de-DE" sz="2500" b="0" i="0" dirty="0">
                <a:solidFill>
                  <a:srgbClr val="000000"/>
                </a:solidFill>
                <a:effectLst/>
              </a:rPr>
              <a:t>Fünf Aspekte, die in der Interviewsituation zu beachten sind (1)</a:t>
            </a:r>
            <a:br>
              <a:rPr lang="de-DE" sz="2500" b="0" i="0" dirty="0">
                <a:solidFill>
                  <a:srgbClr val="000000"/>
                </a:solidFill>
                <a:effectLst/>
              </a:rPr>
            </a:br>
            <a:r>
              <a:rPr lang="de-DE" sz="2500" b="0" i="0" dirty="0">
                <a:solidFill>
                  <a:srgbClr val="000000"/>
                </a:solidFill>
                <a:effectLst/>
              </a:rPr>
              <a:t>(Helfferich 2011: 63)</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D3558A7-DDEF-425E-B131-D883E32960CF}"/>
              </a:ext>
            </a:extLst>
          </p:cNvPr>
          <p:cNvSpPr>
            <a:spLocks noGrp="1"/>
          </p:cNvSpPr>
          <p:nvPr>
            <p:ph idx="1"/>
          </p:nvPr>
        </p:nvSpPr>
        <p:spPr/>
        <p:txBody>
          <a:bodyPr/>
          <a:lstStyle/>
          <a:p>
            <a:pPr algn="l">
              <a:buFont typeface="+mj-lt"/>
              <a:buAutoNum type="arabicPeriod"/>
            </a:pPr>
            <a:r>
              <a:rPr lang="de-DE" b="0" i="0" dirty="0">
                <a:solidFill>
                  <a:srgbClr val="000000"/>
                </a:solidFill>
                <a:effectLst/>
              </a:rPr>
              <a:t>Es gibt eine große Bandbreite an Erzählstrategien und persönlichen Stilen.</a:t>
            </a:r>
          </a:p>
          <a:p>
            <a:pPr algn="l">
              <a:buFont typeface="+mj-lt"/>
              <a:buAutoNum type="arabicPeriod"/>
            </a:pPr>
            <a:r>
              <a:rPr lang="de-DE" b="0" i="0" dirty="0">
                <a:solidFill>
                  <a:srgbClr val="000000"/>
                </a:solidFill>
                <a:effectLst/>
              </a:rPr>
              <a:t>Bei Erzählungen handelt es sich stets um eine Version der Geschichte, welche unter anderen Interviewbedingungen auch anders ausfallen könnte.</a:t>
            </a:r>
          </a:p>
          <a:p>
            <a:pPr algn="l">
              <a:buFont typeface="+mj-lt"/>
              <a:buAutoNum type="arabicPeriod"/>
            </a:pPr>
            <a:r>
              <a:rPr lang="de-DE" b="0" i="0" dirty="0">
                <a:solidFill>
                  <a:srgbClr val="000000"/>
                </a:solidFill>
                <a:effectLst/>
              </a:rPr>
              <a:t>stets eine Kommunikations- und Interaktionssituation, auch wenn die interviewende Person keine einzige Frage gestellt hat.</a:t>
            </a:r>
          </a:p>
          <a:p>
            <a:endParaRPr lang="de-DE" dirty="0"/>
          </a:p>
        </p:txBody>
      </p:sp>
    </p:spTree>
    <p:extLst>
      <p:ext uri="{BB962C8B-B14F-4D97-AF65-F5344CB8AC3E}">
        <p14:creationId xmlns:p14="http://schemas.microsoft.com/office/powerpoint/2010/main" val="2685840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20A58A-F8E5-42A4-BBFF-4446260D7E11}"/>
              </a:ext>
            </a:extLst>
          </p:cNvPr>
          <p:cNvSpPr>
            <a:spLocks noGrp="1"/>
          </p:cNvSpPr>
          <p:nvPr>
            <p:ph type="title"/>
          </p:nvPr>
        </p:nvSpPr>
        <p:spPr/>
        <p:txBody>
          <a:bodyPr>
            <a:normAutofit/>
          </a:bodyPr>
          <a:lstStyle/>
          <a:p>
            <a:r>
              <a:rPr lang="de-DE" sz="2500" b="0" i="0" dirty="0">
                <a:solidFill>
                  <a:srgbClr val="000000"/>
                </a:solidFill>
                <a:effectLst/>
              </a:rPr>
              <a:t>Fünf Aspekte, die in der Interviewsituation zu beachten sind. (2)</a:t>
            </a:r>
            <a:br>
              <a:rPr lang="de-DE" sz="2500" b="0" i="0" dirty="0">
                <a:solidFill>
                  <a:srgbClr val="000000"/>
                </a:solidFill>
                <a:effectLst/>
              </a:rPr>
            </a:br>
            <a:r>
              <a:rPr lang="de-DE" sz="2500" b="0" i="0" dirty="0">
                <a:solidFill>
                  <a:srgbClr val="000000"/>
                </a:solidFill>
                <a:effectLst/>
              </a:rPr>
              <a:t>(Helfferich 2011: 63)</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03FBDAE-33EA-4F7F-BE72-F5A706ADD752}"/>
              </a:ext>
            </a:extLst>
          </p:cNvPr>
          <p:cNvSpPr>
            <a:spLocks noGrp="1"/>
          </p:cNvSpPr>
          <p:nvPr>
            <p:ph idx="1"/>
          </p:nvPr>
        </p:nvSpPr>
        <p:spPr/>
        <p:txBody>
          <a:bodyPr/>
          <a:lstStyle/>
          <a:p>
            <a:pPr algn="l">
              <a:buFont typeface="+mj-lt"/>
              <a:buAutoNum type="arabicPeriod"/>
            </a:pPr>
            <a:r>
              <a:rPr lang="de-DE" b="0" i="0" dirty="0">
                <a:solidFill>
                  <a:srgbClr val="000000"/>
                </a:solidFill>
                <a:effectLst/>
              </a:rPr>
              <a:t>Das Forschungsinteresse kann lediglich einer situativen, nicht einer allgemeinen „Wahrheit“ gelten.</a:t>
            </a:r>
          </a:p>
          <a:p>
            <a:pPr algn="l">
              <a:buFont typeface="+mj-lt"/>
              <a:buAutoNum type="arabicPeriod"/>
            </a:pPr>
            <a:r>
              <a:rPr lang="de-DE" b="0" i="0" dirty="0">
                <a:solidFill>
                  <a:srgbClr val="000000"/>
                </a:solidFill>
                <a:effectLst/>
              </a:rPr>
              <a:t>Konsequenzen für die Interviewerhaltung: Offenheit, Zurückhaltung bzw. Reflexion der eigenen Anteile, methodische Sorgfalt bei der Gestaltung der Interviewsituation.</a:t>
            </a:r>
          </a:p>
          <a:p>
            <a:endParaRPr lang="de-DE" dirty="0"/>
          </a:p>
        </p:txBody>
      </p:sp>
    </p:spTree>
    <p:extLst>
      <p:ext uri="{BB962C8B-B14F-4D97-AF65-F5344CB8AC3E}">
        <p14:creationId xmlns:p14="http://schemas.microsoft.com/office/powerpoint/2010/main" val="1677387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279C4D-059E-47A0-9A32-750DAB54D3F1}"/>
              </a:ext>
            </a:extLst>
          </p:cNvPr>
          <p:cNvSpPr>
            <a:spLocks noGrp="1"/>
          </p:cNvSpPr>
          <p:nvPr>
            <p:ph type="title"/>
          </p:nvPr>
        </p:nvSpPr>
        <p:spPr/>
        <p:txBody>
          <a:bodyPr>
            <a:normAutofit/>
          </a:bodyPr>
          <a:lstStyle/>
          <a:p>
            <a:r>
              <a:rPr lang="de-DE" sz="2500" b="0" i="0" dirty="0">
                <a:solidFill>
                  <a:srgbClr val="000000"/>
                </a:solidFill>
                <a:effectLst/>
              </a:rPr>
              <a:t>Weshalb sollte dem Intervieweinstieg besondere Aufmerksamkeit gewidmet werden? (Helfferich 2011: </a:t>
            </a:r>
            <a:r>
              <a:rPr lang="de-DE" sz="2500" b="0" i="0" dirty="0" err="1">
                <a:solidFill>
                  <a:srgbClr val="000000"/>
                </a:solidFill>
                <a:effectLst/>
              </a:rPr>
              <a:t>69f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D7532A18-C90E-4D02-8D32-88AB228B128D}"/>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Interviewsituation ist für Erzählpersonen i.d.R. ungewohnt, Verhaltensregeln sind nicht bekannt</a:t>
            </a:r>
          </a:p>
          <a:p>
            <a:pPr algn="l">
              <a:buFont typeface="Arial" panose="020B0604020202020204" pitchFamily="34" charset="0"/>
              <a:buChar char="•"/>
            </a:pPr>
            <a:r>
              <a:rPr lang="de-DE" b="0" i="0" dirty="0">
                <a:solidFill>
                  <a:srgbClr val="000000"/>
                </a:solidFill>
                <a:effectLst/>
              </a:rPr>
              <a:t>Beziehung zwischen Interviewenden und Erzählenden ist noch nicht geregelt → wie stark wird das Gespräch geführt? Welche Redeanteile kommen wem zuteil? → Weichen für den Selektionsprozess der Interviewsituation werden hier gelegt.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302187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B56090-DF90-446F-8B3E-4E33CCABFB84}"/>
              </a:ext>
            </a:extLst>
          </p:cNvPr>
          <p:cNvSpPr>
            <a:spLocks noGrp="1"/>
          </p:cNvSpPr>
          <p:nvPr>
            <p:ph type="title"/>
          </p:nvPr>
        </p:nvSpPr>
        <p:spPr/>
        <p:txBody>
          <a:bodyPr>
            <a:normAutofit/>
          </a:bodyPr>
          <a:lstStyle/>
          <a:p>
            <a:r>
              <a:rPr lang="de-DE" sz="2500" b="0" i="0" dirty="0">
                <a:solidFill>
                  <a:srgbClr val="000000"/>
                </a:solidFill>
                <a:effectLst/>
              </a:rPr>
              <a:t>Erzählsituation als ein Selektionsprozess</a:t>
            </a:r>
            <a:br>
              <a:rPr lang="de-DE" sz="2500" b="0" i="0" dirty="0">
                <a:solidFill>
                  <a:srgbClr val="000000"/>
                </a:solidFill>
                <a:effectLst/>
              </a:rPr>
            </a:br>
            <a:r>
              <a:rPr lang="de-DE" sz="2500" b="0" i="0" dirty="0">
                <a:solidFill>
                  <a:srgbClr val="000000"/>
                </a:solidFill>
                <a:effectLst/>
              </a:rPr>
              <a:t>(Helfferich 2011: 65)</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893F9900-A704-4768-BCDF-6AA9EDE7E909}"/>
              </a:ext>
            </a:extLst>
          </p:cNvPr>
          <p:cNvSpPr>
            <a:spLocks noGrp="1"/>
          </p:cNvSpPr>
          <p:nvPr>
            <p:ph idx="1"/>
          </p:nvPr>
        </p:nvSpPr>
        <p:spPr/>
        <p:txBody>
          <a:bodyPr/>
          <a:lstStyle/>
          <a:p>
            <a:pPr algn="l"/>
            <a:r>
              <a:rPr lang="de-DE" b="0" i="0" dirty="0">
                <a:solidFill>
                  <a:srgbClr val="000000"/>
                </a:solidFill>
                <a:effectLst/>
              </a:rPr>
              <a:t>Erzählperson kann unmöglich jedes Detail der Geschichte erzählen. Sie entscheidet mehr oder weniger spontan, welche Ereignisse bzw. Aspekte wie erzählt bzw. verschwiegen werden. → Es entsteht eine situationsspezifische Version der Geschichte</a:t>
            </a:r>
          </a:p>
          <a:p>
            <a:pPr marL="0" indent="0">
              <a:buNone/>
            </a:pPr>
            <a:endParaRPr lang="de-DE" dirty="0"/>
          </a:p>
        </p:txBody>
      </p:sp>
    </p:spTree>
    <p:extLst>
      <p:ext uri="{BB962C8B-B14F-4D97-AF65-F5344CB8AC3E}">
        <p14:creationId xmlns:p14="http://schemas.microsoft.com/office/powerpoint/2010/main" val="3744973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DE448-B9A3-4C62-B582-73D01990BE96}"/>
              </a:ext>
            </a:extLst>
          </p:cNvPr>
          <p:cNvSpPr>
            <a:spLocks noGrp="1"/>
          </p:cNvSpPr>
          <p:nvPr>
            <p:ph type="title"/>
          </p:nvPr>
        </p:nvSpPr>
        <p:spPr/>
        <p:txBody>
          <a:bodyPr>
            <a:normAutofit/>
          </a:bodyPr>
          <a:lstStyle/>
          <a:p>
            <a:r>
              <a:rPr lang="de-DE" sz="2500" b="0" i="0" dirty="0">
                <a:solidFill>
                  <a:srgbClr val="000000"/>
                </a:solidFill>
                <a:effectLst/>
              </a:rPr>
              <a:t>Zur Herstellung von Erzählräumen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68f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7B1F6746-AE91-4A81-989C-DCD96B2C0C73}"/>
              </a:ext>
            </a:extLst>
          </p:cNvPr>
          <p:cNvSpPr>
            <a:spLocks noGrp="1"/>
          </p:cNvSpPr>
          <p:nvPr>
            <p:ph idx="1"/>
          </p:nvPr>
        </p:nvSpPr>
        <p:spPr/>
        <p:txBody>
          <a:bodyPr/>
          <a:lstStyle/>
          <a:p>
            <a:pPr algn="l"/>
            <a:r>
              <a:rPr lang="de-DE" b="0" i="0" dirty="0">
                <a:solidFill>
                  <a:srgbClr val="000000"/>
                </a:solidFill>
                <a:effectLst/>
              </a:rPr>
              <a:t>Bedürfnis nach einem erzählförderndem „Klima“ und einer „Vertrauensatmosphäre“ variiert von Person zu Person; offene Erzählräume können sehr unterschiedlich wahrgenommen werden (Geschenk vs. Last) (Selbstdarstellungsfreiheit vs. Rückversicherung durch Interviewenden) → Anforderung an Interviewende: Erzähltypus heraushören; Interviewführung anpassen.</a:t>
            </a:r>
          </a:p>
          <a:p>
            <a:endParaRPr lang="de-DE" dirty="0"/>
          </a:p>
        </p:txBody>
      </p:sp>
    </p:spTree>
    <p:extLst>
      <p:ext uri="{BB962C8B-B14F-4D97-AF65-F5344CB8AC3E}">
        <p14:creationId xmlns:p14="http://schemas.microsoft.com/office/powerpoint/2010/main" val="1196292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DAD379-4C19-457A-8A9D-9AB0B54C0C04}"/>
              </a:ext>
            </a:extLst>
          </p:cNvPr>
          <p:cNvSpPr>
            <a:spLocks noGrp="1"/>
          </p:cNvSpPr>
          <p:nvPr>
            <p:ph type="title"/>
          </p:nvPr>
        </p:nvSpPr>
        <p:spPr/>
        <p:txBody>
          <a:bodyPr>
            <a:normAutofit/>
          </a:bodyPr>
          <a:lstStyle/>
          <a:p>
            <a:r>
              <a:rPr lang="de-DE" sz="2500" b="0" i="0" dirty="0">
                <a:solidFill>
                  <a:srgbClr val="000000"/>
                </a:solidFill>
                <a:effectLst/>
              </a:rPr>
              <a:t>Erzählstrategien: Abhängigkeit der Länge einer Erzählpassage</a:t>
            </a:r>
            <a:br>
              <a:rPr lang="de-DE" sz="2500" b="0" i="0" dirty="0">
                <a:solidFill>
                  <a:srgbClr val="000000"/>
                </a:solidFill>
                <a:effectLst/>
              </a:rPr>
            </a:br>
            <a:r>
              <a:rPr lang="de-DE" sz="2500" b="0" i="0" dirty="0">
                <a:solidFill>
                  <a:srgbClr val="000000"/>
                </a:solidFill>
                <a:effectLst/>
              </a:rPr>
              <a:t>(Helfferich 2011: 72)</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47E26BF0-541F-4A92-8A87-C542F9010E21}"/>
              </a:ext>
            </a:extLst>
          </p:cNvPr>
          <p:cNvSpPr>
            <a:spLocks noGrp="1"/>
          </p:cNvSpPr>
          <p:nvPr>
            <p:ph idx="1"/>
          </p:nvPr>
        </p:nvSpPr>
        <p:spPr/>
        <p:txBody>
          <a:bodyPr/>
          <a:lstStyle/>
          <a:p>
            <a:pPr algn="l"/>
            <a:r>
              <a:rPr lang="de-DE" b="0" i="0" dirty="0">
                <a:solidFill>
                  <a:srgbClr val="000000"/>
                </a:solidFill>
                <a:effectLst/>
              </a:rPr>
              <a:t>Die Länge der Erzählpassage wird wesentlich durch drei Aspekte beeinflusst: </a:t>
            </a:r>
          </a:p>
          <a:p>
            <a:pPr algn="l"/>
            <a:r>
              <a:rPr lang="de-DE" b="0" i="0" dirty="0">
                <a:solidFill>
                  <a:srgbClr val="000000"/>
                </a:solidFill>
                <a:effectLst/>
              </a:rPr>
              <a:t>1. Offenheit und Breite des Stimulus, </a:t>
            </a:r>
          </a:p>
          <a:p>
            <a:pPr algn="l"/>
            <a:r>
              <a:rPr lang="de-DE" b="0" i="0" dirty="0">
                <a:solidFill>
                  <a:srgbClr val="000000"/>
                </a:solidFill>
                <a:effectLst/>
              </a:rPr>
              <a:t>2. Gestaltung der sozialen Beziehung durch die Erzählperson (Wie viel Führung wird von Interviewende erwartet?),</a:t>
            </a:r>
          </a:p>
          <a:p>
            <a:pPr algn="l"/>
            <a:r>
              <a:rPr lang="de-DE" b="0" i="0" dirty="0">
                <a:solidFill>
                  <a:srgbClr val="000000"/>
                </a:solidFill>
                <a:effectLst/>
              </a:rPr>
              <a:t> 3. Erzählplan der Erzählperson (Vorstellung der Erzählperson, welche Aspekte der Geschichte sie wie detailliert erzählen möchte).</a:t>
            </a:r>
          </a:p>
          <a:p>
            <a:endParaRPr lang="de-DE" dirty="0"/>
          </a:p>
        </p:txBody>
      </p:sp>
    </p:spTree>
    <p:extLst>
      <p:ext uri="{BB962C8B-B14F-4D97-AF65-F5344CB8AC3E}">
        <p14:creationId xmlns:p14="http://schemas.microsoft.com/office/powerpoint/2010/main" val="272805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5EA6E-0843-4AA4-8970-5AC1C75E98AA}"/>
              </a:ext>
            </a:extLst>
          </p:cNvPr>
          <p:cNvSpPr>
            <a:spLocks noGrp="1"/>
          </p:cNvSpPr>
          <p:nvPr>
            <p:ph type="title"/>
          </p:nvPr>
        </p:nvSpPr>
        <p:spPr/>
        <p:txBody>
          <a:bodyPr>
            <a:noAutofit/>
          </a:bodyPr>
          <a:lstStyle/>
          <a:p>
            <a:r>
              <a:rPr lang="de-DE" sz="2500" b="0" i="0" dirty="0">
                <a:solidFill>
                  <a:srgbClr val="000000"/>
                </a:solidFill>
                <a:effectLst/>
              </a:rPr>
              <a:t>Was ist unter einem Erzählplan zu verstehen und inwiefern ist dieser für die Interviewsituation relevant?</a:t>
            </a:r>
            <a:br>
              <a:rPr lang="de-DE" sz="2500" b="0" i="0" dirty="0">
                <a:solidFill>
                  <a:srgbClr val="000000"/>
                </a:solidFill>
                <a:effectLst/>
              </a:rPr>
            </a:br>
            <a:r>
              <a:rPr lang="de-DE" sz="2500" b="0" i="0" dirty="0">
                <a:solidFill>
                  <a:srgbClr val="000000"/>
                </a:solidFill>
                <a:effectLst/>
              </a:rPr>
              <a:t>(Helfferich 2011: 72)</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7E6EE0A-FACC-49FB-B788-FB52A5F893F1}"/>
              </a:ext>
            </a:extLst>
          </p:cNvPr>
          <p:cNvSpPr>
            <a:spLocks noGrp="1"/>
          </p:cNvSpPr>
          <p:nvPr>
            <p:ph idx="1"/>
          </p:nvPr>
        </p:nvSpPr>
        <p:spPr/>
        <p:txBody>
          <a:bodyPr/>
          <a:lstStyle/>
          <a:p>
            <a:pPr algn="l"/>
            <a:r>
              <a:rPr lang="de-DE" b="0" i="0" dirty="0">
                <a:solidFill>
                  <a:srgbClr val="000000"/>
                </a:solidFill>
                <a:effectLst/>
              </a:rPr>
              <a:t>Beschreibt die mehr oder weniger feste Vorstellung der Erzählperson, welche Aspekte wie detailliert im Interview erzählt werden sollen. Je vager dieser ist, desto mehr kann das Gespräch in der Interviewsituation durch spontane Entscheidungen/ Reaktionen geleitet werden.</a:t>
            </a:r>
          </a:p>
          <a:p>
            <a:endParaRPr lang="de-DE" dirty="0"/>
          </a:p>
        </p:txBody>
      </p:sp>
    </p:spTree>
    <p:extLst>
      <p:ext uri="{BB962C8B-B14F-4D97-AF65-F5344CB8AC3E}">
        <p14:creationId xmlns:p14="http://schemas.microsoft.com/office/powerpoint/2010/main" val="4112679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7AA7F9-E702-4D8D-8D67-6EF1906EC482}"/>
              </a:ext>
            </a:extLst>
          </p:cNvPr>
          <p:cNvSpPr>
            <a:spLocks noGrp="1"/>
          </p:cNvSpPr>
          <p:nvPr>
            <p:ph type="title"/>
          </p:nvPr>
        </p:nvSpPr>
        <p:spPr/>
        <p:txBody>
          <a:bodyPr>
            <a:normAutofit/>
          </a:bodyPr>
          <a:lstStyle/>
          <a:p>
            <a:r>
              <a:rPr lang="de-DE" sz="2500" b="0" i="0" dirty="0">
                <a:solidFill>
                  <a:srgbClr val="000000"/>
                </a:solidFill>
                <a:effectLst/>
              </a:rPr>
              <a:t>Die „Wahrheitsfrage“ aus Sicht der Erzählperson</a:t>
            </a:r>
            <a:br>
              <a:rPr lang="de-DE" sz="2500" b="0" i="0" dirty="0">
                <a:solidFill>
                  <a:srgbClr val="000000"/>
                </a:solidFill>
                <a:effectLst/>
              </a:rPr>
            </a:br>
            <a:r>
              <a:rPr lang="de-DE" sz="2500" b="0" i="0" dirty="0">
                <a:solidFill>
                  <a:srgbClr val="000000"/>
                </a:solidFill>
                <a:effectLst/>
              </a:rPr>
              <a:t>(Helfferich 2011: 76)</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5CE19857-AC38-45C8-A905-5EA7E4E08CC8}"/>
              </a:ext>
            </a:extLst>
          </p:cNvPr>
          <p:cNvSpPr>
            <a:spLocks noGrp="1"/>
          </p:cNvSpPr>
          <p:nvPr>
            <p:ph idx="1"/>
          </p:nvPr>
        </p:nvSpPr>
        <p:spPr/>
        <p:txBody>
          <a:bodyPr/>
          <a:lstStyle/>
          <a:p>
            <a:pPr algn="l"/>
            <a:r>
              <a:rPr lang="de-DE" b="0" i="0" dirty="0">
                <a:solidFill>
                  <a:srgbClr val="000000"/>
                </a:solidFill>
                <a:effectLst/>
              </a:rPr>
              <a:t>Aussagen von Erzählpersonen werden nicht als objektive Wahrheiten, sondern als kontextgebundene, subjektive Wahrheiten angesehen. Dabei gilt die Prämisse, dass Erzählpersonen ihre Aussagen selbst für wahr halten (= Sinnhaftigkeitsunterstellung)</a:t>
            </a:r>
          </a:p>
          <a:p>
            <a:pPr marL="0" indent="0">
              <a:buNone/>
            </a:pPr>
            <a:endParaRPr lang="de-DE" dirty="0"/>
          </a:p>
        </p:txBody>
      </p:sp>
    </p:spTree>
    <p:extLst>
      <p:ext uri="{BB962C8B-B14F-4D97-AF65-F5344CB8AC3E}">
        <p14:creationId xmlns:p14="http://schemas.microsoft.com/office/powerpoint/2010/main" val="3000179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E2ACA-3CAD-429E-BBF3-6930A175DC13}"/>
              </a:ext>
            </a:extLst>
          </p:cNvPr>
          <p:cNvSpPr>
            <a:spLocks noGrp="1"/>
          </p:cNvSpPr>
          <p:nvPr>
            <p:ph type="title"/>
          </p:nvPr>
        </p:nvSpPr>
        <p:spPr/>
        <p:txBody>
          <a:bodyPr>
            <a:normAutofit/>
          </a:bodyPr>
          <a:lstStyle/>
          <a:p>
            <a:r>
              <a:rPr lang="de-DE" sz="2500" b="0" i="0" dirty="0">
                <a:solidFill>
                  <a:srgbClr val="000000"/>
                </a:solidFill>
                <a:effectLst/>
              </a:rPr>
              <a:t>Die Wahrheitsfrage: Grundposition qualitativer Verfahren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76f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12049C6-A156-4D1C-A61F-5EE478D2980A}"/>
              </a:ext>
            </a:extLst>
          </p:cNvPr>
          <p:cNvSpPr>
            <a:spLocks noGrp="1"/>
          </p:cNvSpPr>
          <p:nvPr>
            <p:ph idx="1"/>
          </p:nvPr>
        </p:nvSpPr>
        <p:spPr/>
        <p:txBody>
          <a:bodyPr>
            <a:normAutofit/>
          </a:bodyPr>
          <a:lstStyle/>
          <a:p>
            <a:pPr algn="l"/>
            <a:r>
              <a:rPr lang="de-DE" b="0" i="0" dirty="0">
                <a:solidFill>
                  <a:srgbClr val="000000"/>
                </a:solidFill>
                <a:effectLst/>
              </a:rPr>
              <a:t>Wirklichkeit wird allgemein als ein bereits interpretierter, gedeuteter und sozial generierter Forschungsgegenstand betrachtet. Sie ist nicht objektiv für sich, sondern lediglich in Abhängigkeit situativen Gegebenheiten gegeben. Sie ist allerdings auch keinesfalls beliebig - Äußerungen folgen einer bestimmen Logik - Erleben, Erfahren und Erzählen stehen nicht in einem völlig arbiträren Verhältnis zueinander.</a:t>
            </a:r>
          </a:p>
          <a:p>
            <a:pPr marL="0" indent="0">
              <a:buNone/>
            </a:pPr>
            <a:endParaRPr lang="de-DE" dirty="0"/>
          </a:p>
        </p:txBody>
      </p:sp>
    </p:spTree>
    <p:extLst>
      <p:ext uri="{BB962C8B-B14F-4D97-AF65-F5344CB8AC3E}">
        <p14:creationId xmlns:p14="http://schemas.microsoft.com/office/powerpoint/2010/main" val="2593918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0AF2FF-CF03-42D3-91AB-3A65779295C3}"/>
              </a:ext>
            </a:extLst>
          </p:cNvPr>
          <p:cNvSpPr>
            <a:spLocks noGrp="1"/>
          </p:cNvSpPr>
          <p:nvPr>
            <p:ph type="title"/>
          </p:nvPr>
        </p:nvSpPr>
        <p:spPr/>
        <p:txBody>
          <a:bodyPr>
            <a:noAutofit/>
          </a:bodyPr>
          <a:lstStyle/>
          <a:p>
            <a:pPr algn="l"/>
            <a:r>
              <a:rPr lang="de-DE" sz="2500" b="1" i="0" dirty="0">
                <a:effectLst/>
              </a:rPr>
              <a:t>Interviewende Person (Helfferich 2011: 83-113)</a:t>
            </a:r>
            <a:br>
              <a:rPr lang="de-DE" sz="2500" b="1" i="0" dirty="0">
                <a:effectLst/>
              </a:rPr>
            </a:br>
            <a:r>
              <a:rPr lang="de-DE" sz="2500" b="0" i="0" dirty="0">
                <a:effectLst/>
              </a:rPr>
              <a:t>Fremdverstehen in der Interviewsituation</a:t>
            </a:r>
            <a:br>
              <a:rPr lang="de-DE" sz="2500" b="0" i="0" dirty="0">
                <a:effectLst/>
              </a:rPr>
            </a:br>
            <a:r>
              <a:rPr lang="de-DE" sz="2500" b="0" i="0" dirty="0">
                <a:effectLst/>
              </a:rPr>
              <a:t>(Helfferich 2011: 84)</a:t>
            </a:r>
            <a:br>
              <a:rPr lang="de-DE" sz="2500" b="0" i="0" dirty="0">
                <a:effectLst/>
              </a:rPr>
            </a:br>
            <a:endParaRPr lang="de-DE" sz="2500" dirty="0"/>
          </a:p>
        </p:txBody>
      </p:sp>
      <p:sp>
        <p:nvSpPr>
          <p:cNvPr id="3" name="Inhaltsplatzhalter 2">
            <a:extLst>
              <a:ext uri="{FF2B5EF4-FFF2-40B4-BE49-F238E27FC236}">
                <a16:creationId xmlns:a16="http://schemas.microsoft.com/office/drawing/2014/main" id="{1A6E4336-3B15-4103-90DC-70553B2E2F23}"/>
              </a:ext>
            </a:extLst>
          </p:cNvPr>
          <p:cNvSpPr>
            <a:spLocks noGrp="1"/>
          </p:cNvSpPr>
          <p:nvPr>
            <p:ph idx="1"/>
          </p:nvPr>
        </p:nvSpPr>
        <p:spPr/>
        <p:txBody>
          <a:bodyPr/>
          <a:lstStyle/>
          <a:p>
            <a:r>
              <a:rPr lang="de-DE" b="0" i="0" dirty="0">
                <a:effectLst/>
              </a:rPr>
              <a:t>Stellt eine Grundbedingung für ein erfolgreiches Interview dar und muss von der Erzählperson und von Interviewenden wechselseitig erbracht werden; Bedeutung: den Interviewpartner aus der Außenperspektive des oder der Anderen verstehen, die Sinnstrukturen des Gegenübers nachvollziehen. Fremdverstehen ist nie unzweifelhaft und beruht auf eigenen Erfahrungen.</a:t>
            </a:r>
            <a:endParaRPr lang="de-DE" dirty="0"/>
          </a:p>
        </p:txBody>
      </p:sp>
    </p:spTree>
    <p:extLst>
      <p:ext uri="{BB962C8B-B14F-4D97-AF65-F5344CB8AC3E}">
        <p14:creationId xmlns:p14="http://schemas.microsoft.com/office/powerpoint/2010/main" val="273294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4848F5-F739-4115-A055-65F1ADA11D3A}"/>
              </a:ext>
            </a:extLst>
          </p:cNvPr>
          <p:cNvSpPr>
            <a:spLocks noGrp="1"/>
          </p:cNvSpPr>
          <p:nvPr>
            <p:ph type="title"/>
          </p:nvPr>
        </p:nvSpPr>
        <p:spPr/>
        <p:txBody>
          <a:bodyPr>
            <a:noAutofit/>
          </a:bodyPr>
          <a:lstStyle/>
          <a:p>
            <a:r>
              <a:rPr lang="de-DE" sz="2500" b="0" i="0" dirty="0">
                <a:solidFill>
                  <a:srgbClr val="000000"/>
                </a:solidFill>
                <a:effectLst/>
              </a:rPr>
              <a:t>Schwierigkeit/ besondere Herausforderung bzgl. des Forschungszieles Sinn bzw. subjektive Sichtweisen zu rekonstruieren</a:t>
            </a:r>
            <a:br>
              <a:rPr lang="de-DE" sz="2500" b="0" i="0" dirty="0">
                <a:solidFill>
                  <a:srgbClr val="000000"/>
                </a:solidFill>
                <a:effectLst/>
              </a:rPr>
            </a:br>
            <a:r>
              <a:rPr lang="de-DE" sz="2500" b="0" i="0" dirty="0">
                <a:solidFill>
                  <a:srgbClr val="000000"/>
                </a:solidFill>
                <a:effectLst/>
              </a:rPr>
              <a:t>(Helfferich 2011: 22)</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1748E2C6-AE18-4068-BAD9-7A02A59CAFAF}"/>
              </a:ext>
            </a:extLst>
          </p:cNvPr>
          <p:cNvSpPr>
            <a:spLocks noGrp="1"/>
          </p:cNvSpPr>
          <p:nvPr>
            <p:ph idx="1"/>
          </p:nvPr>
        </p:nvSpPr>
        <p:spPr/>
        <p:txBody>
          <a:bodyPr/>
          <a:lstStyle/>
          <a:p>
            <a:pPr algn="l"/>
            <a:r>
              <a:rPr lang="de-DE" b="0" i="0" dirty="0">
                <a:solidFill>
                  <a:srgbClr val="000000"/>
                </a:solidFill>
                <a:effectLst/>
              </a:rPr>
              <a:t>Sinn bzw. subjektive Sichtweisen sind nicht objektiv gegeben, sondern werden erst in der Interaktion gebildet. Zugang kann nicht mittels Rückgriff auf standardisierter Methoden gelingen</a:t>
            </a:r>
          </a:p>
          <a:p>
            <a:endParaRPr lang="de-DE" dirty="0"/>
          </a:p>
        </p:txBody>
      </p:sp>
    </p:spTree>
    <p:extLst>
      <p:ext uri="{BB962C8B-B14F-4D97-AF65-F5344CB8AC3E}">
        <p14:creationId xmlns:p14="http://schemas.microsoft.com/office/powerpoint/2010/main" val="2280831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6A15AB-CFF9-4E0F-A5D0-5E7051B30A1D}"/>
              </a:ext>
            </a:extLst>
          </p:cNvPr>
          <p:cNvSpPr>
            <a:spLocks noGrp="1"/>
          </p:cNvSpPr>
          <p:nvPr>
            <p:ph type="title"/>
          </p:nvPr>
        </p:nvSpPr>
        <p:spPr/>
        <p:txBody>
          <a:bodyPr>
            <a:normAutofit/>
          </a:bodyPr>
          <a:lstStyle/>
          <a:p>
            <a:r>
              <a:rPr lang="de-DE" sz="2500" b="0" i="0" dirty="0">
                <a:solidFill>
                  <a:srgbClr val="000000"/>
                </a:solidFill>
                <a:effectLst/>
              </a:rPr>
              <a:t>Relevanz von Vorverständnis für das Fremdverstehen</a:t>
            </a:r>
            <a:br>
              <a:rPr lang="de-DE" sz="2500" b="0" i="0" dirty="0">
                <a:solidFill>
                  <a:srgbClr val="000000"/>
                </a:solidFill>
                <a:effectLst/>
              </a:rPr>
            </a:br>
            <a:r>
              <a:rPr lang="de-DE" sz="2500" b="0" i="0" dirty="0">
                <a:solidFill>
                  <a:srgbClr val="000000"/>
                </a:solidFill>
                <a:effectLst/>
              </a:rPr>
              <a:t>(Helfferich 2011: 86)</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54A01921-FCBF-43CE-98FF-36FDBC859970}"/>
              </a:ext>
            </a:extLst>
          </p:cNvPr>
          <p:cNvSpPr>
            <a:spLocks noGrp="1"/>
          </p:cNvSpPr>
          <p:nvPr>
            <p:ph idx="1"/>
          </p:nvPr>
        </p:nvSpPr>
        <p:spPr/>
        <p:txBody>
          <a:bodyPr/>
          <a:lstStyle/>
          <a:p>
            <a:pPr algn="l"/>
            <a:r>
              <a:rPr lang="de-DE" b="0" i="0" dirty="0">
                <a:solidFill>
                  <a:srgbClr val="000000"/>
                </a:solidFill>
                <a:effectLst/>
              </a:rPr>
              <a:t>Allgemein gilt: minimale Basis an gemeinsamem Vorverständnis für eine gelingende Kommunikation dringend notwendig; Für die Interviewsituation wichtig: Interviewende muss trotz Vorverständnis offen bleiben für Aussagen/ Interpretationen die dem eigenen Vorverständnis nicht entsprechen.</a:t>
            </a:r>
          </a:p>
          <a:p>
            <a:pPr marL="0" indent="0">
              <a:buNone/>
            </a:pPr>
            <a:endParaRPr lang="de-DE" dirty="0"/>
          </a:p>
        </p:txBody>
      </p:sp>
    </p:spTree>
    <p:extLst>
      <p:ext uri="{BB962C8B-B14F-4D97-AF65-F5344CB8AC3E}">
        <p14:creationId xmlns:p14="http://schemas.microsoft.com/office/powerpoint/2010/main" val="605438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570761-380C-47D1-9823-57BA25DE2A91}"/>
              </a:ext>
            </a:extLst>
          </p:cNvPr>
          <p:cNvSpPr>
            <a:spLocks noGrp="1"/>
          </p:cNvSpPr>
          <p:nvPr>
            <p:ph type="title"/>
          </p:nvPr>
        </p:nvSpPr>
        <p:spPr/>
        <p:txBody>
          <a:bodyPr>
            <a:normAutofit/>
          </a:bodyPr>
          <a:lstStyle/>
          <a:p>
            <a:r>
              <a:rPr lang="de-DE" sz="2500" b="0" i="0" dirty="0">
                <a:solidFill>
                  <a:srgbClr val="000000"/>
                </a:solidFill>
                <a:effectLst/>
              </a:rPr>
              <a:t>Umgang mit Vorverständnis abhängig der Interviewform</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87f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469F99AF-0BD9-4DF0-968F-4BC3E0538293}"/>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Narrativ &amp; ethnografisch orientierte Interviews: Vorwissen wird zurückgestellt; Unverständlichkeiten werden als solche belassen und erst in der Datenanalyse aufgeschlüsselt.</a:t>
            </a:r>
          </a:p>
          <a:p>
            <a:pPr algn="l">
              <a:buFont typeface="Arial" panose="020B0604020202020204" pitchFamily="34" charset="0"/>
              <a:buChar char="•"/>
            </a:pPr>
            <a:r>
              <a:rPr lang="de-DE" b="0" i="0" dirty="0">
                <a:solidFill>
                  <a:srgbClr val="000000"/>
                </a:solidFill>
                <a:effectLst/>
              </a:rPr>
              <a:t>Dialogisch &amp; beraterisch orientiere Interviews: Vorwissen wird gezielt eingesetzt; Interviewende müssen Aussagen verstehen und Unverständlichkeiten klären, um diese im Anschluss ggf. gezielt aufgreifen zu können.</a:t>
            </a:r>
          </a:p>
          <a:p>
            <a:endParaRPr lang="de-DE" dirty="0"/>
          </a:p>
        </p:txBody>
      </p:sp>
    </p:spTree>
    <p:extLst>
      <p:ext uri="{BB962C8B-B14F-4D97-AF65-F5344CB8AC3E}">
        <p14:creationId xmlns:p14="http://schemas.microsoft.com/office/powerpoint/2010/main" val="26022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CC703B-4987-4096-849A-5E401CA61672}"/>
              </a:ext>
            </a:extLst>
          </p:cNvPr>
          <p:cNvSpPr>
            <a:spLocks noGrp="1"/>
          </p:cNvSpPr>
          <p:nvPr>
            <p:ph type="title"/>
          </p:nvPr>
        </p:nvSpPr>
        <p:spPr/>
        <p:txBody>
          <a:bodyPr>
            <a:normAutofit/>
          </a:bodyPr>
          <a:lstStyle/>
          <a:p>
            <a:r>
              <a:rPr lang="de-DE" sz="2500" b="0" i="0" dirty="0">
                <a:solidFill>
                  <a:srgbClr val="000000"/>
                </a:solidFill>
                <a:effectLst/>
              </a:rPr>
              <a:t>Wie kann Fremdverstehen geleistet werden?</a:t>
            </a:r>
            <a:br>
              <a:rPr lang="de-DE" sz="2500" b="0" i="0" dirty="0">
                <a:solidFill>
                  <a:srgbClr val="000000"/>
                </a:solidFill>
                <a:effectLst/>
              </a:rPr>
            </a:br>
            <a:r>
              <a:rPr lang="de-DE" sz="2500" b="0" i="0" dirty="0">
                <a:solidFill>
                  <a:srgbClr val="000000"/>
                </a:solidFill>
                <a:effectLst/>
              </a:rPr>
              <a:t>(Helfferich 2011: 90)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EA7570FA-2A94-417C-BD6D-AB8C3F60360B}"/>
              </a:ext>
            </a:extLst>
          </p:cNvPr>
          <p:cNvSpPr>
            <a:spLocks noGrp="1"/>
          </p:cNvSpPr>
          <p:nvPr>
            <p:ph idx="1"/>
          </p:nvPr>
        </p:nvSpPr>
        <p:spPr/>
        <p:txBody>
          <a:bodyPr>
            <a:normAutofit/>
          </a:bodyPr>
          <a:lstStyle/>
          <a:p>
            <a:pPr algn="l"/>
            <a:r>
              <a:rPr lang="de-DE" b="0" i="0" dirty="0">
                <a:solidFill>
                  <a:srgbClr val="000000"/>
                </a:solidFill>
                <a:effectLst/>
              </a:rPr>
              <a:t>Fremdverstehen als Fähigkeit, das Gehörte nicht aus dem heraus zu verstehen, was man selbst als „selbstverständlich“ weiß und kennt bedarf folgender Schritte:</a:t>
            </a:r>
          </a:p>
          <a:p>
            <a:pPr algn="l">
              <a:buFont typeface="+mj-lt"/>
              <a:buAutoNum type="arabicPeriod"/>
            </a:pPr>
            <a:r>
              <a:rPr lang="de-DE" b="0" i="0" dirty="0">
                <a:solidFill>
                  <a:srgbClr val="000000"/>
                </a:solidFill>
                <a:effectLst/>
              </a:rPr>
              <a:t>Das eigene Bezugssystem zurückstellen</a:t>
            </a:r>
          </a:p>
          <a:p>
            <a:pPr algn="l">
              <a:buFont typeface="+mj-lt"/>
              <a:buAutoNum type="arabicPeriod"/>
            </a:pPr>
            <a:r>
              <a:rPr lang="de-DE" b="0" i="0" dirty="0">
                <a:solidFill>
                  <a:srgbClr val="000000"/>
                </a:solidFill>
                <a:effectLst/>
              </a:rPr>
              <a:t>Haltung der Indifferenz, Fremdheitsannahme bzw. gleichschwebender Aufmerksamkeit entwickeln</a:t>
            </a:r>
          </a:p>
          <a:p>
            <a:pPr algn="l">
              <a:buFont typeface="+mj-lt"/>
              <a:buAutoNum type="arabicPeriod"/>
            </a:pPr>
            <a:r>
              <a:rPr lang="de-DE" b="0" i="0" dirty="0">
                <a:solidFill>
                  <a:srgbClr val="000000"/>
                </a:solidFill>
                <a:effectLst/>
              </a:rPr>
              <a:t>Haltung der Offenheit annehmen</a:t>
            </a:r>
          </a:p>
          <a:p>
            <a:endParaRPr lang="de-DE" dirty="0"/>
          </a:p>
        </p:txBody>
      </p:sp>
    </p:spTree>
    <p:extLst>
      <p:ext uri="{BB962C8B-B14F-4D97-AF65-F5344CB8AC3E}">
        <p14:creationId xmlns:p14="http://schemas.microsoft.com/office/powerpoint/2010/main" val="2481599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25D72C-A646-459D-8AE6-8B0DBF6DB942}"/>
              </a:ext>
            </a:extLst>
          </p:cNvPr>
          <p:cNvSpPr>
            <a:spLocks noGrp="1"/>
          </p:cNvSpPr>
          <p:nvPr>
            <p:ph type="title"/>
          </p:nvPr>
        </p:nvSpPr>
        <p:spPr/>
        <p:txBody>
          <a:bodyPr>
            <a:normAutofit/>
          </a:bodyPr>
          <a:lstStyle/>
          <a:p>
            <a:r>
              <a:rPr lang="de-DE" sz="2500" b="0" i="0" dirty="0">
                <a:solidFill>
                  <a:srgbClr val="000000"/>
                </a:solidFill>
                <a:effectLst/>
              </a:rPr>
              <a:t>(Aktives) Zuhören, Differenz zwischen Interviewsituation und Alltag</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90f</a:t>
            </a:r>
            <a:r>
              <a:rPr lang="de-DE" sz="2500" b="0" i="0" dirty="0">
                <a:solidFill>
                  <a:srgbClr val="000000"/>
                </a:solidFill>
                <a:effectLst/>
              </a:rPr>
              <a:t>, 117)</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E7735210-2C6F-4A48-A96B-2400219DDA51}"/>
              </a:ext>
            </a:extLst>
          </p:cNvPr>
          <p:cNvSpPr>
            <a:spLocks noGrp="1"/>
          </p:cNvSpPr>
          <p:nvPr>
            <p:ph idx="1"/>
          </p:nvPr>
        </p:nvSpPr>
        <p:spPr/>
        <p:txBody>
          <a:bodyPr/>
          <a:lstStyle/>
          <a:p>
            <a:pPr algn="l"/>
            <a:r>
              <a:rPr lang="de-DE" b="0" i="0" dirty="0">
                <a:solidFill>
                  <a:srgbClr val="000000"/>
                </a:solidFill>
                <a:effectLst/>
              </a:rPr>
              <a:t>Aktives Zuhören stellt eine zentrale Interviewer Kompetenz dar; Anders als in der alltäglichen Gesprächssituation besteht eine asymmetrische Kommunikationsbeziehung → Erzählperson steht im Mittelpunkt → Rollen zwischen Sprecher und Zuhörer werden nicht fortwährend getauscht. Erzählperson hat hohen Redeanteil, Interviewende hört aufmerksam und aktiv zu.</a:t>
            </a:r>
          </a:p>
          <a:p>
            <a:endParaRPr lang="de-DE" dirty="0"/>
          </a:p>
        </p:txBody>
      </p:sp>
    </p:spTree>
    <p:extLst>
      <p:ext uri="{BB962C8B-B14F-4D97-AF65-F5344CB8AC3E}">
        <p14:creationId xmlns:p14="http://schemas.microsoft.com/office/powerpoint/2010/main" val="1536640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87248F-5125-4C08-B9F8-3BC2BBC08A0F}"/>
              </a:ext>
            </a:extLst>
          </p:cNvPr>
          <p:cNvSpPr>
            <a:spLocks noGrp="1"/>
          </p:cNvSpPr>
          <p:nvPr>
            <p:ph type="title"/>
          </p:nvPr>
        </p:nvSpPr>
        <p:spPr/>
        <p:txBody>
          <a:bodyPr>
            <a:normAutofit/>
          </a:bodyPr>
          <a:lstStyle/>
          <a:p>
            <a:r>
              <a:rPr lang="de-DE" sz="2500" b="0" i="0" dirty="0">
                <a:solidFill>
                  <a:srgbClr val="000000"/>
                </a:solidFill>
                <a:effectLst/>
              </a:rPr>
              <a:t>Herausforderung „Aktives“ Zuhören und Umgang mit Pausen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91ff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1252934F-50DF-4A43-9C43-C8FDB4F7DF88}"/>
              </a:ext>
            </a:extLst>
          </p:cNvPr>
          <p:cNvSpPr>
            <a:spLocks noGrp="1"/>
          </p:cNvSpPr>
          <p:nvPr>
            <p:ph idx="1"/>
          </p:nvPr>
        </p:nvSpPr>
        <p:spPr/>
        <p:txBody>
          <a:bodyPr>
            <a:normAutofit/>
          </a:bodyPr>
          <a:lstStyle/>
          <a:p>
            <a:pPr algn="l"/>
            <a:r>
              <a:rPr lang="de-DE" b="0" i="0" dirty="0">
                <a:solidFill>
                  <a:srgbClr val="000000"/>
                </a:solidFill>
                <a:effectLst/>
              </a:rPr>
              <a:t>Konzentration der Aufmerksamkeit auf Erzählperson für beide Interviewpartner ungewohnt: Interviewende: eigene Mitteilungsbedürfnisse zurückstellen, auf Bewertungen verzichten, sich auf die Wahrnehmungen des Gegenübers konzentrieren und einlassen. Erzählpersonen: können von dem großen Erzählraum irritiert sein und sich von gezielt zugelassenen Gesprächspausen überfordert fühlen.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4709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EE8F46-E531-4BA6-9DEA-B48C24076A0E}"/>
              </a:ext>
            </a:extLst>
          </p:cNvPr>
          <p:cNvSpPr>
            <a:spLocks noGrp="1"/>
          </p:cNvSpPr>
          <p:nvPr>
            <p:ph type="title"/>
          </p:nvPr>
        </p:nvSpPr>
        <p:spPr/>
        <p:txBody>
          <a:bodyPr>
            <a:normAutofit/>
          </a:bodyPr>
          <a:lstStyle/>
          <a:p>
            <a:r>
              <a:rPr lang="de-DE" sz="2500" b="0" i="0" dirty="0">
                <a:solidFill>
                  <a:srgbClr val="000000"/>
                </a:solidFill>
                <a:effectLst/>
              </a:rPr>
              <a:t>„Wahrheitsfrage“ aus der Perspektive der Interviewenden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95f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3AB56F43-1FD7-4FFF-B068-297C8FAEE2E3}"/>
              </a:ext>
            </a:extLst>
          </p:cNvPr>
          <p:cNvSpPr>
            <a:spLocks noGrp="1"/>
          </p:cNvSpPr>
          <p:nvPr>
            <p:ph idx="1"/>
          </p:nvPr>
        </p:nvSpPr>
        <p:spPr/>
        <p:txBody>
          <a:bodyPr/>
          <a:lstStyle/>
          <a:p>
            <a:pPr algn="l"/>
            <a:r>
              <a:rPr lang="de-DE" b="0" i="0" dirty="0">
                <a:solidFill>
                  <a:srgbClr val="000000"/>
                </a:solidFill>
                <a:effectLst/>
              </a:rPr>
              <a:t>Nach der Überzeugung der qualitativen Forschung kann nicht von einer objektiven Wahrheit ausgegangen werden. Wahrheiten haben nur innerhalb einer bestimmten Logik Gültigkeit. Was als wahr betrachtet wird, ist damit eine Frage der theoretischen Perspektive und der gewählten Interviewform.</a:t>
            </a:r>
          </a:p>
          <a:p>
            <a:pPr marL="0" indent="0">
              <a:buNone/>
            </a:pPr>
            <a:endParaRPr lang="de-DE" dirty="0"/>
          </a:p>
        </p:txBody>
      </p:sp>
    </p:spTree>
    <p:extLst>
      <p:ext uri="{BB962C8B-B14F-4D97-AF65-F5344CB8AC3E}">
        <p14:creationId xmlns:p14="http://schemas.microsoft.com/office/powerpoint/2010/main" val="24119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45D7C9-4171-40EA-BEC2-EE93047914C6}"/>
              </a:ext>
            </a:extLst>
          </p:cNvPr>
          <p:cNvSpPr>
            <a:spLocks noGrp="1"/>
          </p:cNvSpPr>
          <p:nvPr>
            <p:ph type="title"/>
          </p:nvPr>
        </p:nvSpPr>
        <p:spPr/>
        <p:txBody>
          <a:bodyPr>
            <a:normAutofit/>
          </a:bodyPr>
          <a:lstStyle/>
          <a:p>
            <a:r>
              <a:rPr lang="de-DE" sz="2500" b="0" i="0" dirty="0">
                <a:solidFill>
                  <a:srgbClr val="000000"/>
                </a:solidFill>
                <a:effectLst/>
              </a:rPr>
              <a:t>Bedeutung und Funktionen nonverbaler Gesprächssignale</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98f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55D266A5-11E1-4F48-B4EA-8A586D3475DD}"/>
              </a:ext>
            </a:extLst>
          </p:cNvPr>
          <p:cNvSpPr>
            <a:spLocks noGrp="1"/>
          </p:cNvSpPr>
          <p:nvPr>
            <p:ph idx="1"/>
          </p:nvPr>
        </p:nvSpPr>
        <p:spPr/>
        <p:txBody>
          <a:bodyPr/>
          <a:lstStyle/>
          <a:p>
            <a:pPr algn="l"/>
            <a:r>
              <a:rPr lang="de-DE" b="0" i="0" dirty="0">
                <a:solidFill>
                  <a:srgbClr val="000000"/>
                </a:solidFill>
                <a:effectLst/>
              </a:rPr>
              <a:t>Sehr wichtig für die Gesprächssteuerung aller Interviewformen, insb. wenn der Einsatz verbaler Signale eingeschränkt ist: Sie Stützen die Erzählung, indem sie der Erzählperson zurückmelden, dass etwas interessiert, ablesen lassen, ob Erzählung den Erwartungen der Interviewenden entspricht sowie Gefühle und Beziehungsaspekte vermitteln.</a:t>
            </a:r>
          </a:p>
          <a:p>
            <a:pPr marL="0" indent="0">
              <a:buNone/>
            </a:pPr>
            <a:endParaRPr lang="de-DE" dirty="0"/>
          </a:p>
        </p:txBody>
      </p:sp>
    </p:spTree>
    <p:extLst>
      <p:ext uri="{BB962C8B-B14F-4D97-AF65-F5344CB8AC3E}">
        <p14:creationId xmlns:p14="http://schemas.microsoft.com/office/powerpoint/2010/main" val="3641630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783B-263A-4C1E-B20F-09B7806374F7}"/>
              </a:ext>
            </a:extLst>
          </p:cNvPr>
          <p:cNvSpPr>
            <a:spLocks noGrp="1"/>
          </p:cNvSpPr>
          <p:nvPr>
            <p:ph type="title"/>
          </p:nvPr>
        </p:nvSpPr>
        <p:spPr/>
        <p:txBody>
          <a:bodyPr>
            <a:normAutofit/>
          </a:bodyPr>
          <a:lstStyle/>
          <a:p>
            <a:r>
              <a:rPr lang="de-DE" sz="2500" b="0" i="0" dirty="0">
                <a:solidFill>
                  <a:srgbClr val="000000"/>
                </a:solidFill>
                <a:effectLst/>
              </a:rPr>
              <a:t>Nonverbale Gesprächssignale werden mitgeteilt über…</a:t>
            </a:r>
            <a:br>
              <a:rPr lang="de-DE" sz="2500" b="0" i="0" dirty="0">
                <a:solidFill>
                  <a:srgbClr val="000000"/>
                </a:solidFill>
                <a:effectLst/>
              </a:rPr>
            </a:br>
            <a:r>
              <a:rPr lang="de-DE" sz="2500" b="0" i="0" dirty="0">
                <a:solidFill>
                  <a:srgbClr val="000000"/>
                </a:solidFill>
                <a:effectLst/>
              </a:rPr>
              <a:t>(Helfferich 2011: 99)</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B5813DDD-32F8-45AB-99A5-05EE420BF3CC}"/>
              </a:ext>
            </a:extLst>
          </p:cNvPr>
          <p:cNvSpPr>
            <a:spLocks noGrp="1"/>
          </p:cNvSpPr>
          <p:nvPr>
            <p:ph idx="1"/>
          </p:nvPr>
        </p:nvSpPr>
        <p:spPr/>
        <p:txBody>
          <a:bodyPr/>
          <a:lstStyle/>
          <a:p>
            <a:pPr algn="l">
              <a:buFont typeface="+mj-lt"/>
              <a:buAutoNum type="arabicPeriod"/>
            </a:pPr>
            <a:r>
              <a:rPr lang="de-DE" b="0" i="0" dirty="0">
                <a:solidFill>
                  <a:srgbClr val="000000"/>
                </a:solidFill>
                <a:effectLst/>
              </a:rPr>
              <a:t>Blickkontakt</a:t>
            </a:r>
          </a:p>
          <a:p>
            <a:pPr algn="l">
              <a:buFont typeface="+mj-lt"/>
              <a:buAutoNum type="arabicPeriod"/>
            </a:pPr>
            <a:r>
              <a:rPr lang="de-DE" b="0" i="0" dirty="0">
                <a:solidFill>
                  <a:srgbClr val="000000"/>
                </a:solidFill>
                <a:effectLst/>
              </a:rPr>
              <a:t>Körperhaltung</a:t>
            </a:r>
          </a:p>
          <a:p>
            <a:pPr algn="l">
              <a:buFont typeface="+mj-lt"/>
              <a:buAutoNum type="arabicPeriod"/>
            </a:pPr>
            <a:r>
              <a:rPr lang="de-DE" b="0" i="0" dirty="0">
                <a:solidFill>
                  <a:srgbClr val="000000"/>
                </a:solidFill>
                <a:effectLst/>
              </a:rPr>
              <a:t>Gestik (mit den Händen, Kopfhaltung)</a:t>
            </a:r>
          </a:p>
          <a:p>
            <a:pPr algn="l">
              <a:buFont typeface="+mj-lt"/>
              <a:buAutoNum type="arabicPeriod"/>
            </a:pPr>
            <a:r>
              <a:rPr lang="de-DE" b="0" i="0" dirty="0">
                <a:solidFill>
                  <a:srgbClr val="000000"/>
                </a:solidFill>
                <a:effectLst/>
              </a:rPr>
              <a:t>Mimik</a:t>
            </a:r>
          </a:p>
          <a:p>
            <a:pPr algn="l">
              <a:buFont typeface="+mj-lt"/>
              <a:buAutoNum type="arabicPeriod"/>
            </a:pPr>
            <a:r>
              <a:rPr lang="de-DE" b="0" i="0" dirty="0">
                <a:solidFill>
                  <a:srgbClr val="000000"/>
                </a:solidFill>
                <a:effectLst/>
              </a:rPr>
              <a:t>Tonfall, Lautstärke, Pausen</a:t>
            </a:r>
          </a:p>
          <a:p>
            <a:endParaRPr lang="de-DE" dirty="0"/>
          </a:p>
        </p:txBody>
      </p:sp>
    </p:spTree>
    <p:extLst>
      <p:ext uri="{BB962C8B-B14F-4D97-AF65-F5344CB8AC3E}">
        <p14:creationId xmlns:p14="http://schemas.microsoft.com/office/powerpoint/2010/main" val="19819594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C6E17-FBB3-45AD-B420-B2CDE98DDB7B}"/>
              </a:ext>
            </a:extLst>
          </p:cNvPr>
          <p:cNvSpPr>
            <a:spLocks noGrp="1"/>
          </p:cNvSpPr>
          <p:nvPr>
            <p:ph type="title"/>
          </p:nvPr>
        </p:nvSpPr>
        <p:spPr/>
        <p:txBody>
          <a:bodyPr>
            <a:noAutofit/>
          </a:bodyPr>
          <a:lstStyle/>
          <a:p>
            <a:r>
              <a:rPr lang="de-DE" sz="2300" b="0" i="0" dirty="0">
                <a:solidFill>
                  <a:srgbClr val="000000"/>
                </a:solidFill>
                <a:effectLst/>
              </a:rPr>
              <a:t>Fragen stellen das zentrale Werkzeug für die bewusste Gestaltung des Interviewverlaufes dar. Typen von Fragen lassen sich anhand der Präsuppositionen unterscheiden, die sie generieren. Was sind Präsuppositionen?</a:t>
            </a:r>
            <a:br>
              <a:rPr lang="de-DE" sz="2300" b="0" i="0" dirty="0">
                <a:solidFill>
                  <a:srgbClr val="000000"/>
                </a:solidFill>
                <a:effectLst/>
              </a:rPr>
            </a:br>
            <a:r>
              <a:rPr lang="de-DE" sz="2300" b="0" i="0" dirty="0">
                <a:solidFill>
                  <a:srgbClr val="000000"/>
                </a:solidFill>
                <a:effectLst/>
              </a:rPr>
              <a:t>(Helfferich 2011: 102)</a:t>
            </a:r>
            <a:br>
              <a:rPr lang="de-DE" sz="2300" b="0" i="0" dirty="0">
                <a:solidFill>
                  <a:srgbClr val="000000"/>
                </a:solidFill>
                <a:effectLst/>
              </a:rPr>
            </a:br>
            <a:endParaRPr lang="de-DE" sz="2300" dirty="0"/>
          </a:p>
        </p:txBody>
      </p:sp>
      <p:sp>
        <p:nvSpPr>
          <p:cNvPr id="3" name="Inhaltsplatzhalter 2">
            <a:extLst>
              <a:ext uri="{FF2B5EF4-FFF2-40B4-BE49-F238E27FC236}">
                <a16:creationId xmlns:a16="http://schemas.microsoft.com/office/drawing/2014/main" id="{172CA102-2561-4D56-B18E-A08F41BC33E4}"/>
              </a:ext>
            </a:extLst>
          </p:cNvPr>
          <p:cNvSpPr>
            <a:spLocks noGrp="1"/>
          </p:cNvSpPr>
          <p:nvPr>
            <p:ph idx="1"/>
          </p:nvPr>
        </p:nvSpPr>
        <p:spPr/>
        <p:txBody>
          <a:bodyPr/>
          <a:lstStyle/>
          <a:p>
            <a:pPr algn="l"/>
            <a:r>
              <a:rPr lang="de-DE" b="0" i="0" dirty="0">
                <a:solidFill>
                  <a:srgbClr val="000000"/>
                </a:solidFill>
                <a:effectLst/>
              </a:rPr>
              <a:t>Präsuppositionen: Unterstellungen, welche Interviewende bei der Formulierung ihrer Frage implizit voraussetzen. Beispiel: „Wie haben Sie sich dabei gefühlt“ impliziert die Präsupposition, dass die Erzählperson in der relevanten Situation ein Gefühl empfunden hat.</a:t>
            </a:r>
          </a:p>
          <a:p>
            <a:endParaRPr lang="de-DE" dirty="0"/>
          </a:p>
        </p:txBody>
      </p:sp>
    </p:spTree>
    <p:extLst>
      <p:ext uri="{BB962C8B-B14F-4D97-AF65-F5344CB8AC3E}">
        <p14:creationId xmlns:p14="http://schemas.microsoft.com/office/powerpoint/2010/main" val="3469374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E5C928-6C42-44DF-9FBA-D9A98172C98C}"/>
              </a:ext>
            </a:extLst>
          </p:cNvPr>
          <p:cNvSpPr>
            <a:spLocks noGrp="1"/>
          </p:cNvSpPr>
          <p:nvPr>
            <p:ph type="title"/>
          </p:nvPr>
        </p:nvSpPr>
        <p:spPr/>
        <p:txBody>
          <a:bodyPr>
            <a:normAutofit/>
          </a:bodyPr>
          <a:lstStyle/>
          <a:p>
            <a:r>
              <a:rPr lang="de-DE" sz="2500" b="0" i="0" dirty="0">
                <a:solidFill>
                  <a:srgbClr val="000000"/>
                </a:solidFill>
                <a:effectLst/>
              </a:rPr>
              <a:t>Grundsätzliche Typen von Fragen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104ff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75E77D0E-47B4-4199-99DF-9947EEABE865}"/>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Erzählstimuli bzw. erzählungsgenerierende Fragen</a:t>
            </a:r>
          </a:p>
          <a:p>
            <a:pPr algn="l">
              <a:buFont typeface="Arial" panose="020B0604020202020204" pitchFamily="34" charset="0"/>
              <a:buChar char="•"/>
            </a:pPr>
            <a:r>
              <a:rPr lang="de-DE" b="0" i="0" dirty="0">
                <a:solidFill>
                  <a:srgbClr val="000000"/>
                </a:solidFill>
                <a:effectLst/>
              </a:rPr>
              <a:t>Aufrechterhaltungsfragen</a:t>
            </a:r>
          </a:p>
          <a:p>
            <a:pPr algn="l">
              <a:buFont typeface="Arial" panose="020B0604020202020204" pitchFamily="34" charset="0"/>
              <a:buChar char="•"/>
            </a:pPr>
            <a:r>
              <a:rPr lang="de-DE" b="0" i="0" dirty="0">
                <a:solidFill>
                  <a:srgbClr val="000000"/>
                </a:solidFill>
                <a:effectLst/>
              </a:rPr>
              <a:t>Steuerungsfragen</a:t>
            </a:r>
          </a:p>
          <a:p>
            <a:pPr algn="l">
              <a:buFont typeface="Arial" panose="020B0604020202020204" pitchFamily="34" charset="0"/>
              <a:buChar char="•"/>
            </a:pPr>
            <a:r>
              <a:rPr lang="de-DE" b="0" i="0" dirty="0">
                <a:solidFill>
                  <a:srgbClr val="000000"/>
                </a:solidFill>
                <a:effectLst/>
              </a:rPr>
              <a:t>Zurückspiegeln, Paraphrase, Angebot von Deutungen</a:t>
            </a:r>
          </a:p>
          <a:p>
            <a:pPr algn="l">
              <a:buFont typeface="Arial" panose="020B0604020202020204" pitchFamily="34" charset="0"/>
              <a:buChar char="•"/>
            </a:pPr>
            <a:r>
              <a:rPr lang="de-DE" b="0" i="0" dirty="0">
                <a:solidFill>
                  <a:srgbClr val="000000"/>
                </a:solidFill>
                <a:effectLst/>
              </a:rPr>
              <a:t>Aufklärung von Widersprüchen, Selbstdarstellung hinterfragen</a:t>
            </a:r>
          </a:p>
          <a:p>
            <a:pPr algn="l">
              <a:buFont typeface="Arial" panose="020B0604020202020204" pitchFamily="34" charset="0"/>
              <a:buChar char="•"/>
            </a:pPr>
            <a:r>
              <a:rPr lang="de-DE" b="0" i="0" dirty="0">
                <a:solidFill>
                  <a:srgbClr val="000000"/>
                </a:solidFill>
                <a:effectLst/>
              </a:rPr>
              <a:t>Suggestivfragen</a:t>
            </a:r>
          </a:p>
          <a:p>
            <a:pPr algn="l">
              <a:buFont typeface="Arial" panose="020B0604020202020204" pitchFamily="34" charset="0"/>
              <a:buChar char="•"/>
            </a:pPr>
            <a:r>
              <a:rPr lang="de-DE" b="0" i="0" dirty="0">
                <a:solidFill>
                  <a:srgbClr val="000000"/>
                </a:solidFill>
                <a:effectLst/>
              </a:rPr>
              <a:t>Fakten-, Einstellungs-, Informations- oder Wissensfragen</a:t>
            </a:r>
          </a:p>
          <a:p>
            <a:pPr marL="0" indent="0">
              <a:buNone/>
            </a:pPr>
            <a:endParaRPr lang="de-DE" dirty="0"/>
          </a:p>
        </p:txBody>
      </p:sp>
    </p:spTree>
    <p:extLst>
      <p:ext uri="{BB962C8B-B14F-4D97-AF65-F5344CB8AC3E}">
        <p14:creationId xmlns:p14="http://schemas.microsoft.com/office/powerpoint/2010/main" val="1392901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2C57F4-2B4E-4E41-8C1A-AE94E1F29444}"/>
              </a:ext>
            </a:extLst>
          </p:cNvPr>
          <p:cNvSpPr>
            <a:spLocks noGrp="1"/>
          </p:cNvSpPr>
          <p:nvPr>
            <p:ph type="title"/>
          </p:nvPr>
        </p:nvSpPr>
        <p:spPr/>
        <p:txBody>
          <a:bodyPr>
            <a:normAutofit/>
          </a:bodyPr>
          <a:lstStyle/>
          <a:p>
            <a:r>
              <a:rPr lang="de-DE" sz="2500" b="0" i="0" dirty="0">
                <a:solidFill>
                  <a:srgbClr val="000000"/>
                </a:solidFill>
                <a:effectLst/>
              </a:rPr>
              <a:t>Doppelte Herstellung von Sinn in sprachlichen Äußerungen</a:t>
            </a:r>
            <a:br>
              <a:rPr lang="de-DE" sz="2500" b="0" i="0" dirty="0">
                <a:solidFill>
                  <a:srgbClr val="000000"/>
                </a:solidFill>
                <a:effectLst/>
              </a:rPr>
            </a:br>
            <a:r>
              <a:rPr lang="de-DE" sz="2500" b="0" i="0" dirty="0">
                <a:solidFill>
                  <a:srgbClr val="000000"/>
                </a:solidFill>
                <a:effectLst/>
              </a:rPr>
              <a:t>(Helfferich 2011: 22)</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D41525FC-44F6-4E61-9052-A8F22466A32C}"/>
              </a:ext>
            </a:extLst>
          </p:cNvPr>
          <p:cNvSpPr>
            <a:spLocks noGrp="1"/>
          </p:cNvSpPr>
          <p:nvPr>
            <p:ph idx="1"/>
          </p:nvPr>
        </p:nvSpPr>
        <p:spPr/>
        <p:txBody>
          <a:bodyPr/>
          <a:lstStyle/>
          <a:p>
            <a:pPr algn="l"/>
            <a:r>
              <a:rPr lang="de-DE" b="0" i="0" dirty="0">
                <a:solidFill>
                  <a:srgbClr val="000000"/>
                </a:solidFill>
                <a:effectLst/>
              </a:rPr>
              <a:t>Der Sinn sprachlicher Äußerungen wird nicht nur einmal, sondern doppelt hergestellt. 1. Basierend auf die lebensgeschichtlichen/ lebensweltlichen Erfahrungen der Erzählperson. 2. Basierend auf die konkrete Interaktion im Interview selbst.</a:t>
            </a:r>
          </a:p>
          <a:p>
            <a:endParaRPr lang="de-DE" dirty="0"/>
          </a:p>
        </p:txBody>
      </p:sp>
    </p:spTree>
    <p:extLst>
      <p:ext uri="{BB962C8B-B14F-4D97-AF65-F5344CB8AC3E}">
        <p14:creationId xmlns:p14="http://schemas.microsoft.com/office/powerpoint/2010/main" val="3947888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7FE2D9-43FE-4441-8619-23D83982B0FF}"/>
              </a:ext>
            </a:extLst>
          </p:cNvPr>
          <p:cNvSpPr>
            <a:spLocks noGrp="1"/>
          </p:cNvSpPr>
          <p:nvPr>
            <p:ph type="title"/>
          </p:nvPr>
        </p:nvSpPr>
        <p:spPr/>
        <p:txBody>
          <a:bodyPr>
            <a:noAutofit/>
          </a:bodyPr>
          <a:lstStyle/>
          <a:p>
            <a:pPr algn="l"/>
            <a:r>
              <a:rPr lang="de-DE" sz="2500" b="1" i="0" dirty="0">
                <a:effectLst/>
              </a:rPr>
              <a:t>Interaktionsaspekte (Helfferich 2011: 119-167) </a:t>
            </a:r>
            <a:br>
              <a:rPr lang="de-DE" sz="2500" b="1" i="0" dirty="0">
                <a:effectLst/>
              </a:rPr>
            </a:br>
            <a:r>
              <a:rPr lang="de-DE" sz="2500" b="0" i="0" dirty="0">
                <a:solidFill>
                  <a:srgbClr val="000000"/>
                </a:solidFill>
                <a:effectLst/>
              </a:rPr>
              <a:t>Nähe und Fremdheit in der Interviewsituation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119f</a:t>
            </a:r>
            <a:r>
              <a:rPr lang="de-DE" sz="2500" b="0" i="0" dirty="0">
                <a:solidFill>
                  <a:srgbClr val="000000"/>
                </a:solidFill>
                <a:effectLst/>
              </a:rPr>
              <a:t>, 160)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D02B8106-0C82-4F92-A6FE-21B6D8C50EBB}"/>
              </a:ext>
            </a:extLst>
          </p:cNvPr>
          <p:cNvSpPr>
            <a:spLocks noGrp="1"/>
          </p:cNvSpPr>
          <p:nvPr>
            <p:ph idx="1"/>
          </p:nvPr>
        </p:nvSpPr>
        <p:spPr/>
        <p:txBody>
          <a:bodyPr/>
          <a:lstStyle/>
          <a:p>
            <a:pPr algn="l"/>
            <a:r>
              <a:rPr lang="de-DE" b="0" i="0" dirty="0">
                <a:solidFill>
                  <a:srgbClr val="000000"/>
                </a:solidFill>
                <a:effectLst/>
              </a:rPr>
              <a:t>Interview ist ein Interaktions- und Kommunikationsprozess → Interviewende und Erzählperson reagieren wechselseitig aufeinander. Erste Einschätzung erfolgt mit dem ersten Aufeinandertreffen. → Erwartungshaltungen werden ausgebildet. Gefühl von Nähe bzw. Fremdheit beeinflusst was gesagt wird und die Teilnahmebereitschaft an sich.</a:t>
            </a:r>
          </a:p>
          <a:p>
            <a:endParaRPr lang="de-DE" dirty="0"/>
          </a:p>
        </p:txBody>
      </p:sp>
    </p:spTree>
    <p:extLst>
      <p:ext uri="{BB962C8B-B14F-4D97-AF65-F5344CB8AC3E}">
        <p14:creationId xmlns:p14="http://schemas.microsoft.com/office/powerpoint/2010/main" val="29415429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101266-43AD-468D-8372-597BFFA47D16}"/>
              </a:ext>
            </a:extLst>
          </p:cNvPr>
          <p:cNvSpPr>
            <a:spLocks noGrp="1"/>
          </p:cNvSpPr>
          <p:nvPr>
            <p:ph type="title"/>
          </p:nvPr>
        </p:nvSpPr>
        <p:spPr/>
        <p:txBody>
          <a:bodyPr>
            <a:normAutofit/>
          </a:bodyPr>
          <a:lstStyle/>
          <a:p>
            <a:r>
              <a:rPr lang="de-DE" sz="2500" b="0" i="0" dirty="0">
                <a:solidFill>
                  <a:srgbClr val="000000"/>
                </a:solidFill>
                <a:effectLst/>
              </a:rPr>
              <a:t>Zwei Dimensionen gefühlter Nähe + Zusammenhang</a:t>
            </a:r>
            <a:br>
              <a:rPr lang="de-DE" sz="2500" b="0" i="0" dirty="0">
                <a:solidFill>
                  <a:srgbClr val="000000"/>
                </a:solidFill>
                <a:effectLst/>
              </a:rPr>
            </a:br>
            <a:r>
              <a:rPr lang="de-DE" sz="2500" b="0" i="0" dirty="0">
                <a:solidFill>
                  <a:srgbClr val="000000"/>
                </a:solidFill>
                <a:effectLst/>
              </a:rPr>
              <a:t>(Helfferich 2011: 120)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BD5ACBFC-57C5-4B74-805C-00444CC26E9E}"/>
              </a:ext>
            </a:extLst>
          </p:cNvPr>
          <p:cNvSpPr>
            <a:spLocks noGrp="1"/>
          </p:cNvSpPr>
          <p:nvPr>
            <p:ph idx="1"/>
          </p:nvPr>
        </p:nvSpPr>
        <p:spPr/>
        <p:txBody>
          <a:bodyPr>
            <a:normAutofit/>
          </a:bodyPr>
          <a:lstStyle/>
          <a:p>
            <a:pPr algn="l">
              <a:buFont typeface="+mj-lt"/>
              <a:buAutoNum type="arabicPeriod"/>
            </a:pPr>
            <a:r>
              <a:rPr lang="de-DE" b="0" i="0" dirty="0">
                <a:solidFill>
                  <a:srgbClr val="000000"/>
                </a:solidFill>
                <a:effectLst/>
              </a:rPr>
              <a:t>emotionale Nähe: Gefühl von Vertrautheit, Einfühlvermögen, gegenseitige Verständlichkeit</a:t>
            </a:r>
          </a:p>
          <a:p>
            <a:pPr algn="l">
              <a:buFont typeface="+mj-lt"/>
              <a:buAutoNum type="arabicPeriod"/>
            </a:pPr>
            <a:r>
              <a:rPr lang="de-DE" b="0" i="0" dirty="0">
                <a:solidFill>
                  <a:srgbClr val="000000"/>
                </a:solidFill>
                <a:effectLst/>
              </a:rPr>
              <a:t>kognitive Nähe: Gefühl eines geteilten Erfahrungs-, Wissens- und Deutungshintergrundes z.B. aufgrund gemeinsamer Zugehörigkeit zu einer Gruppe</a:t>
            </a:r>
          </a:p>
          <a:p>
            <a:pPr algn="l"/>
            <a:r>
              <a:rPr lang="de-DE" b="0" i="0" dirty="0">
                <a:solidFill>
                  <a:srgbClr val="000000"/>
                </a:solidFill>
                <a:effectLst/>
              </a:rPr>
              <a:t>Oftmals wird von kognitiver Nähe auf emotionale Nähe geschlossen; Interviewer kann dies gezielt zur Steuerung des Interviews nutzen.</a:t>
            </a:r>
          </a:p>
          <a:p>
            <a:pPr marL="0" indent="0">
              <a:buNone/>
            </a:pPr>
            <a:endParaRPr lang="de-DE" dirty="0"/>
          </a:p>
        </p:txBody>
      </p:sp>
    </p:spTree>
    <p:extLst>
      <p:ext uri="{BB962C8B-B14F-4D97-AF65-F5344CB8AC3E}">
        <p14:creationId xmlns:p14="http://schemas.microsoft.com/office/powerpoint/2010/main" val="25636119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1B1FF0-6E03-490C-B1FA-98433F1A94A1}"/>
              </a:ext>
            </a:extLst>
          </p:cNvPr>
          <p:cNvSpPr>
            <a:spLocks noGrp="1"/>
          </p:cNvSpPr>
          <p:nvPr>
            <p:ph type="title"/>
          </p:nvPr>
        </p:nvSpPr>
        <p:spPr/>
        <p:txBody>
          <a:bodyPr>
            <a:normAutofit/>
          </a:bodyPr>
          <a:lstStyle/>
          <a:p>
            <a:r>
              <a:rPr lang="de-DE" sz="2500" b="0" i="0" dirty="0">
                <a:solidFill>
                  <a:srgbClr val="000000"/>
                </a:solidFill>
                <a:effectLst/>
              </a:rPr>
              <a:t>Zweifache Auswirkung kognitiver Nähe</a:t>
            </a:r>
            <a:br>
              <a:rPr lang="de-DE" sz="2500" b="0" i="0" dirty="0">
                <a:solidFill>
                  <a:srgbClr val="000000"/>
                </a:solidFill>
                <a:effectLst/>
              </a:rPr>
            </a:br>
            <a:r>
              <a:rPr lang="de-DE" sz="2500" b="0" i="0" dirty="0">
                <a:solidFill>
                  <a:srgbClr val="000000"/>
                </a:solidFill>
                <a:effectLst/>
              </a:rPr>
              <a:t>(Helfferich 2011: 126)</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7E7C9A34-6C8D-4699-B8F7-17A6F7316D1B}"/>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Vorteil: Von kognitiver Nähe wird auf emotionale Nähe geschlossen → Vertrauensvorschuss und erhöhte Teilnahmebereitschaft</a:t>
            </a:r>
          </a:p>
          <a:p>
            <a:pPr algn="l">
              <a:buFont typeface="Arial" panose="020B0604020202020204" pitchFamily="34" charset="0"/>
              <a:buChar char="•"/>
            </a:pPr>
            <a:r>
              <a:rPr lang="de-DE" b="0" i="0" dirty="0">
                <a:solidFill>
                  <a:srgbClr val="000000"/>
                </a:solidFill>
                <a:effectLst/>
              </a:rPr>
              <a:t>Nachteil: Interviewender und Erzählperson teilen Vorannahmen → „Selbstverständlichkeiten“ werden nicht expliziert → potentiell relevante Daten werden nicht erfasst</a:t>
            </a:r>
          </a:p>
          <a:p>
            <a:pPr algn="l">
              <a:buFont typeface="Arial" panose="020B0604020202020204" pitchFamily="34" charset="0"/>
              <a:buChar char="•"/>
            </a:pPr>
            <a:r>
              <a:rPr lang="de-DE" b="0" i="0" dirty="0">
                <a:solidFill>
                  <a:srgbClr val="000000"/>
                </a:solidFill>
                <a:effectLst/>
              </a:rPr>
              <a:t>→ kognitives Nähe- bzw. Fremdheitsgefühl je nach Erkenntnisinteresse bewusst steuern.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9875490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94D223-7668-4EB6-9458-0551E51633E2}"/>
              </a:ext>
            </a:extLst>
          </p:cNvPr>
          <p:cNvSpPr>
            <a:spLocks noGrp="1"/>
          </p:cNvSpPr>
          <p:nvPr>
            <p:ph type="title"/>
          </p:nvPr>
        </p:nvSpPr>
        <p:spPr/>
        <p:txBody>
          <a:bodyPr>
            <a:noAutofit/>
          </a:bodyPr>
          <a:lstStyle/>
          <a:p>
            <a:r>
              <a:rPr lang="de-DE" sz="2500" b="0" i="0" dirty="0">
                <a:solidFill>
                  <a:srgbClr val="000000"/>
                </a:solidFill>
                <a:effectLst/>
              </a:rPr>
              <a:t>Möglichkeit der Regulierung von Nähe und Fremdheit in der Interviewsituation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129f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64CB7503-D2CC-482A-83F8-9EA9D937925A}"/>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kognitive Ebene: durch (Nicht-)Betonung von Gemeinsamkeiten zu Beginn des Interviews; durch das Zugeben von Unkenntnis durch Nachfragen im Interviewverlauf</a:t>
            </a:r>
          </a:p>
          <a:p>
            <a:pPr algn="l">
              <a:buFont typeface="Arial" panose="020B0604020202020204" pitchFamily="34" charset="0"/>
              <a:buChar char="•"/>
            </a:pPr>
            <a:r>
              <a:rPr lang="de-DE" b="0" i="0" dirty="0">
                <a:solidFill>
                  <a:srgbClr val="000000"/>
                </a:solidFill>
                <a:effectLst/>
              </a:rPr>
              <a:t>emotionale Ebene: durch die Herstellung einer Vertrauensvollen Beziehung mittels Freundlichkeit, Wärme, Vertrauen, Wertschätzung und (Wert-)Neutralität</a:t>
            </a:r>
          </a:p>
          <a:p>
            <a:endParaRPr lang="de-DE" dirty="0"/>
          </a:p>
        </p:txBody>
      </p:sp>
    </p:spTree>
    <p:extLst>
      <p:ext uri="{BB962C8B-B14F-4D97-AF65-F5344CB8AC3E}">
        <p14:creationId xmlns:p14="http://schemas.microsoft.com/office/powerpoint/2010/main" val="1065147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35CCEF-9F1D-4D3C-82E6-3FBE6CD5FC64}"/>
              </a:ext>
            </a:extLst>
          </p:cNvPr>
          <p:cNvSpPr>
            <a:spLocks noGrp="1"/>
          </p:cNvSpPr>
          <p:nvPr>
            <p:ph type="title"/>
          </p:nvPr>
        </p:nvSpPr>
        <p:spPr/>
        <p:txBody>
          <a:bodyPr>
            <a:normAutofit/>
          </a:bodyPr>
          <a:lstStyle/>
          <a:p>
            <a:r>
              <a:rPr lang="de-DE" sz="2500" b="0" i="0" dirty="0">
                <a:solidFill>
                  <a:srgbClr val="000000"/>
                </a:solidFill>
                <a:effectLst/>
              </a:rPr>
              <a:t>Rollen und Rollenaushandlung im Interview</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133f</a:t>
            </a:r>
            <a:r>
              <a:rPr lang="de-DE" sz="2500" b="0" i="0" dirty="0">
                <a:solidFill>
                  <a:srgbClr val="000000"/>
                </a:solidFill>
                <a:effectLst/>
              </a:rPr>
              <a:t>, 160)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C8FF2C73-B78E-42E4-A86B-8190748989D7}"/>
              </a:ext>
            </a:extLst>
          </p:cNvPr>
          <p:cNvSpPr>
            <a:spLocks noGrp="1"/>
          </p:cNvSpPr>
          <p:nvPr>
            <p:ph idx="1"/>
          </p:nvPr>
        </p:nvSpPr>
        <p:spPr/>
        <p:txBody>
          <a:bodyPr/>
          <a:lstStyle/>
          <a:p>
            <a:pPr algn="l"/>
            <a:r>
              <a:rPr lang="de-DE" b="0" i="0" dirty="0">
                <a:solidFill>
                  <a:srgbClr val="000000"/>
                </a:solidFill>
                <a:effectLst/>
              </a:rPr>
              <a:t>Interview ist eine „unnatürliche“ Situation, sie geschieht nicht, sondern wird künstlich hergestellt. Für die Rollenaushandlung und die damit verbundenen Positionierungen ist die Interaktionskompetenz der Interviewenden gefragt - insbesondere zu Beginn des Interviews, da die Situation noch hochgradig undefiniert und offen ist.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6563439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D184FF-070E-4185-8237-D96AE466356F}"/>
              </a:ext>
            </a:extLst>
          </p:cNvPr>
          <p:cNvSpPr>
            <a:spLocks noGrp="1"/>
          </p:cNvSpPr>
          <p:nvPr>
            <p:ph type="title"/>
          </p:nvPr>
        </p:nvSpPr>
        <p:spPr/>
        <p:txBody>
          <a:bodyPr>
            <a:normAutofit/>
          </a:bodyPr>
          <a:lstStyle/>
          <a:p>
            <a:r>
              <a:rPr lang="de-DE" sz="2500" b="0" i="0" dirty="0">
                <a:solidFill>
                  <a:srgbClr val="000000"/>
                </a:solidFill>
                <a:effectLst/>
              </a:rPr>
              <a:t>Bedingungen und Möglichkeiten der Rollenaushandlung (1)</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133f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FC39D4D5-4051-4465-93B3-92D1EE93DD52}"/>
              </a:ext>
            </a:extLst>
          </p:cNvPr>
          <p:cNvSpPr>
            <a:spLocks noGrp="1"/>
          </p:cNvSpPr>
          <p:nvPr>
            <p:ph idx="1"/>
          </p:nvPr>
        </p:nvSpPr>
        <p:spPr/>
        <p:txBody>
          <a:bodyPr/>
          <a:lstStyle/>
          <a:p>
            <a:pPr algn="l"/>
            <a:r>
              <a:rPr lang="de-DE" b="0" i="0" dirty="0">
                <a:solidFill>
                  <a:srgbClr val="000000"/>
                </a:solidFill>
                <a:effectLst/>
              </a:rPr>
              <a:t>Rollenverteilung und Positionierungen werden maßgeblich beim ersten Aufeinandertreffen geklärt. Die Aushandlung basiert einerseits auf Vorannahmen der Interviewpartner und andererseits auf der Verteilung von Machtverhältnissen, derer sich die Interviewende bewusst machen sollte.</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3754876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F072A6-81F0-4998-89E8-32748D4D3E4C}"/>
              </a:ext>
            </a:extLst>
          </p:cNvPr>
          <p:cNvSpPr>
            <a:spLocks noGrp="1"/>
          </p:cNvSpPr>
          <p:nvPr>
            <p:ph type="title"/>
          </p:nvPr>
        </p:nvSpPr>
        <p:spPr/>
        <p:txBody>
          <a:bodyPr>
            <a:normAutofit/>
          </a:bodyPr>
          <a:lstStyle/>
          <a:p>
            <a:r>
              <a:rPr lang="de-DE" sz="2500" b="0" i="0" dirty="0">
                <a:solidFill>
                  <a:srgbClr val="000000"/>
                </a:solidFill>
                <a:effectLst/>
              </a:rPr>
              <a:t>Bedingungen und Möglichkeiten der Rollenaushandlung (2)</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133f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8599EDBA-B77E-4EB2-97D7-DF42C019D8EE}"/>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Vorannahmen: z.B. „Interviewende hält Teilnahme an der Studie für selbstverständlich.“ oder „Interviewende ist für Teilnahme unendlich dankbar.“</a:t>
            </a:r>
          </a:p>
          <a:p>
            <a:pPr algn="l">
              <a:buFont typeface="Arial" panose="020B0604020202020204" pitchFamily="34" charset="0"/>
              <a:buChar char="•"/>
            </a:pPr>
            <a:r>
              <a:rPr lang="de-DE" b="0" i="0" dirty="0">
                <a:solidFill>
                  <a:srgbClr val="000000"/>
                </a:solidFill>
                <a:effectLst/>
              </a:rPr>
              <a:t>Machtaspekt: Interviewende verfügt über mehr Hintergrundinformation zum Ablauf des Interviews, definiert dadurch die Situation; Erzählperson verfügt über Wissen über das forschungsspezifische Wissen.</a:t>
            </a:r>
          </a:p>
          <a:p>
            <a:endParaRPr lang="de-DE" dirty="0"/>
          </a:p>
        </p:txBody>
      </p:sp>
    </p:spTree>
    <p:extLst>
      <p:ext uri="{BB962C8B-B14F-4D97-AF65-F5344CB8AC3E}">
        <p14:creationId xmlns:p14="http://schemas.microsoft.com/office/powerpoint/2010/main" val="3961769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0BAE0E-57F8-459B-AB89-562BF8C0B570}"/>
              </a:ext>
            </a:extLst>
          </p:cNvPr>
          <p:cNvSpPr>
            <a:spLocks noGrp="1"/>
          </p:cNvSpPr>
          <p:nvPr>
            <p:ph type="title"/>
          </p:nvPr>
        </p:nvSpPr>
        <p:spPr/>
        <p:txBody>
          <a:bodyPr>
            <a:normAutofit/>
          </a:bodyPr>
          <a:lstStyle/>
          <a:p>
            <a:r>
              <a:rPr lang="de-DE" sz="2500" b="0" i="0" dirty="0">
                <a:solidFill>
                  <a:srgbClr val="000000"/>
                </a:solidFill>
                <a:effectLst/>
              </a:rPr>
              <a:t>Schwierige Interaktionsdynamiken im Interviewverlauf</a:t>
            </a:r>
            <a:br>
              <a:rPr lang="de-DE" sz="2500" b="0" i="0" dirty="0">
                <a:solidFill>
                  <a:srgbClr val="000000"/>
                </a:solidFill>
                <a:effectLst/>
              </a:rPr>
            </a:br>
            <a:r>
              <a:rPr lang="de-DE" sz="2500" b="0" i="0" dirty="0">
                <a:solidFill>
                  <a:srgbClr val="000000"/>
                </a:solidFill>
                <a:effectLst/>
              </a:rPr>
              <a:t>(Helfferich 2011: 160)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9420BE69-A922-4D58-815A-BCB4509B3864}"/>
              </a:ext>
            </a:extLst>
          </p:cNvPr>
          <p:cNvSpPr>
            <a:spLocks noGrp="1"/>
          </p:cNvSpPr>
          <p:nvPr>
            <p:ph idx="1"/>
          </p:nvPr>
        </p:nvSpPr>
        <p:spPr/>
        <p:txBody>
          <a:bodyPr>
            <a:normAutofit/>
          </a:bodyPr>
          <a:lstStyle/>
          <a:p>
            <a:pPr algn="l"/>
            <a:r>
              <a:rPr lang="de-DE" b="0" i="0" dirty="0">
                <a:solidFill>
                  <a:srgbClr val="000000"/>
                </a:solidFill>
                <a:effectLst/>
              </a:rPr>
              <a:t>Im Interviewverlauf können stets unerwartete Interaktionssituationen auftreten. Diese können sein:</a:t>
            </a:r>
          </a:p>
          <a:p>
            <a:pPr algn="l">
              <a:buFont typeface="Arial" panose="020B0604020202020204" pitchFamily="34" charset="0"/>
              <a:buChar char="•"/>
            </a:pPr>
            <a:r>
              <a:rPr lang="de-DE" b="0" i="0" dirty="0">
                <a:solidFill>
                  <a:srgbClr val="000000"/>
                </a:solidFill>
                <a:effectLst/>
              </a:rPr>
              <a:t>plötzlicher Rückzug der Erzählperson</a:t>
            </a:r>
          </a:p>
          <a:p>
            <a:pPr algn="l">
              <a:buFont typeface="Arial" panose="020B0604020202020204" pitchFamily="34" charset="0"/>
              <a:buChar char="•"/>
            </a:pPr>
            <a:r>
              <a:rPr lang="de-DE" b="0" i="0" dirty="0">
                <a:solidFill>
                  <a:srgbClr val="000000"/>
                </a:solidFill>
                <a:effectLst/>
              </a:rPr>
              <a:t>auftreten emotionaler Belastung</a:t>
            </a:r>
          </a:p>
          <a:p>
            <a:pPr algn="l">
              <a:buFont typeface="Arial" panose="020B0604020202020204" pitchFamily="34" charset="0"/>
              <a:buChar char="•"/>
            </a:pPr>
            <a:r>
              <a:rPr lang="de-DE" b="0" i="0" dirty="0">
                <a:solidFill>
                  <a:srgbClr val="000000"/>
                </a:solidFill>
                <a:effectLst/>
              </a:rPr>
              <a:t>ambivalente Erzählstrategien der Erzählperson (S. </a:t>
            </a:r>
            <a:r>
              <a:rPr lang="de-DE" b="0" i="0" dirty="0" err="1">
                <a:solidFill>
                  <a:srgbClr val="000000"/>
                </a:solidFill>
                <a:effectLst/>
              </a:rPr>
              <a:t>150f</a:t>
            </a:r>
            <a:r>
              <a:rPr lang="de-DE" b="0" i="0" dirty="0">
                <a:solidFill>
                  <a:srgbClr val="000000"/>
                </a:solidFill>
                <a:effectLst/>
              </a:rPr>
              <a:t>.)</a:t>
            </a:r>
          </a:p>
          <a:p>
            <a:pPr algn="l">
              <a:buFont typeface="Arial" panose="020B0604020202020204" pitchFamily="34" charset="0"/>
              <a:buChar char="•"/>
            </a:pPr>
            <a:r>
              <a:rPr lang="de-DE" b="0" i="0" dirty="0">
                <a:solidFill>
                  <a:srgbClr val="000000"/>
                </a:solidFill>
                <a:effectLst/>
              </a:rPr>
              <a:t>karger Erzählstil der Erzählperson (S. </a:t>
            </a:r>
            <a:r>
              <a:rPr lang="de-DE" b="0" i="0" dirty="0" err="1">
                <a:solidFill>
                  <a:srgbClr val="000000"/>
                </a:solidFill>
                <a:effectLst/>
              </a:rPr>
              <a:t>153f</a:t>
            </a:r>
            <a:r>
              <a:rPr lang="de-DE" b="0" i="0" dirty="0">
                <a:solidFill>
                  <a:srgbClr val="000000"/>
                </a:solidFill>
                <a:effectLst/>
              </a:rPr>
              <a:t>.)</a:t>
            </a:r>
          </a:p>
          <a:p>
            <a:pPr algn="l">
              <a:buFont typeface="Arial" panose="020B0604020202020204" pitchFamily="34" charset="0"/>
              <a:buChar char="•"/>
            </a:pPr>
            <a:r>
              <a:rPr lang="de-DE" b="0" i="0" dirty="0">
                <a:solidFill>
                  <a:srgbClr val="000000"/>
                </a:solidFill>
                <a:effectLst/>
              </a:rPr>
              <a:t>Auftreten externer Störungen (z.B. klingelndes Telefon, Drittpersonen)</a:t>
            </a:r>
          </a:p>
          <a:p>
            <a:endParaRPr lang="de-DE" dirty="0"/>
          </a:p>
        </p:txBody>
      </p:sp>
    </p:spTree>
    <p:extLst>
      <p:ext uri="{BB962C8B-B14F-4D97-AF65-F5344CB8AC3E}">
        <p14:creationId xmlns:p14="http://schemas.microsoft.com/office/powerpoint/2010/main" val="26725228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80B33-03D6-4F27-B2F8-491D11F27853}"/>
              </a:ext>
            </a:extLst>
          </p:cNvPr>
          <p:cNvSpPr>
            <a:spLocks noGrp="1"/>
          </p:cNvSpPr>
          <p:nvPr>
            <p:ph type="title"/>
          </p:nvPr>
        </p:nvSpPr>
        <p:spPr/>
        <p:txBody>
          <a:bodyPr>
            <a:normAutofit/>
          </a:bodyPr>
          <a:lstStyle/>
          <a:p>
            <a:r>
              <a:rPr lang="de-DE" sz="2500" b="0" i="0" dirty="0">
                <a:solidFill>
                  <a:srgbClr val="000000"/>
                </a:solidFill>
                <a:effectLst/>
              </a:rPr>
              <a:t>Mögliche Gründe für einen temporären Rückzug der Erzählperson</a:t>
            </a:r>
            <a:br>
              <a:rPr lang="de-DE" sz="2500" b="0" i="0" dirty="0">
                <a:solidFill>
                  <a:srgbClr val="000000"/>
                </a:solidFill>
                <a:effectLst/>
              </a:rPr>
            </a:br>
            <a:r>
              <a:rPr lang="de-DE" sz="2500" b="0" i="0" dirty="0">
                <a:solidFill>
                  <a:srgbClr val="000000"/>
                </a:solidFill>
                <a:effectLst/>
              </a:rPr>
              <a:t>(Helfferich 2011: 143)</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730F3346-DECF-4466-939E-8DAE608B6E74}"/>
              </a:ext>
            </a:extLst>
          </p:cNvPr>
          <p:cNvSpPr>
            <a:spLocks noGrp="1"/>
          </p:cNvSpPr>
          <p:nvPr>
            <p:ph idx="1"/>
          </p:nvPr>
        </p:nvSpPr>
        <p:spPr/>
        <p:txBody>
          <a:bodyPr>
            <a:normAutofit/>
          </a:bodyPr>
          <a:lstStyle/>
          <a:p>
            <a:pPr algn="l"/>
            <a:r>
              <a:rPr lang="de-DE" b="0" i="0" dirty="0">
                <a:solidFill>
                  <a:srgbClr val="000000"/>
                </a:solidFill>
                <a:effectLst/>
              </a:rPr>
              <a:t>Die Erzählperson...</a:t>
            </a:r>
          </a:p>
          <a:p>
            <a:pPr algn="l">
              <a:buFont typeface="Arial" panose="020B0604020202020204" pitchFamily="34" charset="0"/>
              <a:buChar char="•"/>
            </a:pPr>
            <a:r>
              <a:rPr lang="de-DE" b="0" i="0" dirty="0">
                <a:solidFill>
                  <a:srgbClr val="000000"/>
                </a:solidFill>
                <a:effectLst/>
              </a:rPr>
              <a:t>versteht nicht auf welche Antwort die Frage zielt.</a:t>
            </a:r>
          </a:p>
          <a:p>
            <a:pPr algn="l">
              <a:buFont typeface="Arial" panose="020B0604020202020204" pitchFamily="34" charset="0"/>
              <a:buChar char="•"/>
            </a:pPr>
            <a:r>
              <a:rPr lang="de-DE" b="0" i="0" dirty="0">
                <a:solidFill>
                  <a:srgbClr val="000000"/>
                </a:solidFill>
                <a:effectLst/>
              </a:rPr>
              <a:t>hält die Frage für unangemessen bzw. versteht nicht, was sie im Interviewkontext soll.</a:t>
            </a:r>
          </a:p>
          <a:p>
            <a:pPr algn="l">
              <a:buFont typeface="Arial" panose="020B0604020202020204" pitchFamily="34" charset="0"/>
              <a:buChar char="•"/>
            </a:pPr>
            <a:r>
              <a:rPr lang="de-DE" b="0" i="0" dirty="0">
                <a:solidFill>
                  <a:srgbClr val="000000"/>
                </a:solidFill>
                <a:effectLst/>
              </a:rPr>
              <a:t>versteht die „Sprache“ (Formulierung) der Frage nicht.</a:t>
            </a:r>
          </a:p>
          <a:p>
            <a:pPr algn="l">
              <a:buFont typeface="Arial" panose="020B0604020202020204" pitchFamily="34" charset="0"/>
              <a:buChar char="•"/>
            </a:pPr>
            <a:r>
              <a:rPr lang="de-DE" b="0" i="0" dirty="0">
                <a:solidFill>
                  <a:srgbClr val="000000"/>
                </a:solidFill>
                <a:effectLst/>
              </a:rPr>
              <a:t>Die Frage zielt auf etwas, das die Erzählperson für sich behalten möchte.</a:t>
            </a:r>
          </a:p>
          <a:p>
            <a:endParaRPr lang="de-DE" dirty="0"/>
          </a:p>
        </p:txBody>
      </p:sp>
    </p:spTree>
    <p:extLst>
      <p:ext uri="{BB962C8B-B14F-4D97-AF65-F5344CB8AC3E}">
        <p14:creationId xmlns:p14="http://schemas.microsoft.com/office/powerpoint/2010/main" val="27052379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BBCF3-3744-4BDD-A55E-3C4DD6DE1A9C}"/>
              </a:ext>
            </a:extLst>
          </p:cNvPr>
          <p:cNvSpPr>
            <a:spLocks noGrp="1"/>
          </p:cNvSpPr>
          <p:nvPr>
            <p:ph type="title"/>
          </p:nvPr>
        </p:nvSpPr>
        <p:spPr/>
        <p:txBody>
          <a:bodyPr>
            <a:normAutofit/>
          </a:bodyPr>
          <a:lstStyle/>
          <a:p>
            <a:r>
              <a:rPr lang="de-DE" sz="2500" b="0" i="0" dirty="0">
                <a:solidFill>
                  <a:srgbClr val="000000"/>
                </a:solidFill>
                <a:effectLst/>
              </a:rPr>
              <a:t>Gütekriterien qualitativer Interviews</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154f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93755B16-9479-41E1-BB9B-C443E5BFB81F}"/>
              </a:ext>
            </a:extLst>
          </p:cNvPr>
          <p:cNvSpPr>
            <a:spLocks noGrp="1"/>
          </p:cNvSpPr>
          <p:nvPr>
            <p:ph idx="1"/>
          </p:nvPr>
        </p:nvSpPr>
        <p:spPr/>
        <p:txBody>
          <a:bodyPr>
            <a:normAutofit/>
          </a:bodyPr>
          <a:lstStyle/>
          <a:p>
            <a:pPr algn="l"/>
            <a:r>
              <a:rPr lang="de-DE" b="0" i="0" dirty="0">
                <a:solidFill>
                  <a:srgbClr val="000000"/>
                </a:solidFill>
                <a:effectLst/>
              </a:rPr>
              <a:t>Qualitative Interviews haben Sinnstrukturen zum Forschungsgegenstand. Da Sinnstrukturen nicht objektiv sind sondern stets kontextbedingt und subjektiv, zielen die Gütekriterien qualitativer Forschung gezielt auf einen angemessenen Umgang mit Subjektivität. Dafür folgt ihre Forschungslogik den Prinzipien „Offenheit“, „Reflexivität“ und „Intersubjektive Nachvollziehbarkeit“.</a:t>
            </a:r>
          </a:p>
          <a:p>
            <a:endParaRPr lang="de-DE" dirty="0"/>
          </a:p>
        </p:txBody>
      </p:sp>
    </p:spTree>
    <p:extLst>
      <p:ext uri="{BB962C8B-B14F-4D97-AF65-F5344CB8AC3E}">
        <p14:creationId xmlns:p14="http://schemas.microsoft.com/office/powerpoint/2010/main" val="245282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0E621-6421-4777-8767-E66732DC5AE6}"/>
              </a:ext>
            </a:extLst>
          </p:cNvPr>
          <p:cNvSpPr>
            <a:spLocks noGrp="1"/>
          </p:cNvSpPr>
          <p:nvPr>
            <p:ph type="title"/>
          </p:nvPr>
        </p:nvSpPr>
        <p:spPr/>
        <p:txBody>
          <a:bodyPr>
            <a:normAutofit/>
          </a:bodyPr>
          <a:lstStyle/>
          <a:p>
            <a:r>
              <a:rPr lang="de-DE" sz="2500" b="0" i="0" dirty="0">
                <a:solidFill>
                  <a:srgbClr val="000000"/>
                </a:solidFill>
                <a:effectLst/>
              </a:rPr>
              <a:t>Die vier Grundprinzipien qualitativer Forschung (Helfferich 2011: 24)</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04C27706-623B-40C9-B27C-A99A71785B7A}"/>
              </a:ext>
            </a:extLst>
          </p:cNvPr>
          <p:cNvSpPr>
            <a:spLocks noGrp="1"/>
          </p:cNvSpPr>
          <p:nvPr>
            <p:ph idx="1"/>
          </p:nvPr>
        </p:nvSpPr>
        <p:spPr/>
        <p:txBody>
          <a:bodyPr>
            <a:normAutofit/>
          </a:bodyPr>
          <a:lstStyle/>
          <a:p>
            <a:pPr algn="l">
              <a:buFont typeface="+mj-lt"/>
              <a:buAutoNum type="arabicPeriod"/>
            </a:pPr>
            <a:r>
              <a:rPr lang="de-DE" b="0" i="0" dirty="0">
                <a:solidFill>
                  <a:srgbClr val="000000"/>
                </a:solidFill>
                <a:effectLst/>
              </a:rPr>
              <a:t>Kommunikation (Daten werden erst durch Kommunikation hergestellt)</a:t>
            </a:r>
          </a:p>
          <a:p>
            <a:pPr algn="l">
              <a:buFont typeface="+mj-lt"/>
              <a:buAutoNum type="arabicPeriod"/>
            </a:pPr>
            <a:r>
              <a:rPr lang="de-DE" b="0" i="0" dirty="0">
                <a:solidFill>
                  <a:srgbClr val="000000"/>
                </a:solidFill>
                <a:effectLst/>
              </a:rPr>
              <a:t>Offenheit (bei Gestaltung der Kommunikation)</a:t>
            </a:r>
          </a:p>
          <a:p>
            <a:pPr algn="l">
              <a:buFont typeface="+mj-lt"/>
              <a:buAutoNum type="arabicPeriod"/>
            </a:pPr>
            <a:r>
              <a:rPr lang="de-DE" b="0" i="0" dirty="0">
                <a:solidFill>
                  <a:srgbClr val="000000"/>
                </a:solidFill>
                <a:effectLst/>
              </a:rPr>
              <a:t>Umgang mit Vertrautheit und Fremdheit (relevant für die Positionierung der Interviewpartner)</a:t>
            </a:r>
          </a:p>
          <a:p>
            <a:pPr algn="l">
              <a:buFont typeface="+mj-lt"/>
              <a:buAutoNum type="arabicPeriod"/>
            </a:pPr>
            <a:r>
              <a:rPr lang="de-DE" b="0" i="0" dirty="0">
                <a:solidFill>
                  <a:srgbClr val="000000"/>
                </a:solidFill>
                <a:effectLst/>
              </a:rPr>
              <a:t>Reflexivität (bezieht sich auf die Bedeutung des Forschenden auf den Forschungsprozess)</a:t>
            </a:r>
          </a:p>
          <a:p>
            <a:pPr marL="0" indent="0">
              <a:buNone/>
            </a:pPr>
            <a:endParaRPr lang="de-DE" dirty="0"/>
          </a:p>
        </p:txBody>
      </p:sp>
    </p:spTree>
    <p:extLst>
      <p:ext uri="{BB962C8B-B14F-4D97-AF65-F5344CB8AC3E}">
        <p14:creationId xmlns:p14="http://schemas.microsoft.com/office/powerpoint/2010/main" val="6236751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24290E-172C-4DCD-B727-B16839F907CB}"/>
              </a:ext>
            </a:extLst>
          </p:cNvPr>
          <p:cNvSpPr>
            <a:spLocks noGrp="1"/>
          </p:cNvSpPr>
          <p:nvPr>
            <p:ph type="title"/>
          </p:nvPr>
        </p:nvSpPr>
        <p:spPr/>
        <p:txBody>
          <a:bodyPr>
            <a:normAutofit/>
          </a:bodyPr>
          <a:lstStyle/>
          <a:p>
            <a:r>
              <a:rPr lang="de-DE" sz="2500" b="0" i="0" dirty="0">
                <a:solidFill>
                  <a:srgbClr val="000000"/>
                </a:solidFill>
                <a:effectLst/>
              </a:rPr>
              <a:t>Das Prinzip der Reflexivität</a:t>
            </a:r>
            <a:br>
              <a:rPr lang="de-DE" sz="2500" b="0" i="0" dirty="0">
                <a:solidFill>
                  <a:srgbClr val="000000"/>
                </a:solidFill>
                <a:effectLst/>
              </a:rPr>
            </a:br>
            <a:r>
              <a:rPr lang="de-DE" sz="2500" b="0" i="0" dirty="0">
                <a:solidFill>
                  <a:srgbClr val="000000"/>
                </a:solidFill>
                <a:effectLst/>
              </a:rPr>
              <a:t>(Helfferich 2011: 157)</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B3CAD3A5-6E1C-4596-BD1D-CA337813BE1F}"/>
              </a:ext>
            </a:extLst>
          </p:cNvPr>
          <p:cNvSpPr>
            <a:spLocks noGrp="1"/>
          </p:cNvSpPr>
          <p:nvPr>
            <p:ph idx="1"/>
          </p:nvPr>
        </p:nvSpPr>
        <p:spPr/>
        <p:txBody>
          <a:bodyPr/>
          <a:lstStyle/>
          <a:p>
            <a:pPr algn="l"/>
            <a:r>
              <a:rPr lang="de-DE" b="0" i="0" dirty="0">
                <a:solidFill>
                  <a:srgbClr val="000000"/>
                </a:solidFill>
                <a:effectLst/>
              </a:rPr>
              <a:t>Reflexivität = Grundprinzip qualitativer Forschung. Für Interviewsituation: Notwendigkeit einer umfangreichen Selbstreflexion (bzgl. Vorwissen, implizite Annahmen, unbewusste Erwartungen, Aufmerksamkeitshaltungen, Ängste etc.). Statt die Interviewsituation unerkannt zu beeinflussen können diese Aspekte so zur Steuerung gezielt eingesetzt oder zurückgestellt werden.</a:t>
            </a:r>
          </a:p>
          <a:p>
            <a:endParaRPr lang="de-DE" dirty="0"/>
          </a:p>
        </p:txBody>
      </p:sp>
    </p:spTree>
    <p:extLst>
      <p:ext uri="{BB962C8B-B14F-4D97-AF65-F5344CB8AC3E}">
        <p14:creationId xmlns:p14="http://schemas.microsoft.com/office/powerpoint/2010/main" val="35532692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B76924-39DE-4543-8C33-907537186FD7}"/>
              </a:ext>
            </a:extLst>
          </p:cNvPr>
          <p:cNvSpPr>
            <a:spLocks noGrp="1"/>
          </p:cNvSpPr>
          <p:nvPr>
            <p:ph type="title"/>
          </p:nvPr>
        </p:nvSpPr>
        <p:spPr/>
        <p:txBody>
          <a:bodyPr>
            <a:noAutofit/>
          </a:bodyPr>
          <a:lstStyle/>
          <a:p>
            <a:pPr algn="l"/>
            <a:r>
              <a:rPr lang="de-DE" sz="2500" b="1" i="0" dirty="0">
                <a:effectLst/>
              </a:rPr>
              <a:t>Planung &amp; Organisation (Helfferich 2011: 168-193)</a:t>
            </a:r>
            <a:br>
              <a:rPr lang="de-DE" sz="2500" b="1" i="0" dirty="0">
                <a:effectLst/>
              </a:rPr>
            </a:br>
            <a:r>
              <a:rPr lang="de-DE" sz="2500" b="0" i="0" dirty="0">
                <a:effectLst/>
              </a:rPr>
              <a:t>Forschungsstrategische Entscheidungsebenen bzgl. der Grundlagen des Forschungsprojekts</a:t>
            </a:r>
            <a:br>
              <a:rPr lang="de-DE" sz="2500" b="0" i="0" dirty="0">
                <a:effectLst/>
              </a:rPr>
            </a:br>
            <a:r>
              <a:rPr lang="de-DE" sz="2500" b="0" i="0" dirty="0">
                <a:effectLst/>
              </a:rPr>
              <a:t>(Helfferich 2011: </a:t>
            </a:r>
            <a:r>
              <a:rPr lang="de-DE" sz="2500" b="0" i="0" dirty="0" err="1">
                <a:effectLst/>
              </a:rPr>
              <a:t>168f</a:t>
            </a:r>
            <a:r>
              <a:rPr lang="de-DE" sz="2500" b="0" i="0" dirty="0">
                <a:effectLst/>
              </a:rPr>
              <a:t>.)</a:t>
            </a:r>
            <a:br>
              <a:rPr lang="de-DE" sz="2500" b="0" i="0" dirty="0">
                <a:effectLst/>
              </a:rPr>
            </a:br>
            <a:endParaRPr lang="de-DE" sz="2500" dirty="0"/>
          </a:p>
        </p:txBody>
      </p:sp>
      <p:sp>
        <p:nvSpPr>
          <p:cNvPr id="3" name="Inhaltsplatzhalter 2">
            <a:extLst>
              <a:ext uri="{FF2B5EF4-FFF2-40B4-BE49-F238E27FC236}">
                <a16:creationId xmlns:a16="http://schemas.microsoft.com/office/drawing/2014/main" id="{FEDF5FDF-C6AE-42CC-8F44-EFEAF824AD6D}"/>
              </a:ext>
            </a:extLst>
          </p:cNvPr>
          <p:cNvSpPr>
            <a:spLocks noGrp="1"/>
          </p:cNvSpPr>
          <p:nvPr>
            <p:ph idx="1"/>
          </p:nvPr>
        </p:nvSpPr>
        <p:spPr/>
        <p:txBody>
          <a:bodyPr/>
          <a:lstStyle/>
          <a:p>
            <a:r>
              <a:rPr lang="de-DE" b="0" i="0" dirty="0">
                <a:effectLst/>
              </a:rPr>
              <a:t>(1) Entscheidung für einen (präzisen) Forschungsgegenstand; beinhaltet auch die Entscheidung für bestimmte Basisannahmen und theoretische Prämissen. </a:t>
            </a:r>
          </a:p>
          <a:p>
            <a:r>
              <a:rPr lang="de-DE" b="0" i="0" dirty="0">
                <a:effectLst/>
              </a:rPr>
              <a:t>→ (2) Entscheidung für eine Zielgruppe und eine Eingrenzung der Stichprobe, abhängig vom angestrebten Grad der </a:t>
            </a:r>
            <a:r>
              <a:rPr lang="de-DE" b="0" i="0" dirty="0" err="1">
                <a:effectLst/>
              </a:rPr>
              <a:t>Verallgemeinbarkeit</a:t>
            </a:r>
            <a:r>
              <a:rPr lang="de-DE" b="0" i="0" dirty="0">
                <a:effectLst/>
              </a:rPr>
              <a:t>. </a:t>
            </a:r>
          </a:p>
          <a:p>
            <a:r>
              <a:rPr lang="de-DE" b="0" i="0" dirty="0">
                <a:effectLst/>
              </a:rPr>
              <a:t>→ (3)Entscheidung für eine Interviewform </a:t>
            </a:r>
          </a:p>
          <a:p>
            <a:r>
              <a:rPr lang="de-DE" b="0" i="0" dirty="0">
                <a:effectLst/>
              </a:rPr>
              <a:t>→ (4) Entscheidung für eine Auswertungsstrategie</a:t>
            </a:r>
            <a:endParaRPr lang="de-DE" dirty="0"/>
          </a:p>
        </p:txBody>
      </p:sp>
    </p:spTree>
    <p:extLst>
      <p:ext uri="{BB962C8B-B14F-4D97-AF65-F5344CB8AC3E}">
        <p14:creationId xmlns:p14="http://schemas.microsoft.com/office/powerpoint/2010/main" val="1678185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0EA16A-7614-43EB-8B78-5A18D1E6082B}"/>
              </a:ext>
            </a:extLst>
          </p:cNvPr>
          <p:cNvSpPr>
            <a:spLocks noGrp="1"/>
          </p:cNvSpPr>
          <p:nvPr>
            <p:ph type="title"/>
          </p:nvPr>
        </p:nvSpPr>
        <p:spPr/>
        <p:txBody>
          <a:bodyPr>
            <a:normAutofit/>
          </a:bodyPr>
          <a:lstStyle/>
          <a:p>
            <a:r>
              <a:rPr lang="de-DE" sz="2500" b="0" i="0" dirty="0">
                <a:solidFill>
                  <a:srgbClr val="000000"/>
                </a:solidFill>
                <a:effectLst/>
              </a:rPr>
              <a:t>Entscheidungsebenen hinsichtlich des Verhaltens von Interviewenden</a:t>
            </a:r>
            <a:br>
              <a:rPr lang="de-DE" sz="2500" b="0" i="0" dirty="0">
                <a:solidFill>
                  <a:srgbClr val="000000"/>
                </a:solidFill>
                <a:effectLst/>
              </a:rPr>
            </a:br>
            <a:r>
              <a:rPr lang="de-DE" sz="2500" b="0" i="0" dirty="0">
                <a:solidFill>
                  <a:srgbClr val="000000"/>
                </a:solidFill>
                <a:effectLst/>
              </a:rPr>
              <a:t>(Helfferich 2011: 169)</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D4DE049-54CD-479F-8477-98405FF6DB23}"/>
              </a:ext>
            </a:extLst>
          </p:cNvPr>
          <p:cNvSpPr>
            <a:spLocks noGrp="1"/>
          </p:cNvSpPr>
          <p:nvPr>
            <p:ph idx="1"/>
          </p:nvPr>
        </p:nvSpPr>
        <p:spPr/>
        <p:txBody>
          <a:bodyPr/>
          <a:lstStyle/>
          <a:p>
            <a:pPr algn="l"/>
            <a:r>
              <a:rPr lang="de-DE" b="0" i="0" dirty="0">
                <a:solidFill>
                  <a:srgbClr val="000000"/>
                </a:solidFill>
                <a:effectLst/>
              </a:rPr>
              <a:t>Handlungsspielräume für Interviewende müssen klar sein. Sie müssen wissen, wie sie mit den Spannungsverhältnissen zwischen Vertrautheit und Fremdheit bzw. zwischen Offenheit und Strukturierung in der Interaktion umgehen: Wie sehr soll das Interview gesteuert werden? Wie viel Erzählraum soll gegeben werden? Wird Vorwissen eingesetzt oder zurückgestellt?</a:t>
            </a:r>
          </a:p>
          <a:p>
            <a:endParaRPr lang="de-DE" dirty="0"/>
          </a:p>
        </p:txBody>
      </p:sp>
    </p:spTree>
    <p:extLst>
      <p:ext uri="{BB962C8B-B14F-4D97-AF65-F5344CB8AC3E}">
        <p14:creationId xmlns:p14="http://schemas.microsoft.com/office/powerpoint/2010/main" val="14060409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8BFFF5-BBE4-4E2B-8B28-B1D120F1ED5F}"/>
              </a:ext>
            </a:extLst>
          </p:cNvPr>
          <p:cNvSpPr>
            <a:spLocks noGrp="1"/>
          </p:cNvSpPr>
          <p:nvPr>
            <p:ph type="title"/>
          </p:nvPr>
        </p:nvSpPr>
        <p:spPr/>
        <p:txBody>
          <a:bodyPr>
            <a:noAutofit/>
          </a:bodyPr>
          <a:lstStyle/>
          <a:p>
            <a:r>
              <a:rPr lang="de-DE" sz="2500" b="0" i="0" dirty="0">
                <a:solidFill>
                  <a:srgbClr val="000000"/>
                </a:solidFill>
                <a:effectLst/>
              </a:rPr>
              <a:t>Entscheidungen bzgl. der Ausgestaltung der Beziehung zwischen Interviewenden und Erzählpersonen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169f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B337657-F8DA-462F-B48E-51CB44A588E1}"/>
              </a:ext>
            </a:extLst>
          </p:cNvPr>
          <p:cNvSpPr>
            <a:spLocks noGrp="1"/>
          </p:cNvSpPr>
          <p:nvPr>
            <p:ph idx="1"/>
          </p:nvPr>
        </p:nvSpPr>
        <p:spPr/>
        <p:txBody>
          <a:bodyPr>
            <a:normAutofit/>
          </a:bodyPr>
          <a:lstStyle/>
          <a:p>
            <a:pPr algn="l"/>
            <a:r>
              <a:rPr lang="de-DE" b="0" i="0" dirty="0">
                <a:solidFill>
                  <a:srgbClr val="000000"/>
                </a:solidFill>
                <a:effectLst/>
              </a:rPr>
              <a:t>Wie wird mit Fremdheit/ Vertrautheit umgegangen? Welche Rollenverteilung wird angestrebt? Wie wird mit Machtaspekten Umgegangen? Wo soll das Interview stattfinden? Welche Atmosphäre soll der Interviewraum schaffen? Wie kann Störungen vorgebeugt werden? Wie kann mit emotionalen Belastungen umgegangen werden?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0567963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923EF-024D-4FE2-A052-497603B49721}"/>
              </a:ext>
            </a:extLst>
          </p:cNvPr>
          <p:cNvSpPr>
            <a:spLocks noGrp="1"/>
          </p:cNvSpPr>
          <p:nvPr>
            <p:ph type="title"/>
          </p:nvPr>
        </p:nvSpPr>
        <p:spPr/>
        <p:txBody>
          <a:bodyPr>
            <a:normAutofit/>
          </a:bodyPr>
          <a:lstStyle/>
          <a:p>
            <a:r>
              <a:rPr lang="de-DE" sz="2500" b="0" i="0" dirty="0">
                <a:solidFill>
                  <a:srgbClr val="000000"/>
                </a:solidFill>
                <a:effectLst/>
              </a:rPr>
              <a:t>Praktische Arbeitsschritte der Interviewplanung und Organisation</a:t>
            </a:r>
            <a:br>
              <a:rPr lang="de-DE" sz="2500" b="0" i="0" dirty="0">
                <a:solidFill>
                  <a:srgbClr val="000000"/>
                </a:solidFill>
                <a:effectLst/>
              </a:rPr>
            </a:br>
            <a:r>
              <a:rPr lang="de-DE" sz="2500" b="0" i="0" dirty="0">
                <a:solidFill>
                  <a:srgbClr val="000000"/>
                </a:solidFill>
                <a:effectLst/>
              </a:rPr>
              <a:t>(Helfferich 2011: 172)</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3609B9E2-E195-4DDF-8F2D-5D519CF6507D}"/>
              </a:ext>
            </a:extLst>
          </p:cNvPr>
          <p:cNvSpPr>
            <a:spLocks noGrp="1"/>
          </p:cNvSpPr>
          <p:nvPr>
            <p:ph idx="1"/>
          </p:nvPr>
        </p:nvSpPr>
        <p:spPr/>
        <p:txBody>
          <a:bodyPr/>
          <a:lstStyle/>
          <a:p>
            <a:pPr algn="l">
              <a:buFont typeface="+mj-lt"/>
              <a:buAutoNum type="arabicPeriod"/>
            </a:pPr>
            <a:r>
              <a:rPr lang="de-DE" b="0" i="0" dirty="0">
                <a:solidFill>
                  <a:srgbClr val="000000"/>
                </a:solidFill>
                <a:effectLst/>
              </a:rPr>
              <a:t>Treffen von forschungsstrategischen Entscheidungen</a:t>
            </a:r>
          </a:p>
          <a:p>
            <a:pPr algn="l">
              <a:buFont typeface="+mj-lt"/>
              <a:buAutoNum type="arabicPeriod"/>
            </a:pPr>
            <a:r>
              <a:rPr lang="de-DE" b="0" i="0" dirty="0">
                <a:solidFill>
                  <a:srgbClr val="000000"/>
                </a:solidFill>
                <a:effectLst/>
              </a:rPr>
              <a:t>Bestimmung von Art und Umfang der Stichprobe</a:t>
            </a:r>
          </a:p>
          <a:p>
            <a:pPr algn="l">
              <a:buFont typeface="+mj-lt"/>
              <a:buAutoNum type="arabicPeriod"/>
            </a:pPr>
            <a:r>
              <a:rPr lang="de-DE" b="0" i="0" dirty="0">
                <a:solidFill>
                  <a:srgbClr val="000000"/>
                </a:solidFill>
                <a:effectLst/>
              </a:rPr>
              <a:t>Erarbeitung der Interviewinstrumente – z.B. Erzählaufforderung(en) und/ oder Leitfaden</a:t>
            </a:r>
          </a:p>
          <a:p>
            <a:pPr algn="l">
              <a:buFont typeface="+mj-lt"/>
              <a:buAutoNum type="arabicPeriod"/>
            </a:pPr>
            <a:r>
              <a:rPr lang="de-DE" b="0" i="0" dirty="0">
                <a:solidFill>
                  <a:srgbClr val="000000"/>
                </a:solidFill>
                <a:effectLst/>
              </a:rPr>
              <a:t>Vorbereitung von Unterlagen zur Projektvorstellung</a:t>
            </a:r>
          </a:p>
          <a:p>
            <a:pPr algn="l">
              <a:buFont typeface="+mj-lt"/>
              <a:buAutoNum type="arabicPeriod"/>
            </a:pPr>
            <a:r>
              <a:rPr lang="de-DE" b="0" i="0" dirty="0">
                <a:solidFill>
                  <a:srgbClr val="000000"/>
                </a:solidFill>
                <a:effectLst/>
              </a:rPr>
              <a:t>Rekrutierung von Interviewteilnehmenden</a:t>
            </a:r>
          </a:p>
          <a:p>
            <a:endParaRPr lang="de-DE" dirty="0"/>
          </a:p>
        </p:txBody>
      </p:sp>
    </p:spTree>
    <p:extLst>
      <p:ext uri="{BB962C8B-B14F-4D97-AF65-F5344CB8AC3E}">
        <p14:creationId xmlns:p14="http://schemas.microsoft.com/office/powerpoint/2010/main" val="16611369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A54793-FE87-4553-8BFA-5E07BE283419}"/>
              </a:ext>
            </a:extLst>
          </p:cNvPr>
          <p:cNvSpPr>
            <a:spLocks noGrp="1"/>
          </p:cNvSpPr>
          <p:nvPr>
            <p:ph type="title"/>
          </p:nvPr>
        </p:nvSpPr>
        <p:spPr/>
        <p:txBody>
          <a:bodyPr>
            <a:normAutofit/>
          </a:bodyPr>
          <a:lstStyle/>
          <a:p>
            <a:r>
              <a:rPr lang="de-DE" sz="2500" b="0" i="0" dirty="0">
                <a:solidFill>
                  <a:srgbClr val="000000"/>
                </a:solidFill>
                <a:effectLst/>
              </a:rPr>
              <a:t>Praktische Arbeitsschritte der Interviewplanung und Organisation (2)</a:t>
            </a:r>
            <a:br>
              <a:rPr lang="de-DE" sz="2500" b="0" i="0" dirty="0">
                <a:solidFill>
                  <a:srgbClr val="000000"/>
                </a:solidFill>
                <a:effectLst/>
              </a:rPr>
            </a:br>
            <a:r>
              <a:rPr lang="de-DE" sz="2500" b="0" i="0" dirty="0">
                <a:solidFill>
                  <a:srgbClr val="000000"/>
                </a:solidFill>
                <a:effectLst/>
              </a:rPr>
              <a:t>(Helfferich 2011: 172)</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3057DCBF-F60B-4C25-B9A0-33ACB49932D5}"/>
              </a:ext>
            </a:extLst>
          </p:cNvPr>
          <p:cNvSpPr>
            <a:spLocks noGrp="1"/>
          </p:cNvSpPr>
          <p:nvPr>
            <p:ph idx="1"/>
          </p:nvPr>
        </p:nvSpPr>
        <p:spPr/>
        <p:txBody>
          <a:bodyPr>
            <a:normAutofit/>
          </a:bodyPr>
          <a:lstStyle/>
          <a:p>
            <a:pPr algn="l">
              <a:buFont typeface="+mj-lt"/>
              <a:buAutoNum type="arabicPeriod"/>
            </a:pPr>
            <a:r>
              <a:rPr lang="de-DE" b="0" i="0" dirty="0">
                <a:solidFill>
                  <a:srgbClr val="000000"/>
                </a:solidFill>
                <a:effectLst/>
              </a:rPr>
              <a:t>Erstellung der Datenschutzunterlagen (Einwilligungserklärung, Informationsblatt)</a:t>
            </a:r>
          </a:p>
          <a:p>
            <a:pPr algn="l">
              <a:buFont typeface="+mj-lt"/>
              <a:buAutoNum type="arabicPeriod"/>
            </a:pPr>
            <a:r>
              <a:rPr lang="de-DE" b="0" i="0" dirty="0">
                <a:solidFill>
                  <a:srgbClr val="000000"/>
                </a:solidFill>
                <a:effectLst/>
              </a:rPr>
              <a:t>Vorbereitung der räumlichen/ technischen Rahmenbedingungen</a:t>
            </a:r>
          </a:p>
          <a:p>
            <a:pPr algn="l">
              <a:buFont typeface="+mj-lt"/>
              <a:buAutoNum type="arabicPeriod"/>
            </a:pPr>
            <a:r>
              <a:rPr lang="de-DE" b="0" i="0" dirty="0">
                <a:solidFill>
                  <a:srgbClr val="000000"/>
                </a:solidFill>
                <a:effectLst/>
              </a:rPr>
              <a:t>Vorbereitung des Intervieweinstiegs</a:t>
            </a:r>
          </a:p>
          <a:p>
            <a:pPr algn="l">
              <a:buFont typeface="+mj-lt"/>
              <a:buAutoNum type="arabicPeriod"/>
            </a:pPr>
            <a:r>
              <a:rPr lang="de-DE" b="0" i="0" dirty="0">
                <a:solidFill>
                  <a:srgbClr val="000000"/>
                </a:solidFill>
                <a:effectLst/>
              </a:rPr>
              <a:t>Vorbereitung von Formularen für die Dokumentation des Interviewverlaufs</a:t>
            </a:r>
          </a:p>
          <a:p>
            <a:endParaRPr lang="de-DE" dirty="0"/>
          </a:p>
        </p:txBody>
      </p:sp>
    </p:spTree>
    <p:extLst>
      <p:ext uri="{BB962C8B-B14F-4D97-AF65-F5344CB8AC3E}">
        <p14:creationId xmlns:p14="http://schemas.microsoft.com/office/powerpoint/2010/main" val="3241441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C4918-694B-4C17-A797-D660A9D02516}"/>
              </a:ext>
            </a:extLst>
          </p:cNvPr>
          <p:cNvSpPr>
            <a:spLocks noGrp="1"/>
          </p:cNvSpPr>
          <p:nvPr>
            <p:ph type="title"/>
          </p:nvPr>
        </p:nvSpPr>
        <p:spPr/>
        <p:txBody>
          <a:bodyPr>
            <a:normAutofit/>
          </a:bodyPr>
          <a:lstStyle/>
          <a:p>
            <a:r>
              <a:rPr lang="de-DE" sz="2500" b="0" i="0" dirty="0">
                <a:solidFill>
                  <a:srgbClr val="000000"/>
                </a:solidFill>
                <a:effectLst/>
              </a:rPr>
              <a:t>Bedeutung und Bestimmung der Stichprobe</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172ff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D32E5570-4A0B-410F-84F8-03A5C3DF8052}"/>
              </a:ext>
            </a:extLst>
          </p:cNvPr>
          <p:cNvSpPr>
            <a:spLocks noGrp="1"/>
          </p:cNvSpPr>
          <p:nvPr>
            <p:ph idx="1"/>
          </p:nvPr>
        </p:nvSpPr>
        <p:spPr/>
        <p:txBody>
          <a:bodyPr/>
          <a:lstStyle/>
          <a:p>
            <a:pPr algn="l"/>
            <a:r>
              <a:rPr lang="de-DE" b="0" i="0" dirty="0">
                <a:solidFill>
                  <a:srgbClr val="000000"/>
                </a:solidFill>
                <a:effectLst/>
              </a:rPr>
              <a:t>Auf die Frage, wie viele Personen befragt werden sollten gibt es innerhalb der Bandbreite qualitativer Interviews keine allgemeingültige Antwort. Die Größe der Stichprobe hängt davon ab, inwiefern eine </a:t>
            </a:r>
            <a:r>
              <a:rPr lang="de-DE" b="0" i="0" dirty="0" err="1">
                <a:solidFill>
                  <a:srgbClr val="000000"/>
                </a:solidFill>
                <a:effectLst/>
              </a:rPr>
              <a:t>Verallgemeinbarkeit</a:t>
            </a:r>
            <a:r>
              <a:rPr lang="de-DE" b="0" i="0" dirty="0">
                <a:solidFill>
                  <a:srgbClr val="000000"/>
                </a:solidFill>
                <a:effectLst/>
              </a:rPr>
              <a:t> der Forschungsergebnisse beabsichtigt ist bzw. bis zu welchem Grad diese im Rahmen der gewählten Interviewform erreicht werden kann. Der übliche Stichprobenumfang reicht zwischen N=1 und N=120.</a:t>
            </a:r>
          </a:p>
          <a:p>
            <a:endParaRPr lang="de-DE" dirty="0"/>
          </a:p>
        </p:txBody>
      </p:sp>
    </p:spTree>
    <p:extLst>
      <p:ext uri="{BB962C8B-B14F-4D97-AF65-F5344CB8AC3E}">
        <p14:creationId xmlns:p14="http://schemas.microsoft.com/office/powerpoint/2010/main" val="1698308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588DFD-BBB2-4993-B04D-10B4F3DD905B}"/>
              </a:ext>
            </a:extLst>
          </p:cNvPr>
          <p:cNvSpPr>
            <a:spLocks noGrp="1"/>
          </p:cNvSpPr>
          <p:nvPr>
            <p:ph type="title"/>
          </p:nvPr>
        </p:nvSpPr>
        <p:spPr/>
        <p:txBody>
          <a:bodyPr>
            <a:normAutofit/>
          </a:bodyPr>
          <a:lstStyle/>
          <a:p>
            <a:r>
              <a:rPr lang="de-DE" sz="2500" b="0" i="0" dirty="0">
                <a:solidFill>
                  <a:srgbClr val="000000"/>
                </a:solidFill>
                <a:effectLst/>
              </a:rPr>
              <a:t>Anwendung und Nutzen eines Interviewleitfadens (1)</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179f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2943C4C4-DFE8-4CD5-B38D-BD01B92CCB6D}"/>
              </a:ext>
            </a:extLst>
          </p:cNvPr>
          <p:cNvSpPr>
            <a:spLocks noGrp="1"/>
          </p:cNvSpPr>
          <p:nvPr>
            <p:ph idx="1"/>
          </p:nvPr>
        </p:nvSpPr>
        <p:spPr/>
        <p:txBody>
          <a:bodyPr>
            <a:normAutofit/>
          </a:bodyPr>
          <a:lstStyle/>
          <a:p>
            <a:pPr algn="l"/>
            <a:r>
              <a:rPr lang="de-DE" b="0" i="0" dirty="0">
                <a:solidFill>
                  <a:srgbClr val="000000"/>
                </a:solidFill>
                <a:effectLst/>
              </a:rPr>
              <a:t>Die Sinnhaftigkeit des Einsatzes eines Leitfadens ist abhängig von Forschungsgegenstand, Forschungsinteresse und Größe der Stichprobe: Ein Leitfaden ist wichtig, wenn… - das Interview auf die Rekonstruktion subjektiver Theorien und Formen des Alltags zielt und wenn der Erzählraum des Interviews durch Interviewende durch das Eingeben von Themen gesteuert werden soll oder wenn… (siehe nächste Karte)</a:t>
            </a:r>
          </a:p>
          <a:p>
            <a:endParaRPr lang="de-DE" dirty="0"/>
          </a:p>
        </p:txBody>
      </p:sp>
    </p:spTree>
    <p:extLst>
      <p:ext uri="{BB962C8B-B14F-4D97-AF65-F5344CB8AC3E}">
        <p14:creationId xmlns:p14="http://schemas.microsoft.com/office/powerpoint/2010/main" val="3835636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560DC4-A335-46A8-AE33-D0BC75063BEE}"/>
              </a:ext>
            </a:extLst>
          </p:cNvPr>
          <p:cNvSpPr>
            <a:spLocks noGrp="1"/>
          </p:cNvSpPr>
          <p:nvPr>
            <p:ph type="title"/>
          </p:nvPr>
        </p:nvSpPr>
        <p:spPr/>
        <p:txBody>
          <a:bodyPr>
            <a:normAutofit/>
          </a:bodyPr>
          <a:lstStyle/>
          <a:p>
            <a:r>
              <a:rPr lang="de-DE" sz="2500" b="0" i="0" dirty="0">
                <a:solidFill>
                  <a:srgbClr val="000000"/>
                </a:solidFill>
                <a:effectLst/>
              </a:rPr>
              <a:t>Anwendung und Nutzen eines Interviewleitfadens (2)</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179f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159ACD1B-BE54-4B65-9AB3-1E328E7EC38A}"/>
              </a:ext>
            </a:extLst>
          </p:cNvPr>
          <p:cNvSpPr>
            <a:spLocks noGrp="1"/>
          </p:cNvSpPr>
          <p:nvPr>
            <p:ph idx="1"/>
          </p:nvPr>
        </p:nvSpPr>
        <p:spPr/>
        <p:txBody>
          <a:bodyPr/>
          <a:lstStyle/>
          <a:p>
            <a:pPr algn="l"/>
            <a:r>
              <a:rPr lang="de-DE" b="0" i="0" dirty="0">
                <a:solidFill>
                  <a:srgbClr val="000000"/>
                </a:solidFill>
                <a:effectLst/>
              </a:rPr>
              <a:t>Ein Leitfaden ist auch wichtig, wenn…</a:t>
            </a:r>
          </a:p>
          <a:p>
            <a:pPr algn="l">
              <a:buFont typeface="Arial" panose="020B0604020202020204" pitchFamily="34" charset="0"/>
              <a:buChar char="•"/>
            </a:pPr>
            <a:r>
              <a:rPr lang="de-DE" b="0" i="0" dirty="0">
                <a:solidFill>
                  <a:srgbClr val="000000"/>
                </a:solidFill>
                <a:effectLst/>
              </a:rPr>
              <a:t>das Forschungsinteresse auf Daten zielt, welche sich ohne Eingreifen nicht selbstständig generieren würden (z.B. private Aspekte einer Biografie.)</a:t>
            </a:r>
          </a:p>
          <a:p>
            <a:pPr algn="l">
              <a:buFont typeface="Arial" panose="020B0604020202020204" pitchFamily="34" charset="0"/>
              <a:buChar char="•"/>
            </a:pPr>
            <a:r>
              <a:rPr lang="de-DE" b="0" i="0" dirty="0">
                <a:solidFill>
                  <a:srgbClr val="000000"/>
                </a:solidFill>
                <a:effectLst/>
              </a:rPr>
              <a:t>Oder bei hoher Stichprobenzahl im Sinne einer Standardisierung der inhaltlichen Struktur → Erleichterung der Auswertung</a:t>
            </a:r>
          </a:p>
          <a:p>
            <a:endParaRPr lang="de-DE" dirty="0"/>
          </a:p>
        </p:txBody>
      </p:sp>
    </p:spTree>
    <p:extLst>
      <p:ext uri="{BB962C8B-B14F-4D97-AF65-F5344CB8AC3E}">
        <p14:creationId xmlns:p14="http://schemas.microsoft.com/office/powerpoint/2010/main" val="5643624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DF290C-E5F5-47C7-988D-E23171CB42BB}"/>
              </a:ext>
            </a:extLst>
          </p:cNvPr>
          <p:cNvSpPr>
            <a:spLocks noGrp="1"/>
          </p:cNvSpPr>
          <p:nvPr>
            <p:ph type="title"/>
          </p:nvPr>
        </p:nvSpPr>
        <p:spPr/>
        <p:txBody>
          <a:bodyPr>
            <a:normAutofit/>
          </a:bodyPr>
          <a:lstStyle/>
          <a:p>
            <a:r>
              <a:rPr lang="de-DE" sz="2500" b="0" i="0" dirty="0">
                <a:solidFill>
                  <a:srgbClr val="000000"/>
                </a:solidFill>
                <a:effectLst/>
              </a:rPr>
              <a:t>Interviewleitfaden für das narrative Interview?</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178f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B3215BDF-D362-46CA-9942-93A68F1DB312}"/>
              </a:ext>
            </a:extLst>
          </p:cNvPr>
          <p:cNvSpPr>
            <a:spLocks noGrp="1"/>
          </p:cNvSpPr>
          <p:nvPr>
            <p:ph idx="1"/>
          </p:nvPr>
        </p:nvSpPr>
        <p:spPr/>
        <p:txBody>
          <a:bodyPr/>
          <a:lstStyle/>
          <a:p>
            <a:pPr algn="l"/>
            <a:r>
              <a:rPr lang="de-DE" b="0" i="0" dirty="0">
                <a:solidFill>
                  <a:srgbClr val="000000"/>
                </a:solidFill>
                <a:effectLst/>
              </a:rPr>
              <a:t>Für das narrative Interview wird kein klassischer Leitfaden erstellt, sehr wohl jedoch ein Instrument, in welchem Anweisungen für Fragen und Erzählaufforderungen für die unterschiedlichen Teilbereiche des Interviews festgehalten werden.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2100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13DE67-EBB5-42E4-983A-F2566D051A44}"/>
              </a:ext>
            </a:extLst>
          </p:cNvPr>
          <p:cNvSpPr>
            <a:spLocks noGrp="1"/>
          </p:cNvSpPr>
          <p:nvPr>
            <p:ph type="title"/>
          </p:nvPr>
        </p:nvSpPr>
        <p:spPr/>
        <p:txBody>
          <a:bodyPr>
            <a:noAutofit/>
          </a:bodyPr>
          <a:lstStyle/>
          <a:p>
            <a:r>
              <a:rPr lang="de-DE" sz="2500" b="0" i="0" dirty="0">
                <a:solidFill>
                  <a:srgbClr val="000000"/>
                </a:solidFill>
                <a:effectLst/>
              </a:rPr>
              <a:t>Bedeutung und Zusammenhang von Forschungsgegenstand Forschungsinteresse und Fragestellung?</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26f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DB0395A4-663A-4ECB-BFBC-6C14A41A15B0}"/>
              </a:ext>
            </a:extLst>
          </p:cNvPr>
          <p:cNvSpPr>
            <a:spLocks noGrp="1"/>
          </p:cNvSpPr>
          <p:nvPr>
            <p:ph idx="1"/>
          </p:nvPr>
        </p:nvSpPr>
        <p:spPr/>
        <p:txBody>
          <a:bodyPr/>
          <a:lstStyle/>
          <a:p>
            <a:pPr algn="l"/>
            <a:r>
              <a:rPr lang="de-DE" b="0" i="0" dirty="0">
                <a:solidFill>
                  <a:srgbClr val="000000"/>
                </a:solidFill>
                <a:effectLst/>
              </a:rPr>
              <a:t>Der Forschungsgegenstand bestimmt den erkenntnistheoretischen Status des Forschungsmaterials und ist dabei in einer spezifischen Theorie- und Forschungstradition verortet. Die Formulierung von Forschungsinteresse und Fragestellung ist grundlegend durch die erkenntnistheoretische Rahmung des Forschungsgegenstandes bedingt.</a:t>
            </a:r>
          </a:p>
          <a:p>
            <a:endParaRPr lang="de-DE" dirty="0"/>
          </a:p>
        </p:txBody>
      </p:sp>
    </p:spTree>
    <p:extLst>
      <p:ext uri="{BB962C8B-B14F-4D97-AF65-F5344CB8AC3E}">
        <p14:creationId xmlns:p14="http://schemas.microsoft.com/office/powerpoint/2010/main" val="22830109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C0F6D1-2291-4809-AD75-6F8D4DDBBB3D}"/>
              </a:ext>
            </a:extLst>
          </p:cNvPr>
          <p:cNvSpPr>
            <a:spLocks noGrp="1"/>
          </p:cNvSpPr>
          <p:nvPr>
            <p:ph type="title"/>
          </p:nvPr>
        </p:nvSpPr>
        <p:spPr/>
        <p:txBody>
          <a:bodyPr>
            <a:normAutofit/>
          </a:bodyPr>
          <a:lstStyle/>
          <a:p>
            <a:r>
              <a:rPr lang="de-DE" sz="2500" b="0" i="0" dirty="0">
                <a:solidFill>
                  <a:srgbClr val="000000"/>
                </a:solidFill>
                <a:effectLst/>
              </a:rPr>
              <a:t>Vorstrukturierung beim narrativen Interview</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178f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2E23B0B2-BAE2-4640-BA83-A189EB0C6E7A}"/>
              </a:ext>
            </a:extLst>
          </p:cNvPr>
          <p:cNvSpPr>
            <a:spLocks noGrp="1"/>
          </p:cNvSpPr>
          <p:nvPr>
            <p:ph idx="1"/>
          </p:nvPr>
        </p:nvSpPr>
        <p:spPr/>
        <p:txBody>
          <a:bodyPr/>
          <a:lstStyle/>
          <a:p>
            <a:pPr algn="l">
              <a:buFont typeface="+mj-lt"/>
              <a:buAutoNum type="arabicPeriod"/>
            </a:pPr>
            <a:r>
              <a:rPr lang="de-DE" b="0" i="0" dirty="0">
                <a:solidFill>
                  <a:srgbClr val="000000"/>
                </a:solidFill>
                <a:effectLst/>
              </a:rPr>
              <a:t> </a:t>
            </a:r>
            <a:r>
              <a:rPr lang="de-DE" b="0" i="0" dirty="0" err="1">
                <a:solidFill>
                  <a:srgbClr val="000000"/>
                </a:solidFill>
                <a:effectLst/>
              </a:rPr>
              <a:t>Haupteil</a:t>
            </a:r>
            <a:r>
              <a:rPr lang="de-DE" b="0" i="0" dirty="0">
                <a:solidFill>
                  <a:srgbClr val="000000"/>
                </a:solidFill>
                <a:effectLst/>
              </a:rPr>
              <a:t>: Sammlung von Erzählaufforderungen</a:t>
            </a:r>
          </a:p>
          <a:p>
            <a:pPr algn="l">
              <a:buFont typeface="+mj-lt"/>
              <a:buAutoNum type="arabicPeriod"/>
            </a:pPr>
            <a:r>
              <a:rPr lang="de-DE" b="0" i="0" dirty="0">
                <a:solidFill>
                  <a:srgbClr val="000000"/>
                </a:solidFill>
                <a:effectLst/>
              </a:rPr>
              <a:t> Nachfrageteil: Sammlung möglicher Nachfragen (können nur bedingt vorab angefertigt werden)</a:t>
            </a:r>
          </a:p>
          <a:p>
            <a:pPr algn="l">
              <a:buFont typeface="+mj-lt"/>
              <a:buAutoNum type="arabicPeriod"/>
            </a:pPr>
            <a:r>
              <a:rPr lang="de-DE" b="0" i="0" dirty="0">
                <a:solidFill>
                  <a:srgbClr val="000000"/>
                </a:solidFill>
                <a:effectLst/>
              </a:rPr>
              <a:t> Bilanzierungsteil: Sammlung von Themen/Fragen, welche abschließend eingebracht werden sollen</a:t>
            </a:r>
          </a:p>
          <a:p>
            <a:endParaRPr lang="de-DE" dirty="0"/>
          </a:p>
        </p:txBody>
      </p:sp>
    </p:spTree>
    <p:extLst>
      <p:ext uri="{BB962C8B-B14F-4D97-AF65-F5344CB8AC3E}">
        <p14:creationId xmlns:p14="http://schemas.microsoft.com/office/powerpoint/2010/main" val="18092820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DC5B1-70CA-4A55-8349-678E18EC00DE}"/>
              </a:ext>
            </a:extLst>
          </p:cNvPr>
          <p:cNvSpPr>
            <a:spLocks noGrp="1"/>
          </p:cNvSpPr>
          <p:nvPr>
            <p:ph type="title"/>
          </p:nvPr>
        </p:nvSpPr>
        <p:spPr/>
        <p:txBody>
          <a:bodyPr>
            <a:normAutofit/>
          </a:bodyPr>
          <a:lstStyle/>
          <a:p>
            <a:r>
              <a:rPr lang="de-DE" sz="2400" b="0" i="0" dirty="0">
                <a:solidFill>
                  <a:srgbClr val="000000"/>
                </a:solidFill>
                <a:effectLst/>
              </a:rPr>
              <a:t>Anforderungen an den Interviewleitfaden (1)</a:t>
            </a:r>
            <a:br>
              <a:rPr lang="de-DE" sz="2400" b="0" i="0" dirty="0">
                <a:solidFill>
                  <a:srgbClr val="000000"/>
                </a:solidFill>
                <a:effectLst/>
              </a:rPr>
            </a:br>
            <a:r>
              <a:rPr lang="de-DE" sz="2400" b="0" i="0" dirty="0">
                <a:solidFill>
                  <a:srgbClr val="000000"/>
                </a:solidFill>
                <a:effectLst/>
              </a:rPr>
              <a:t>(Helfferich 2011: 180)</a:t>
            </a:r>
            <a:br>
              <a:rPr lang="de-DE" sz="2400" b="0" i="0" dirty="0">
                <a:solidFill>
                  <a:srgbClr val="000000"/>
                </a:solidFill>
                <a:effectLst/>
              </a:rPr>
            </a:br>
            <a:endParaRPr lang="de-DE" sz="2400" dirty="0"/>
          </a:p>
        </p:txBody>
      </p:sp>
      <p:sp>
        <p:nvSpPr>
          <p:cNvPr id="3" name="Inhaltsplatzhalter 2">
            <a:extLst>
              <a:ext uri="{FF2B5EF4-FFF2-40B4-BE49-F238E27FC236}">
                <a16:creationId xmlns:a16="http://schemas.microsoft.com/office/drawing/2014/main" id="{DB3EF78B-E24E-4CF1-8F48-B019722C8FDA}"/>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Muss insgesamt den Grundprinzipien der qualitativen Forschung entsprechen und eine offene Haltung ermöglichen.</a:t>
            </a:r>
          </a:p>
          <a:p>
            <a:pPr algn="l">
              <a:buFont typeface="Arial" panose="020B0604020202020204" pitchFamily="34" charset="0"/>
              <a:buChar char="•"/>
            </a:pPr>
            <a:r>
              <a:rPr lang="de-DE" b="0" i="0" dirty="0">
                <a:solidFill>
                  <a:srgbClr val="000000"/>
                </a:solidFill>
                <a:effectLst/>
              </a:rPr>
              <a:t>realistisches Fragepensum – ausreichend Raum für situativ angebrachte Vertiefungsfragen</a:t>
            </a:r>
          </a:p>
          <a:p>
            <a:pPr algn="l">
              <a:buFont typeface="Arial" panose="020B0604020202020204" pitchFamily="34" charset="0"/>
              <a:buChar char="•"/>
            </a:pPr>
            <a:r>
              <a:rPr lang="de-DE" b="0" i="0" dirty="0">
                <a:solidFill>
                  <a:srgbClr val="000000"/>
                </a:solidFill>
                <a:effectLst/>
              </a:rPr>
              <a:t>Übersichtliche Darstellung und leichte Handhabung</a:t>
            </a:r>
          </a:p>
          <a:p>
            <a:pPr algn="l">
              <a:buFont typeface="Arial" panose="020B0604020202020204" pitchFamily="34" charset="0"/>
              <a:buChar char="•"/>
            </a:pPr>
            <a:r>
              <a:rPr lang="de-DE" b="0" i="0" dirty="0">
                <a:solidFill>
                  <a:srgbClr val="000000"/>
                </a:solidFill>
                <a:effectLst/>
              </a:rPr>
              <a:t>Möglichst fließende und „natürliche“ Abfolge der Fragethemen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277685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B8D39B-C41D-4639-A297-80A48B102C9E}"/>
              </a:ext>
            </a:extLst>
          </p:cNvPr>
          <p:cNvSpPr>
            <a:spLocks noGrp="1"/>
          </p:cNvSpPr>
          <p:nvPr>
            <p:ph type="title"/>
          </p:nvPr>
        </p:nvSpPr>
        <p:spPr/>
        <p:txBody>
          <a:bodyPr>
            <a:normAutofit/>
          </a:bodyPr>
          <a:lstStyle/>
          <a:p>
            <a:r>
              <a:rPr lang="de-DE" sz="2500" b="0" i="0" dirty="0">
                <a:solidFill>
                  <a:srgbClr val="000000"/>
                </a:solidFill>
                <a:effectLst/>
              </a:rPr>
              <a:t>Anforderungen an den Interviewleitfaden</a:t>
            </a:r>
            <a:br>
              <a:rPr lang="de-DE" sz="2500" b="0" i="0" dirty="0">
                <a:solidFill>
                  <a:srgbClr val="000000"/>
                </a:solidFill>
                <a:effectLst/>
              </a:rPr>
            </a:br>
            <a:r>
              <a:rPr lang="de-DE" sz="2500" b="0" i="0" dirty="0">
                <a:solidFill>
                  <a:srgbClr val="000000"/>
                </a:solidFill>
                <a:effectLst/>
              </a:rPr>
              <a:t>Helfferich 2011: 180)</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6FA20173-CA52-4F18-BB5D-146B2184327F}"/>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Übersichtlich dargestellt → kein langes Ablesen der Fragen</a:t>
            </a:r>
          </a:p>
          <a:p>
            <a:pPr algn="l">
              <a:buFont typeface="Arial" panose="020B0604020202020204" pitchFamily="34" charset="0"/>
              <a:buChar char="•"/>
            </a:pPr>
            <a:r>
              <a:rPr lang="de-DE" b="0" i="0" dirty="0">
                <a:solidFill>
                  <a:srgbClr val="000000"/>
                </a:solidFill>
                <a:effectLst/>
              </a:rPr>
              <a:t>Hilfestellung, nicht Regelwerk für den Ablauf des Interviews - darf nicht spontan produzierte Erzählungen überdecken</a:t>
            </a:r>
          </a:p>
          <a:p>
            <a:endParaRPr lang="de-DE" dirty="0"/>
          </a:p>
        </p:txBody>
      </p:sp>
    </p:spTree>
    <p:extLst>
      <p:ext uri="{BB962C8B-B14F-4D97-AF65-F5344CB8AC3E}">
        <p14:creationId xmlns:p14="http://schemas.microsoft.com/office/powerpoint/2010/main" val="3725660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2001E-9A54-4092-95A6-A8AF2EF04B59}"/>
              </a:ext>
            </a:extLst>
          </p:cNvPr>
          <p:cNvSpPr>
            <a:spLocks noGrp="1"/>
          </p:cNvSpPr>
          <p:nvPr>
            <p:ph type="title"/>
          </p:nvPr>
        </p:nvSpPr>
        <p:spPr/>
        <p:txBody>
          <a:bodyPr>
            <a:normAutofit/>
          </a:bodyPr>
          <a:lstStyle/>
          <a:p>
            <a:r>
              <a:rPr lang="de-DE" sz="2500" b="0" i="0" dirty="0">
                <a:solidFill>
                  <a:srgbClr val="000000"/>
                </a:solidFill>
                <a:effectLst/>
              </a:rPr>
              <a:t>Aufbau eines Leitfadens - Differenzierung unterschiedlicher Fragestile</a:t>
            </a:r>
            <a:br>
              <a:rPr lang="de-DE" sz="2500" b="0" i="0" dirty="0">
                <a:solidFill>
                  <a:srgbClr val="000000"/>
                </a:solidFill>
                <a:effectLst/>
              </a:rPr>
            </a:br>
            <a:r>
              <a:rPr lang="de-DE" sz="2500" b="0" i="0" dirty="0">
                <a:solidFill>
                  <a:srgbClr val="000000"/>
                </a:solidFill>
                <a:effectLst/>
              </a:rPr>
              <a:t>(Helfferich 2011: 181)</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81D0223F-85E4-4715-B350-02A84DC7B4CE}"/>
              </a:ext>
            </a:extLst>
          </p:cNvPr>
          <p:cNvSpPr>
            <a:spLocks noGrp="1"/>
          </p:cNvSpPr>
          <p:nvPr>
            <p:ph idx="1"/>
          </p:nvPr>
        </p:nvSpPr>
        <p:spPr/>
        <p:txBody>
          <a:bodyPr>
            <a:normAutofit/>
          </a:bodyPr>
          <a:lstStyle/>
          <a:p>
            <a:pPr algn="l"/>
            <a:r>
              <a:rPr lang="de-DE" b="0" i="0" dirty="0">
                <a:solidFill>
                  <a:srgbClr val="000000"/>
                </a:solidFill>
                <a:effectLst/>
              </a:rPr>
              <a:t>unterschiedliche Frageformen nutzen, wie folgt differenziert:</a:t>
            </a:r>
          </a:p>
          <a:p>
            <a:pPr algn="l">
              <a:buFont typeface="Arial" panose="020B0604020202020204" pitchFamily="34" charset="0"/>
              <a:buChar char="•"/>
            </a:pPr>
            <a:r>
              <a:rPr lang="de-DE" b="0" i="0" dirty="0">
                <a:solidFill>
                  <a:srgbClr val="000000"/>
                </a:solidFill>
                <a:effectLst/>
              </a:rPr>
              <a:t>Priorisierung der Frage</a:t>
            </a:r>
          </a:p>
          <a:p>
            <a:pPr algn="l">
              <a:buFont typeface="Arial" panose="020B0604020202020204" pitchFamily="34" charset="0"/>
              <a:buChar char="•"/>
            </a:pPr>
            <a:r>
              <a:rPr lang="de-DE" b="0" i="0" dirty="0">
                <a:solidFill>
                  <a:srgbClr val="000000"/>
                </a:solidFill>
                <a:effectLst/>
              </a:rPr>
              <a:t>Art der Formulierung: exakt formuliert Stichworte oder situationsspezifisch angepasst</a:t>
            </a:r>
          </a:p>
          <a:p>
            <a:pPr algn="l">
              <a:buFont typeface="Arial" panose="020B0604020202020204" pitchFamily="34" charset="0"/>
              <a:buChar char="•"/>
            </a:pPr>
            <a:r>
              <a:rPr lang="de-DE" b="0" i="0" dirty="0">
                <a:solidFill>
                  <a:srgbClr val="000000"/>
                </a:solidFill>
                <a:effectLst/>
              </a:rPr>
              <a:t>Verbindlichkeitsgrad ("nur fragen, wenn…")</a:t>
            </a:r>
          </a:p>
          <a:p>
            <a:pPr algn="l">
              <a:buFont typeface="Arial" panose="020B0604020202020204" pitchFamily="34" charset="0"/>
              <a:buChar char="•"/>
            </a:pPr>
            <a:r>
              <a:rPr lang="de-DE" b="0" i="0" dirty="0">
                <a:solidFill>
                  <a:srgbClr val="000000"/>
                </a:solidFill>
                <a:effectLst/>
              </a:rPr>
              <a:t>Grad der inhaltlichen Steuerung, je nach Formulierung unterschiedlich: z.B. Erzählungen aufrechterhalten, Erzähltempo regulieren</a:t>
            </a:r>
          </a:p>
          <a:p>
            <a:endParaRPr lang="de-DE" dirty="0"/>
          </a:p>
        </p:txBody>
      </p:sp>
    </p:spTree>
    <p:extLst>
      <p:ext uri="{BB962C8B-B14F-4D97-AF65-F5344CB8AC3E}">
        <p14:creationId xmlns:p14="http://schemas.microsoft.com/office/powerpoint/2010/main" val="2371830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83B915-EBFA-4666-97D8-A96B6C38DA83}"/>
              </a:ext>
            </a:extLst>
          </p:cNvPr>
          <p:cNvSpPr>
            <a:spLocks noGrp="1"/>
          </p:cNvSpPr>
          <p:nvPr>
            <p:ph type="title"/>
          </p:nvPr>
        </p:nvSpPr>
        <p:spPr/>
        <p:txBody>
          <a:bodyPr>
            <a:noAutofit/>
          </a:bodyPr>
          <a:lstStyle/>
          <a:p>
            <a:r>
              <a:rPr lang="de-DE" sz="2500" b="0" i="0" dirty="0">
                <a:solidFill>
                  <a:srgbClr val="000000"/>
                </a:solidFill>
                <a:effectLst/>
              </a:rPr>
              <a:t>Wie lauten die vier Schritte der Leitfadenerstellung nach dem SPSS-Prinzip?</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182ff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503DEEC1-A4DD-4C99-BAF2-12E4F3AA9A4A}"/>
              </a:ext>
            </a:extLst>
          </p:cNvPr>
          <p:cNvSpPr>
            <a:spLocks noGrp="1"/>
          </p:cNvSpPr>
          <p:nvPr>
            <p:ph idx="1"/>
          </p:nvPr>
        </p:nvSpPr>
        <p:spPr/>
        <p:txBody>
          <a:bodyPr>
            <a:normAutofit/>
          </a:bodyPr>
          <a:lstStyle/>
          <a:p>
            <a:pPr algn="l">
              <a:buFont typeface="+mj-lt"/>
              <a:buAutoNum type="arabicPeriod"/>
            </a:pPr>
            <a:r>
              <a:rPr lang="de-DE" b="0" i="0" dirty="0">
                <a:solidFill>
                  <a:srgbClr val="000000"/>
                </a:solidFill>
                <a:effectLst/>
              </a:rPr>
              <a:t>Sammeln von Fragen: freies Brainstorming</a:t>
            </a:r>
          </a:p>
          <a:p>
            <a:pPr algn="l">
              <a:buFont typeface="+mj-lt"/>
              <a:buAutoNum type="arabicPeriod"/>
            </a:pPr>
            <a:r>
              <a:rPr lang="de-DE" b="0" i="0" dirty="0">
                <a:solidFill>
                  <a:srgbClr val="000000"/>
                </a:solidFill>
                <a:effectLst/>
              </a:rPr>
              <a:t>Prüfen: Durcharbeiten der Frageliste bzgl. Tauglichkeit, Strukturierung der Fragen</a:t>
            </a:r>
          </a:p>
          <a:p>
            <a:pPr algn="l">
              <a:buFont typeface="+mj-lt"/>
              <a:buAutoNum type="arabicPeriod"/>
            </a:pPr>
            <a:r>
              <a:rPr lang="de-DE" b="0" i="0" dirty="0">
                <a:solidFill>
                  <a:srgbClr val="000000"/>
                </a:solidFill>
                <a:effectLst/>
              </a:rPr>
              <a:t>Sortieren: abhängig vom Forschungsinteresse nach unterschiedlichen Themengebieten</a:t>
            </a:r>
          </a:p>
          <a:p>
            <a:pPr algn="l">
              <a:buFont typeface="+mj-lt"/>
              <a:buAutoNum type="arabicPeriod"/>
            </a:pPr>
            <a:r>
              <a:rPr lang="de-DE" b="0" i="0" dirty="0">
                <a:solidFill>
                  <a:srgbClr val="000000"/>
                </a:solidFill>
                <a:effectLst/>
              </a:rPr>
              <a:t>Subsumieren: prägnante Erzählaufforderung zu jedem Themengebiet formulieren</a:t>
            </a:r>
          </a:p>
          <a:p>
            <a:endParaRPr lang="de-DE" dirty="0"/>
          </a:p>
        </p:txBody>
      </p:sp>
    </p:spTree>
    <p:extLst>
      <p:ext uri="{BB962C8B-B14F-4D97-AF65-F5344CB8AC3E}">
        <p14:creationId xmlns:p14="http://schemas.microsoft.com/office/powerpoint/2010/main" val="16170597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230176-A296-4441-AEC7-81E0CD482AA6}"/>
              </a:ext>
            </a:extLst>
          </p:cNvPr>
          <p:cNvSpPr>
            <a:spLocks noGrp="1"/>
          </p:cNvSpPr>
          <p:nvPr>
            <p:ph type="title"/>
          </p:nvPr>
        </p:nvSpPr>
        <p:spPr/>
        <p:txBody>
          <a:bodyPr>
            <a:normAutofit/>
          </a:bodyPr>
          <a:lstStyle/>
          <a:p>
            <a:r>
              <a:rPr lang="de-DE" sz="2500" b="0" i="0" dirty="0">
                <a:solidFill>
                  <a:srgbClr val="000000"/>
                </a:solidFill>
                <a:effectLst/>
              </a:rPr>
              <a:t>Datenschutzrichtlinien – was ist zu beachten?</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190f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83911EA4-122A-4583-A11C-6C8CAB62350A}"/>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Einwilligungserklärung einholen</a:t>
            </a:r>
          </a:p>
          <a:p>
            <a:pPr algn="l">
              <a:buFont typeface="Arial" panose="020B0604020202020204" pitchFamily="34" charset="0"/>
              <a:buChar char="•"/>
            </a:pPr>
            <a:r>
              <a:rPr lang="de-DE" b="0" i="0" dirty="0">
                <a:solidFill>
                  <a:srgbClr val="000000"/>
                </a:solidFill>
                <a:effectLst/>
              </a:rPr>
              <a:t>Anonymisierung der Daten</a:t>
            </a:r>
          </a:p>
          <a:p>
            <a:pPr algn="l">
              <a:buFont typeface="Arial" panose="020B0604020202020204" pitchFamily="34" charset="0"/>
              <a:buChar char="•"/>
            </a:pPr>
            <a:r>
              <a:rPr lang="de-DE" b="0" i="0" dirty="0">
                <a:solidFill>
                  <a:srgbClr val="000000"/>
                </a:solidFill>
                <a:effectLst/>
              </a:rPr>
              <a:t>Trennungs- und Löschungsgebot: Tonträger müssen gelöscht werden, sobald sie für den Forschungsprozess nicht mehr benötigt werden</a:t>
            </a:r>
          </a:p>
          <a:p>
            <a:pPr algn="l">
              <a:buFont typeface="Arial" panose="020B0604020202020204" pitchFamily="34" charset="0"/>
              <a:buChar char="•"/>
            </a:pPr>
            <a:r>
              <a:rPr lang="de-DE" b="0" i="0" dirty="0">
                <a:solidFill>
                  <a:srgbClr val="000000"/>
                </a:solidFill>
                <a:effectLst/>
              </a:rPr>
              <a:t>Mitarbeitende müssen sich zur Wahrung des Datengeheimnisses verpflichten.</a:t>
            </a:r>
          </a:p>
          <a:p>
            <a:endParaRPr lang="de-DE" dirty="0"/>
          </a:p>
        </p:txBody>
      </p:sp>
    </p:spTree>
    <p:extLst>
      <p:ext uri="{BB962C8B-B14F-4D97-AF65-F5344CB8AC3E}">
        <p14:creationId xmlns:p14="http://schemas.microsoft.com/office/powerpoint/2010/main" val="41166645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51730-5B76-439E-AF07-D4D76EB9BFD1}"/>
              </a:ext>
            </a:extLst>
          </p:cNvPr>
          <p:cNvSpPr>
            <a:spLocks noGrp="1"/>
          </p:cNvSpPr>
          <p:nvPr>
            <p:ph type="title"/>
          </p:nvPr>
        </p:nvSpPr>
        <p:spPr/>
        <p:txBody>
          <a:bodyPr>
            <a:normAutofit/>
          </a:bodyPr>
          <a:lstStyle/>
          <a:p>
            <a:r>
              <a:rPr lang="de-DE" sz="2500" b="0" i="0" dirty="0">
                <a:solidFill>
                  <a:srgbClr val="000000"/>
                </a:solidFill>
                <a:effectLst/>
              </a:rPr>
              <a:t>Informationen, die eine Einwilligungserklärung beinhalten muss.</a:t>
            </a:r>
            <a:br>
              <a:rPr lang="de-DE" sz="2500" b="0" i="0" dirty="0">
                <a:solidFill>
                  <a:srgbClr val="000000"/>
                </a:solidFill>
                <a:effectLst/>
              </a:rPr>
            </a:br>
            <a:r>
              <a:rPr lang="de-DE" sz="2500" b="0" i="0" dirty="0">
                <a:solidFill>
                  <a:srgbClr val="000000"/>
                </a:solidFill>
                <a:effectLst/>
              </a:rPr>
              <a:t>(Helfferich 2011: 191)</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ABB1F832-2E88-48A0-B39C-E5370F4D5778}"/>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klare Erläuterung des Forschungszwecks, Auflistung von Involvierten und Datenaufbewahrung</a:t>
            </a:r>
          </a:p>
          <a:p>
            <a:pPr algn="l">
              <a:buFont typeface="Arial" panose="020B0604020202020204" pitchFamily="34" charset="0"/>
              <a:buChar char="•"/>
            </a:pPr>
            <a:r>
              <a:rPr lang="de-DE" b="0" i="0" dirty="0">
                <a:solidFill>
                  <a:srgbClr val="000000"/>
                </a:solidFill>
                <a:effectLst/>
              </a:rPr>
              <a:t>Angaben darüber, was mit den Daten geschieht und wann sie gelöscht werden</a:t>
            </a:r>
          </a:p>
          <a:p>
            <a:pPr algn="l">
              <a:buFont typeface="Arial" panose="020B0604020202020204" pitchFamily="34" charset="0"/>
              <a:buChar char="•"/>
            </a:pPr>
            <a:r>
              <a:rPr lang="de-DE" b="0" i="0" dirty="0">
                <a:solidFill>
                  <a:srgbClr val="000000"/>
                </a:solidFill>
                <a:effectLst/>
              </a:rPr>
              <a:t>Eindeutigen Hinweis, dass eine (teilweise) Nichtteilnahme keinerlei Nachteile zur Folge hat und die Einwilligungserklärung jederzeit widerrufen werden kann.</a:t>
            </a:r>
          </a:p>
          <a:p>
            <a:pPr marL="0" indent="0">
              <a:buNone/>
            </a:pPr>
            <a:endParaRPr lang="de-DE" dirty="0"/>
          </a:p>
        </p:txBody>
      </p:sp>
    </p:spTree>
    <p:extLst>
      <p:ext uri="{BB962C8B-B14F-4D97-AF65-F5344CB8AC3E}">
        <p14:creationId xmlns:p14="http://schemas.microsoft.com/office/powerpoint/2010/main" val="4633691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909F91-00E0-4819-81DC-74EF4B2DB864}"/>
              </a:ext>
            </a:extLst>
          </p:cNvPr>
          <p:cNvSpPr>
            <a:spLocks noGrp="1"/>
          </p:cNvSpPr>
          <p:nvPr>
            <p:ph type="title"/>
          </p:nvPr>
        </p:nvSpPr>
        <p:spPr/>
        <p:txBody>
          <a:bodyPr>
            <a:normAutofit/>
          </a:bodyPr>
          <a:lstStyle/>
          <a:p>
            <a:r>
              <a:rPr lang="de-DE" sz="2500" b="0" i="0" dirty="0" err="1">
                <a:solidFill>
                  <a:srgbClr val="000000"/>
                </a:solidFill>
                <a:effectLst/>
              </a:rPr>
              <a:t>Instumente</a:t>
            </a:r>
            <a:r>
              <a:rPr lang="de-DE" sz="2500" b="0" i="0" dirty="0">
                <a:solidFill>
                  <a:srgbClr val="000000"/>
                </a:solidFill>
                <a:effectLst/>
              </a:rPr>
              <a:t> der interviewbegleitenden Dokumentation</a:t>
            </a:r>
            <a:br>
              <a:rPr lang="de-DE" sz="2500" b="0" i="0" dirty="0">
                <a:solidFill>
                  <a:srgbClr val="000000"/>
                </a:solidFill>
                <a:effectLst/>
              </a:rPr>
            </a:br>
            <a:r>
              <a:rPr lang="de-DE" sz="2500" b="0" i="0" dirty="0">
                <a:solidFill>
                  <a:srgbClr val="000000"/>
                </a:solidFill>
                <a:effectLst/>
              </a:rPr>
              <a:t>(Helfferich 2011: 193)</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EABF0F31-000B-40D5-9DAD-0320DE7F8204}"/>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Interviewprotokolle: halten die Interviewatmosphäre fest; werden am Ende des Interviews ausgefüllt; beinhalten auch Angaben zur Erzählperson (z.B. Alter, Interviewnummer, Datum, Ort, ggf. Angaben zur Kontaktaufnahme, Teilnahmemotivation)</a:t>
            </a:r>
          </a:p>
          <a:p>
            <a:pPr algn="l">
              <a:buFont typeface="Arial" panose="020B0604020202020204" pitchFamily="34" charset="0"/>
              <a:buChar char="•"/>
            </a:pPr>
            <a:r>
              <a:rPr lang="de-DE" b="0" i="0" dirty="0">
                <a:solidFill>
                  <a:srgbClr val="000000"/>
                </a:solidFill>
                <a:effectLst/>
              </a:rPr>
              <a:t>Laufzettel: behalten aktuellen Stand der Interviewdurchführung im Blick und den Ablauf des Forschungsprojekts insgesamt.</a:t>
            </a:r>
          </a:p>
          <a:p>
            <a:pPr marL="0" indent="0">
              <a:buNone/>
            </a:pPr>
            <a:endParaRPr lang="de-DE" dirty="0"/>
          </a:p>
        </p:txBody>
      </p:sp>
    </p:spTree>
    <p:extLst>
      <p:ext uri="{BB962C8B-B14F-4D97-AF65-F5344CB8AC3E}">
        <p14:creationId xmlns:p14="http://schemas.microsoft.com/office/powerpoint/2010/main" val="2450712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F66A0-82FD-45F6-8AEF-A549251E814D}"/>
              </a:ext>
            </a:extLst>
          </p:cNvPr>
          <p:cNvSpPr>
            <a:spLocks noGrp="1"/>
          </p:cNvSpPr>
          <p:nvPr>
            <p:ph type="title"/>
          </p:nvPr>
        </p:nvSpPr>
        <p:spPr/>
        <p:txBody>
          <a:bodyPr>
            <a:normAutofit/>
          </a:bodyPr>
          <a:lstStyle/>
          <a:p>
            <a:r>
              <a:rPr lang="de-DE" sz="2500" b="0" i="0" dirty="0">
                <a:solidFill>
                  <a:srgbClr val="000000"/>
                </a:solidFill>
                <a:effectLst/>
              </a:rPr>
              <a:t>Geeignete Forschungsfragen für qualitative Interviews</a:t>
            </a:r>
            <a:br>
              <a:rPr lang="de-DE" sz="2500" b="0" i="0" dirty="0">
                <a:solidFill>
                  <a:srgbClr val="000000"/>
                </a:solidFill>
                <a:effectLst/>
              </a:rPr>
            </a:br>
            <a:r>
              <a:rPr lang="de-DE" sz="2500" b="0" i="0" dirty="0">
                <a:solidFill>
                  <a:srgbClr val="000000"/>
                </a:solidFill>
                <a:effectLst/>
              </a:rPr>
              <a:t>(Helfferich 2011: 29)</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96724B10-94D9-4221-A8B2-5784CC8405AA}"/>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Fragen nach dem subjektiven Sinn und nach „der Welt im Kopf von Menschen“.</a:t>
            </a:r>
          </a:p>
          <a:p>
            <a:pPr algn="l">
              <a:buFont typeface="Arial" panose="020B0604020202020204" pitchFamily="34" charset="0"/>
              <a:buChar char="•"/>
            </a:pPr>
            <a:r>
              <a:rPr lang="de-DE" b="0" i="0" dirty="0">
                <a:solidFill>
                  <a:srgbClr val="000000"/>
                </a:solidFill>
                <a:effectLst/>
              </a:rPr>
              <a:t>Fragen, die auf eine erst spät reduzierte Vielfalt von Phänomenen zielen im Sinne von „Es gibt“- Aussagen.</a:t>
            </a:r>
          </a:p>
          <a:p>
            <a:pPr algn="l">
              <a:buFont typeface="Arial" panose="020B0604020202020204" pitchFamily="34" charset="0"/>
              <a:buChar char="•"/>
            </a:pPr>
            <a:r>
              <a:rPr lang="de-DE" b="0" i="0" dirty="0">
                <a:solidFill>
                  <a:srgbClr val="000000"/>
                </a:solidFill>
                <a:effectLst/>
              </a:rPr>
              <a:t>Fragen nach existierenden oder nach typischen Mustern innerhalb spezifischer sozialer Räume.</a:t>
            </a:r>
          </a:p>
          <a:p>
            <a:br>
              <a:rPr lang="de-DE" b="0" i="0" dirty="0">
                <a:solidFill>
                  <a:srgbClr val="000000"/>
                </a:solidFill>
                <a:effectLst/>
              </a:rPr>
            </a:br>
            <a:endParaRPr lang="de-DE" dirty="0"/>
          </a:p>
        </p:txBody>
      </p:sp>
    </p:spTree>
    <p:extLst>
      <p:ext uri="{BB962C8B-B14F-4D97-AF65-F5344CB8AC3E}">
        <p14:creationId xmlns:p14="http://schemas.microsoft.com/office/powerpoint/2010/main" val="2946609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CBBB23-3919-4D7C-8429-402EA67C6875}"/>
              </a:ext>
            </a:extLst>
          </p:cNvPr>
          <p:cNvSpPr>
            <a:spLocks noGrp="1"/>
          </p:cNvSpPr>
          <p:nvPr>
            <p:ph type="title"/>
          </p:nvPr>
        </p:nvSpPr>
        <p:spPr/>
        <p:txBody>
          <a:bodyPr>
            <a:normAutofit/>
          </a:bodyPr>
          <a:lstStyle/>
          <a:p>
            <a:r>
              <a:rPr lang="de-DE" sz="2500" b="0" i="0" dirty="0">
                <a:solidFill>
                  <a:srgbClr val="000000"/>
                </a:solidFill>
                <a:effectLst/>
              </a:rPr>
              <a:t>Unterschiedliche Interviewformen 1</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36f</a:t>
            </a:r>
            <a:r>
              <a:rPr lang="de-DE" sz="2500" b="0" i="0" dirty="0">
                <a:solidFill>
                  <a:srgbClr val="000000"/>
                </a:solidFill>
                <a:effectLst/>
              </a:rPr>
              <a:t>.)</a:t>
            </a:r>
            <a:endParaRPr lang="de-DE" sz="2500" dirty="0"/>
          </a:p>
        </p:txBody>
      </p:sp>
      <p:sp>
        <p:nvSpPr>
          <p:cNvPr id="3" name="Inhaltsplatzhalter 2">
            <a:extLst>
              <a:ext uri="{FF2B5EF4-FFF2-40B4-BE49-F238E27FC236}">
                <a16:creationId xmlns:a16="http://schemas.microsoft.com/office/drawing/2014/main" id="{3DD64E4C-218C-435B-9812-7B0AFC91F4E8}"/>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Narratives Interview: Spontanerzählung, durch Stimulus zu Beginn initiiert; monologisches Rederecht der Erzählperson, Interviewende halten sich zurück.</a:t>
            </a:r>
          </a:p>
          <a:p>
            <a:pPr algn="l">
              <a:buFont typeface="Arial" panose="020B0604020202020204" pitchFamily="34" charset="0"/>
              <a:buChar char="•"/>
            </a:pPr>
            <a:r>
              <a:rPr lang="de-DE" b="0" i="0" dirty="0">
                <a:solidFill>
                  <a:srgbClr val="000000"/>
                </a:solidFill>
                <a:effectLst/>
              </a:rPr>
              <a:t>Problemzentriertes Interview: Leitfadeninterview dialogisch gehalten, Fragen orientieren sich an Problemstellung</a:t>
            </a:r>
          </a:p>
          <a:p>
            <a:pPr algn="l">
              <a:buFont typeface="Arial" panose="020B0604020202020204" pitchFamily="34" charset="0"/>
              <a:buChar char="•"/>
            </a:pPr>
            <a:r>
              <a:rPr lang="de-DE" b="0" i="0" dirty="0">
                <a:solidFill>
                  <a:srgbClr val="000000"/>
                </a:solidFill>
                <a:effectLst/>
              </a:rPr>
              <a:t>Episodisches Interview: Verbindet Erzählgenerierung mit Fragesammlung aus Leitfaden</a:t>
            </a:r>
          </a:p>
          <a:p>
            <a:endParaRPr lang="de-DE" dirty="0"/>
          </a:p>
        </p:txBody>
      </p:sp>
    </p:spTree>
    <p:extLst>
      <p:ext uri="{BB962C8B-B14F-4D97-AF65-F5344CB8AC3E}">
        <p14:creationId xmlns:p14="http://schemas.microsoft.com/office/powerpoint/2010/main" val="405053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64DA2-4F44-4608-A85C-FAFEC5ADD21A}"/>
              </a:ext>
            </a:extLst>
          </p:cNvPr>
          <p:cNvSpPr>
            <a:spLocks noGrp="1"/>
          </p:cNvSpPr>
          <p:nvPr>
            <p:ph type="title"/>
          </p:nvPr>
        </p:nvSpPr>
        <p:spPr/>
        <p:txBody>
          <a:bodyPr>
            <a:normAutofit/>
          </a:bodyPr>
          <a:lstStyle/>
          <a:p>
            <a:r>
              <a:rPr lang="de-DE" sz="2500" b="0" i="0" dirty="0">
                <a:solidFill>
                  <a:srgbClr val="000000"/>
                </a:solidFill>
                <a:effectLst/>
              </a:rPr>
              <a:t>Unterschiedliche Interviewformen 2</a:t>
            </a:r>
            <a:br>
              <a:rPr lang="de-DE" sz="2500" b="0" i="0" dirty="0">
                <a:solidFill>
                  <a:srgbClr val="000000"/>
                </a:solidFill>
                <a:effectLst/>
              </a:rPr>
            </a:br>
            <a:r>
              <a:rPr lang="de-DE" sz="2500" b="0" i="0" dirty="0">
                <a:solidFill>
                  <a:srgbClr val="000000"/>
                </a:solidFill>
                <a:effectLst/>
              </a:rPr>
              <a:t>(Helfferich 2011: </a:t>
            </a:r>
            <a:r>
              <a:rPr lang="de-DE" sz="2500" b="0" i="0" dirty="0" err="1">
                <a:solidFill>
                  <a:srgbClr val="000000"/>
                </a:solidFill>
                <a:effectLst/>
              </a:rPr>
              <a:t>36f</a:t>
            </a:r>
            <a:r>
              <a:rPr lang="de-DE" sz="2500" b="0" i="0" dirty="0">
                <a:solidFill>
                  <a:srgbClr val="000000"/>
                </a:solidFill>
                <a:effectLst/>
              </a:rPr>
              <a:t>.)</a:t>
            </a:r>
            <a:br>
              <a:rPr lang="de-DE" sz="2500" b="0" i="0" dirty="0">
                <a:solidFill>
                  <a:srgbClr val="000000"/>
                </a:solidFill>
                <a:effectLst/>
              </a:rPr>
            </a:br>
            <a:endParaRPr lang="de-DE" sz="2500" dirty="0"/>
          </a:p>
        </p:txBody>
      </p:sp>
      <p:sp>
        <p:nvSpPr>
          <p:cNvPr id="3" name="Inhaltsplatzhalter 2">
            <a:extLst>
              <a:ext uri="{FF2B5EF4-FFF2-40B4-BE49-F238E27FC236}">
                <a16:creationId xmlns:a16="http://schemas.microsoft.com/office/drawing/2014/main" id="{D50A4A52-7BAC-4DC8-A2DE-E526F8CB6BFF}"/>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Halb-/ teilstandardisiertes oder -strukturierendes Leitfaden-Interview: basiert auf einem Leitfaden, welcher abhängig der konkreten Interviewsituation mehr oder weniger ausführlich gehalten ist und lediglich der groben Orientierung oder als relativ feste Vorgabe dient.</a:t>
            </a:r>
          </a:p>
          <a:p>
            <a:endParaRPr lang="de-DE" dirty="0"/>
          </a:p>
        </p:txBody>
      </p:sp>
    </p:spTree>
    <p:extLst>
      <p:ext uri="{BB962C8B-B14F-4D97-AF65-F5344CB8AC3E}">
        <p14:creationId xmlns:p14="http://schemas.microsoft.com/office/powerpoint/2010/main" val="261596725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4002</Words>
  <Application>Microsoft Office PowerPoint</Application>
  <PresentationFormat>Breitbild</PresentationFormat>
  <Paragraphs>236</Paragraphs>
  <Slides>67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67</vt:i4>
      </vt:variant>
    </vt:vector>
  </HeadingPairs>
  <TitlesOfParts>
    <vt:vector size="70" baseType="lpstr">
      <vt:lpstr>Arial</vt:lpstr>
      <vt:lpstr>Arial</vt:lpstr>
      <vt:lpstr>Office</vt:lpstr>
      <vt:lpstr>Qualitative Interviews</vt:lpstr>
      <vt:lpstr>Grundlagen </vt:lpstr>
      <vt:lpstr>Schwierigkeit/ besondere Herausforderung bzgl. des Forschungszieles Sinn bzw. subjektive Sichtweisen zu rekonstruieren (Helfferich 2011: 22) </vt:lpstr>
      <vt:lpstr>Doppelte Herstellung von Sinn in sprachlichen Äußerungen (Helfferich 2011: 22) </vt:lpstr>
      <vt:lpstr>Die vier Grundprinzipien qualitativer Forschung (Helfferich 2011: 24) </vt:lpstr>
      <vt:lpstr>Bedeutung und Zusammenhang von Forschungsgegenstand Forschungsinteresse und Fragestellung? (Helfferich 2011: 26f.) </vt:lpstr>
      <vt:lpstr>Geeignete Forschungsfragen für qualitative Interviews (Helfferich 2011: 29) </vt:lpstr>
      <vt:lpstr>Unterschiedliche Interviewformen 1 (Helfferich 2011: 36f.)</vt:lpstr>
      <vt:lpstr>Unterschiedliche Interviewformen 2 (Helfferich 2011: 36f.) </vt:lpstr>
      <vt:lpstr>Unterschiedliche Interviewformen 3 (Helfferich 2011: 36f.) </vt:lpstr>
      <vt:lpstr>Dimensionen der Differenzierung qualitativer Interviews (Helfferich 2011: 38ff.) </vt:lpstr>
      <vt:lpstr>Erste Dimension der Unterscheidung qualitativer Interviews: Art des Forschungsgegenstands (Helfferich 2011: 38) </vt:lpstr>
      <vt:lpstr>Zweite Dimension der Unterscheidung qualitativer Interviews: Beurteilung des Wahrheitsgehalts bzw. des Genauigkeitsgrades von Darstellungen (Helfferich 2011: 40) </vt:lpstr>
      <vt:lpstr>Dritte Dimension der Unterscheidung qualitativer Interviews: Festlegung der Rollen von Interviewenden und Erzählpersonen (Helfferich 2011: 42ff.) </vt:lpstr>
      <vt:lpstr>Vierte Dimension der Unterscheidung qualitativer Interviews: Optionen für die Interviewsteuerung (Helfferich 2011: 40f.) </vt:lpstr>
      <vt:lpstr>Fünfte Dimension der Unterscheidung qualitativer Interviews: Umgang mit der Zurücknahme eigener Deutungen und Annahme von „Fremdheit“ (Helfferich 2011: 41f.) </vt:lpstr>
      <vt:lpstr>Erzählperson (Helfferich 2011: 55-82)  Relevanz von Erwartungen des Interviewenden an die Erzählperson (Helfferich 2011: 58) </vt:lpstr>
      <vt:lpstr>Gängige Erwartungen seitens der Interviewenden (1) (Helfferich 2011: 58) </vt:lpstr>
      <vt:lpstr>Gängige Erwartungen seitens der Interviewenden (2) (Helfferich 2011: 58) </vt:lpstr>
      <vt:lpstr>Fünf Aspekte, die in der Interviewsituation zu beachten sind (1) (Helfferich 2011: 63) </vt:lpstr>
      <vt:lpstr>Fünf Aspekte, die in der Interviewsituation zu beachten sind. (2) (Helfferich 2011: 63) </vt:lpstr>
      <vt:lpstr>Weshalb sollte dem Intervieweinstieg besondere Aufmerksamkeit gewidmet werden? (Helfferich 2011: 69f.) </vt:lpstr>
      <vt:lpstr>Erzählsituation als ein Selektionsprozess (Helfferich 2011: 65) </vt:lpstr>
      <vt:lpstr>Zur Herstellung von Erzählräumen Helfferich 2011: 68f.) </vt:lpstr>
      <vt:lpstr>Erzählstrategien: Abhängigkeit der Länge einer Erzählpassage (Helfferich 2011: 72) </vt:lpstr>
      <vt:lpstr>Was ist unter einem Erzählplan zu verstehen und inwiefern ist dieser für die Interviewsituation relevant? (Helfferich 2011: 72) </vt:lpstr>
      <vt:lpstr>Die „Wahrheitsfrage“ aus Sicht der Erzählperson (Helfferich 2011: 76) </vt:lpstr>
      <vt:lpstr>Die Wahrheitsfrage: Grundposition qualitativer Verfahren (Helfferich 2011: 76f.) </vt:lpstr>
      <vt:lpstr>Interviewende Person (Helfferich 2011: 83-113) Fremdverstehen in der Interviewsituation (Helfferich 2011: 84) </vt:lpstr>
      <vt:lpstr>Relevanz von Vorverständnis für das Fremdverstehen (Helfferich 2011: 86) </vt:lpstr>
      <vt:lpstr>Umgang mit Vorverständnis abhängig der Interviewform (Helfferich 2011: 87f.) </vt:lpstr>
      <vt:lpstr>Wie kann Fremdverstehen geleistet werden? (Helfferich 2011: 90) </vt:lpstr>
      <vt:lpstr>(Aktives) Zuhören, Differenz zwischen Interviewsituation und Alltag (Helfferich 2011: 90f, 117) </vt:lpstr>
      <vt:lpstr>Herausforderung „Aktives“ Zuhören und Umgang mit Pausen (Helfferich 2011: 91ff.) </vt:lpstr>
      <vt:lpstr>„Wahrheitsfrage“ aus der Perspektive der Interviewenden (Helfferich 2011: 95f.) </vt:lpstr>
      <vt:lpstr>Bedeutung und Funktionen nonverbaler Gesprächssignale (Helfferich 2011: 98f.) </vt:lpstr>
      <vt:lpstr>Nonverbale Gesprächssignale werden mitgeteilt über… (Helfferich 2011: 99) </vt:lpstr>
      <vt:lpstr>Fragen stellen das zentrale Werkzeug für die bewusste Gestaltung des Interviewverlaufes dar. Typen von Fragen lassen sich anhand der Präsuppositionen unterscheiden, die sie generieren. Was sind Präsuppositionen? (Helfferich 2011: 102) </vt:lpstr>
      <vt:lpstr>Grundsätzliche Typen von Fragen (Helfferich 2011: 104ff.) </vt:lpstr>
      <vt:lpstr>Interaktionsaspekte (Helfferich 2011: 119-167)  Nähe und Fremdheit in der Interviewsituation (Helfferich 2011: 119f, 160) </vt:lpstr>
      <vt:lpstr>Zwei Dimensionen gefühlter Nähe + Zusammenhang (Helfferich 2011: 120) </vt:lpstr>
      <vt:lpstr>Zweifache Auswirkung kognitiver Nähe (Helfferich 2011: 126) </vt:lpstr>
      <vt:lpstr>Möglichkeit der Regulierung von Nähe und Fremdheit in der Interviewsituation (Helfferich 2011: 129f.) </vt:lpstr>
      <vt:lpstr>Rollen und Rollenaushandlung im Interview (Helfferich 2011: 133f, 160) </vt:lpstr>
      <vt:lpstr>Bedingungen und Möglichkeiten der Rollenaushandlung (1) (Helfferich 2011: 133f.) </vt:lpstr>
      <vt:lpstr>Bedingungen und Möglichkeiten der Rollenaushandlung (2) (Helfferich 2011: 133f.) </vt:lpstr>
      <vt:lpstr>Schwierige Interaktionsdynamiken im Interviewverlauf (Helfferich 2011: 160) </vt:lpstr>
      <vt:lpstr>Mögliche Gründe für einen temporären Rückzug der Erzählperson (Helfferich 2011: 143) </vt:lpstr>
      <vt:lpstr>Gütekriterien qualitativer Interviews (Helfferich 2011: 154f.) </vt:lpstr>
      <vt:lpstr>Das Prinzip der Reflexivität (Helfferich 2011: 157) </vt:lpstr>
      <vt:lpstr>Planung &amp; Organisation (Helfferich 2011: 168-193) Forschungsstrategische Entscheidungsebenen bzgl. der Grundlagen des Forschungsprojekts (Helfferich 2011: 168f.) </vt:lpstr>
      <vt:lpstr>Entscheidungsebenen hinsichtlich des Verhaltens von Interviewenden (Helfferich 2011: 169) </vt:lpstr>
      <vt:lpstr>Entscheidungen bzgl. der Ausgestaltung der Beziehung zwischen Interviewenden und Erzählpersonen (Helfferich 2011: 169f.) </vt:lpstr>
      <vt:lpstr>Praktische Arbeitsschritte der Interviewplanung und Organisation (Helfferich 2011: 172) </vt:lpstr>
      <vt:lpstr>Praktische Arbeitsschritte der Interviewplanung und Organisation (2) (Helfferich 2011: 172) </vt:lpstr>
      <vt:lpstr>Bedeutung und Bestimmung der Stichprobe (Helfferich 2011: 172ff.) </vt:lpstr>
      <vt:lpstr>Anwendung und Nutzen eines Interviewleitfadens (1) (Helfferich 2011: 179f.) </vt:lpstr>
      <vt:lpstr>Anwendung und Nutzen eines Interviewleitfadens (2) (Helfferich 2011: 179f.) </vt:lpstr>
      <vt:lpstr>Interviewleitfaden für das narrative Interview? (Helfferich 2011: 178f.) </vt:lpstr>
      <vt:lpstr>Vorstrukturierung beim narrativen Interview (Helfferich 2011: 178f.) </vt:lpstr>
      <vt:lpstr>Anforderungen an den Interviewleitfaden (1) (Helfferich 2011: 180) </vt:lpstr>
      <vt:lpstr>Anforderungen an den Interviewleitfaden Helfferich 2011: 180) </vt:lpstr>
      <vt:lpstr>Aufbau eines Leitfadens - Differenzierung unterschiedlicher Fragestile (Helfferich 2011: 181) </vt:lpstr>
      <vt:lpstr>Wie lauten die vier Schritte der Leitfadenerstellung nach dem SPSS-Prinzip? (Helfferich 2011: 182ff.) </vt:lpstr>
      <vt:lpstr>Datenschutzrichtlinien – was ist zu beachten? (Helfferich 2011: 190f.) </vt:lpstr>
      <vt:lpstr>Informationen, die eine Einwilligungserklärung beinhalten muss. (Helfferich 2011: 191) </vt:lpstr>
      <vt:lpstr>Instumente der interviewbegleitenden Dokumentation (Helfferich 2011: 193)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Interviews</dc:title>
  <dc:creator>Janine Müller</dc:creator>
  <cp:lastModifiedBy>Janine Müller</cp:lastModifiedBy>
  <cp:revision>11</cp:revision>
  <dcterms:created xsi:type="dcterms:W3CDTF">2020-11-17T20:10:41Z</dcterms:created>
  <dcterms:modified xsi:type="dcterms:W3CDTF">2020-11-18T16:18:38Z</dcterms:modified>
</cp:coreProperties>
</file>