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F671E-822A-4395-B110-2DD645628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D32B5D-ACC9-4B74-91F5-AD9E53A98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801AB9-A558-484B-B6AF-2EC69FC2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9881B-A100-4C88-B09B-B74A3F50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F6AF94-A0C5-44E8-B26F-9A8916D0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58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C9598-7849-4024-80BD-F5B940B4E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4A93A1-4ED7-4BA2-B30E-46D01E8B7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7B194-BD01-439A-9135-5540A587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C6EDF-4828-41E2-A6A5-17B48ED0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8C20F4-0823-4404-B3C0-AC78D6B7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39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B9A199-4D4F-4413-AD9E-BDB450411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4F7E36-2265-496B-BF3E-85FD92DA7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CEF052-281E-4A33-89A6-10B965A1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673CFF-58CF-41AD-BEC7-2F789612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F892B-6243-4650-97F4-78060D44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9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AFCC8-4D72-4EF9-8F2D-FDA65CE4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CA2CF3-4C1A-4ED4-AAD2-814D66C73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AEBCD-B7A5-4179-B6F2-36B44040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CF778B-8016-49E5-8133-81DD81A7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0FF04-ABED-471A-95BD-FF74B561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9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82CDC-CBCB-4460-9259-CA551DA90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DA1E01-3A2F-41CE-B8F7-175442F86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1E80E0-0894-4546-A430-8384DB28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F1BACA-27CF-4E1F-9A99-B8503B4C1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36B07-04B1-4996-927C-8D36E83C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79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543D3-1DE0-4F0E-81DF-BA6283F1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1B1D15-D156-437F-90CE-C7CB6C58F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8FDBD7-8AD5-4380-B927-87A4E1DB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1E13FC-3CC1-4593-AADF-A2E0F59B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4381C5-B692-4ADE-8291-D7201C58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454B6-55F4-402C-8F10-359594BEA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2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D1097-7120-4AA4-96F9-3A2E3E1B2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92543F-6E8C-4CF3-8D76-BBC39C30B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EF2E6F-DE53-45FB-B1BA-44AA84350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8F2AB2-74EA-49BB-A0D8-191E7EFA1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FC9EFD-080B-4F48-BFD1-7AB9E89E8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45C63B-07BB-43B5-AFBC-6E9F373E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1A9806B-434C-47FC-9F41-C8D30CA5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AE0780C-0A58-4472-A025-542EE848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20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11DCC-CADB-43A3-A8A8-C5C00346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DA4FA79-6E1C-4B9A-B2CB-835A072C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FDC721-83C0-4621-B314-BD460BDA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3AC1A9-787D-41F4-8039-CB3B7BFA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9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9135E8-7A13-4D72-BBE8-AC8221AD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31CA5AA-3D71-4C2C-99F6-C1F079E1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32ECC4-8087-4EFB-BD71-9224926F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96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1091F-52B1-4BB6-AA7B-DEFE4733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821121-26E0-47F8-8370-16D6FD437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4D4335-2636-4A2C-8F80-D09A91BB1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160E89-DA13-4391-B02A-2D3B6B4C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B260F4-09E9-4C2C-9B51-0F40015F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FB1628-2B25-4959-B50C-F7661D11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28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7889D-39F8-4F19-ABC8-66A79155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F3925D-BA93-432C-A3C7-396C5ACAE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444DD0-11BC-4545-87A9-046CF3194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7D7B5C-457C-4F9A-A5C0-11485530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18.11.2020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B485AB-D54A-483B-AEEB-00C5973B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1CE604-9DA0-4D52-999E-E2B1192F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7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27F77A-56C6-46BA-A679-24D8CE84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DC2966-1C35-47CB-A07D-526A6C21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B5583D-E081-4F45-AE7F-537548E6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9AE713-4335-43CC-981F-6B958C99827E}" type="datetimeFigureOut">
              <a:rPr lang="de-DE" smtClean="0"/>
              <a:pPr/>
              <a:t>18.11.2020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A79417-27A8-4325-8CE5-96F745B2D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D31843-81BE-470B-B31B-117C72CC8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9F0A52E-E1DA-4039-A170-2F6B667DB5A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585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69DBF-9B8C-4486-AAD8-2F9807890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Videographie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2D29FB-EFE2-4834-AED1-9A68D01BA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Tuma et al. 2013</a:t>
            </a: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Lernkarten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2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D36AF-C447-46BC-AEF4-8800C678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Besonderheiten von Videodaten (2) </a:t>
            </a:r>
            <a:r>
              <a:rPr lang="de-DE" sz="2000" dirty="0">
                <a:effectLst/>
                <a:ea typeface="Calibri" panose="020F0502020204030204" pitchFamily="34" charset="0"/>
              </a:rPr>
              <a:t>(vgl. Tuma et al. 2013: 33-34)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A72B6-249A-4006-80DE-ACEA57FE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Permanenz (Dauerhaftigkeit)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Permanente Aufzeichnungstechnik durch Registrierung (Kompletter im Vergleich zur menschlichen Beobachtung)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Dauerhafter Zugang zu den Daten unabhängig von Forscher/in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Dichte (Genauigkeit)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Detailliertere Betrachtung als mit „bloßem Auge“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Außerdem: Standbild, Zoom, Zeitlupe, Beschleunigen, Rücklauf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08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63961-99D6-49D8-869F-1C0A218D8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Videodaten als Repräsentationen von Wirklichkeit? (1)</a:t>
            </a:r>
            <a:r>
              <a:rPr lang="de-DE" sz="2000" b="1" dirty="0">
                <a:ea typeface="Calibri" panose="020F0502020204030204" pitchFamily="34" charset="0"/>
              </a:rPr>
              <a:t> </a:t>
            </a:r>
            <a:r>
              <a:rPr lang="de-DE" sz="2000" dirty="0">
                <a:effectLst/>
                <a:ea typeface="Calibri" panose="020F0502020204030204" pitchFamily="34" charset="0"/>
              </a:rPr>
              <a:t>(vgl. Tuma et al. 2013: 34-35)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FE1926-8FFD-44F5-A290-05442880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i="1" dirty="0">
                <a:effectLst/>
                <a:ea typeface="Calibri" panose="020F0502020204030204" pitchFamily="34" charset="0"/>
              </a:rPr>
              <a:t>Videodaten als Konstruktion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Videodaten: Aufzeichnung von Wirklichkeit (Mimesis)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Aber: Keine bloße Abbildung von Wirklichkeit, sondern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Konstruktion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Konstruktion, weil (spezifische)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Transformation</a:t>
            </a:r>
            <a:r>
              <a:rPr lang="de-DE" sz="1800" dirty="0">
                <a:effectLst/>
                <a:ea typeface="Calibri" panose="020F0502020204030204" pitchFamily="34" charset="0"/>
              </a:rPr>
              <a:t> von Wirklichkeit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397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A929E-7478-43BE-B5FC-E93CB03B5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Videodaten als Repräsentationen von Wirklichkeit? (2)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34-35)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603682-9A41-4951-963B-26F1896BC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i="1" dirty="0">
                <a:effectLst/>
                <a:ea typeface="Calibri" panose="020F0502020204030204" pitchFamily="34" charset="0"/>
              </a:rPr>
              <a:t>Videodaten als Transformation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Verminderung von Wahrnehmungen: Nicht-Abbildung von nicht-visuellen und nicht-akustischen Erfahrungen (fühlen, schmecken, riechen)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Einschränkung des natürlichen Sehwinkels/Verkleinerung des Sichtfeldes auf einen begrenzten (viereckigen) Ausschnitt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Reduzierung eines dreidimensionalen Raumes auf eine zweidimensionale Fläche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26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BA041-DE81-4CF3-8E26-FC302D60F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Idealtypische Unterscheidungsdimensionen von Videodaten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36-42)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7F87C6-E784-4033-A14C-932CD1DA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Videodaten = Spektrum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verschiedener</a:t>
            </a:r>
            <a:r>
              <a:rPr lang="de-DE" sz="1800" dirty="0">
                <a:effectLst/>
                <a:ea typeface="Calibri" panose="020F0502020204030204" pitchFamily="34" charset="0"/>
              </a:rPr>
              <a:t> Datenarten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Idealtypische Unterscheidungsdimensionen: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Forschungssituation (In welcher Art von Situation wird aufgezeichnet?)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Kamerahandlung (Wie wird die Kamera verwendet?)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Nachbearbeitung (Inwiefern wird das Videomaterial nachbearbeitet?)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7004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65FB5-078E-469B-A271-3E48D963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Spektrum von Forschungssituationen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36-38)	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38B38-963B-4B4E-B11D-40DBCAB23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Von: Natürlich vorkommenden Alltagssituationen (die Situation würde so auch stattfinden, wenn kein/e Forscher/in anwesend wäre)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relativ „natürliche“ 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Bis hin zu: Spezifisch hergestellten Situationen (z.B. Laborarrangements, Filmset)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hoch „konstruierte“ Daten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380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F0EC2-73CB-464B-B7B8-0ED5019D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b="1" dirty="0">
                <a:effectLst/>
                <a:ea typeface="Calibri" panose="020F0502020204030204" pitchFamily="34" charset="0"/>
              </a:rPr>
              <a:t>Möglichkeiten der Kamerahandlung</a:t>
            </a:r>
            <a:r>
              <a:rPr lang="de-DE" sz="4400" dirty="0">
                <a:effectLst/>
                <a:ea typeface="Calibri" panose="020F0502020204030204" pitchFamily="34" charset="0"/>
              </a:rPr>
              <a:t> (vgl. Tuma et al. 2013: 38-40)</a:t>
            </a:r>
            <a:br>
              <a:rPr lang="de-DE" sz="4400" dirty="0">
                <a:effectLst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09460-16D9-4E86-8471-82B969FB8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Handlungsfokussierte Kamera: Fokus auf Interaktionen/statische Kamera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Subjektive Kamera: Fokus auf Forschenden/Kameraführung durch Forschende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Ästhetische Kamera: Fokus richtet sich nach ästhetischen Kriterien/fremdes Material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2295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5C133-E691-42C4-A57B-C3576F3F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Art der Nachbearbeitung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40)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EF547B-2A9C-47AA-B69F-9CF950219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Von: Unbearbeitetes Video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Bis: Professionelle Schnitte aus verschiedenen Quellen (fremdes Material)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E6F5D-9F19-4AF8-9DBC-BE22B0DDD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3: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Videoanalyse (Tuma et al. 2013: 43-61, 113-124)</a:t>
            </a:r>
            <a:br>
              <a:rPr lang="de-DE" sz="1800" dirty="0">
                <a:effectLst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7A8E98-80B1-45CF-8352-ACBB43E37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774"/>
            <a:ext cx="10515600" cy="4854190"/>
          </a:xfrm>
        </p:spPr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Standardisierte vs. interpretative Videoanalyse</a:t>
            </a:r>
            <a:r>
              <a:rPr lang="de-DE" sz="1800" b="1" dirty="0">
                <a:ea typeface="Calibri" panose="020F0502020204030204" pitchFamily="34" charset="0"/>
              </a:rPr>
              <a:t>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43-46)</a:t>
            </a:r>
          </a:p>
          <a:p>
            <a:pPr marL="48260" indent="0">
              <a:lnSpc>
                <a:spcPct val="150000"/>
              </a:lnSpc>
              <a:buNone/>
            </a:pP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Unterschiedliche Analyseverfahren von Videodaten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Grundlegende Unterscheidung: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Standardisierte Videoanalyse: Deduktive Anwendung von zuvor nach theoretischen Vorannahmen gebildeten Kategorien auf das Videomaterial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(Diverse) Interpretative Verfahren: Entwicklung von theoretischen Kategorien im Verlauf der Analyse aus dem Videomaterial heraus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363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D0A71-49BC-4BAE-9814-E64DD940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Interpretative Videoanalyse – Video als Forschungsmedium oder als mediales Produkt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46-48)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8BB4CA-959C-4768-A8E1-59BB3C847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Verschiedene interpretative Verfahren der Videoanalyse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Grundlegende Unterscheidung: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Video als Forschungsmedium: Fokus der Analyse auf dem Geschehen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vor</a:t>
            </a:r>
            <a:r>
              <a:rPr lang="de-DE" sz="1800" dirty="0">
                <a:effectLst/>
                <a:ea typeface="Calibri" panose="020F0502020204030204" pitchFamily="34" charset="0"/>
              </a:rPr>
              <a:t> der Kamera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     (z.B. Interaktionen)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Video als mediales Produkt: Fokus der Analyse auf dem Video als Handlungs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produkt</a:t>
            </a:r>
            <a:r>
              <a:rPr lang="de-DE" sz="1800" dirty="0"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     (z.B. Entstehungsbedingungen)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5294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2E37D3-F81A-4C6B-976F-FCEA0429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Unterschiedliche Verfahren der interpretativen Videoanalyse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49-61)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0DF4C7-8582-40EB-A0F9-39D301FBF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Eine Auswahl: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Die Dokumentarische Videoanalyse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Die Hermeneutische Videoanalyse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Konversationsanalytisch orientierte Verfahren der Videoanalyse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Videographie als fokussierte Ethnographie (s. Kapitel 4)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958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F523C-D370-4FBE-A61F-4188986E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1: 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Zur Geschichte (Tuma et al. 2013: 19-30)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483A64-4ABF-45D5-B2BA-99AF5D285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b="1" dirty="0">
                <a:effectLst/>
                <a:ea typeface="Calibri" panose="020F0502020204030204" pitchFamily="34" charset="0"/>
              </a:rPr>
              <a:t>Vorläufer </a:t>
            </a:r>
            <a:r>
              <a:rPr lang="de-DE" sz="1800" b="1" i="1" dirty="0">
                <a:effectLst/>
                <a:ea typeface="Calibri" panose="020F0502020204030204" pitchFamily="34" charset="0"/>
              </a:rPr>
              <a:t>visueller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Analysen – Bilder und Filme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19-20, 24-25)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Fotographien zur Analyse des Ausdrucksverhaltens von Menschen und Tieren (Charles Darwin (1872))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Aneinanderreihung von Einzelbildern (filmähnliche Sequenzen) zur Analyse von Bewegungsabläufen von Tieren/Menschen (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Eadweard</a:t>
            </a:r>
            <a:r>
              <a:rPr lang="de-DE" sz="1800" dirty="0">
                <a:effectLst/>
                <a:ea typeface="Calibri" panose="020F0502020204030204" pitchFamily="34" charset="0"/>
              </a:rPr>
              <a:t> Muybridge (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1870er</a:t>
            </a:r>
            <a:r>
              <a:rPr lang="de-DE" sz="1800" dirty="0">
                <a:effectLst/>
                <a:ea typeface="Calibri" panose="020F0502020204030204" pitchFamily="34" charset="0"/>
              </a:rPr>
              <a:t>/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1880er</a:t>
            </a:r>
            <a:r>
              <a:rPr lang="de-DE" sz="1800" dirty="0">
                <a:effectLst/>
                <a:ea typeface="Calibri" panose="020F0502020204030204" pitchFamily="34" charset="0"/>
              </a:rPr>
              <a:t> Jahre))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Ethnologischer Film zur Dokumentation von Ausdrucksformen/Verhaltensweisen fremder Kulturen (Félix-Louis Regnault (1895))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3713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B34F8-BCA2-4CE1-836C-8FD795BE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Dokumentarische Videoanalyse (1)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49-50, 59)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CC6272-EE83-42C9-A97A-EAC1A772B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Rahmen: Dokumentarische Methode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Theoretischer Hintergrund: Wissenssoziologie Karl Mannheims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Wichtige Vertreter (u.a.):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Aglaja</a:t>
            </a:r>
            <a:r>
              <a:rPr lang="de-DE" sz="1800" dirty="0">
                <a:effectLst/>
                <a:ea typeface="Calibri" panose="020F0502020204030204" pitchFamily="34" charset="0"/>
              </a:rPr>
              <a:t>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Przyborski</a:t>
            </a:r>
            <a:r>
              <a:rPr lang="de-DE" sz="1800" dirty="0">
                <a:effectLst/>
                <a:ea typeface="Calibri" panose="020F0502020204030204" pitchFamily="34" charset="0"/>
              </a:rPr>
              <a:t>, Monika Wagner-Willi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Gegenstand: Insbesondere Videos als Handlungs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produkte</a:t>
            </a:r>
            <a:r>
              <a:rPr lang="de-DE" sz="1800" dirty="0">
                <a:effectLst/>
                <a:ea typeface="Calibri" panose="020F0502020204030204" pitchFamily="34" charset="0"/>
              </a:rPr>
              <a:t> (mediale Produkte); auch Interaktionen (Videos als Forschungsmedium)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2341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B0B11-309A-48CA-B507-3BE59F815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Dokumentarische Videoanalyse (2)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49-50, 59)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1BCFD5-59B7-4EF1-86CF-863192D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Sequenzbegriff: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Sequenzialität</a:t>
            </a:r>
            <a:r>
              <a:rPr lang="de-DE" sz="1800" dirty="0">
                <a:effectLst/>
                <a:ea typeface="Calibri" panose="020F0502020204030204" pitchFamily="34" charset="0"/>
              </a:rPr>
              <a:t>: Abfolge von Bildern (Analyse „Bild für Bild“)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Festlegung durch die Forschenden (Konstruktion zweiter Ordnung)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Ziel: Rekonstruktion des dokumentarischen Sinns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Vorgehensweise: Sinnrekonstruktion durch 1) Formulierende Interpretation, 2) Reflektierende Interpretation und 3) Typisierung und Generalisierung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3781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6DBF9-BBDE-483F-B729-CCE5444F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Hermeneutische Videoanalyse (1)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51-53, 59-60)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C89399-4F8B-41F4-9F09-D5AAD4E11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Rahmen: Sozialwissenschaftliche Hermeneutik/Hermeneutische Wissenssoziologie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Theoretischer Hintergrund: Wissenssoziologie Berger/Luckmanns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Wichtige Vertreter (u.a.): Hans-Georg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Soeffner</a:t>
            </a:r>
            <a:r>
              <a:rPr lang="de-DE" sz="1800" dirty="0">
                <a:effectLst/>
                <a:ea typeface="Calibri" panose="020F0502020204030204" pitchFamily="34" charset="0"/>
              </a:rPr>
              <a:t>, Jo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Reichertz</a:t>
            </a:r>
            <a:r>
              <a:rPr lang="de-DE" sz="1800" dirty="0">
                <a:effectLst/>
                <a:ea typeface="Calibri" panose="020F0502020204030204" pitchFamily="34" charset="0"/>
              </a:rPr>
              <a:t>, Ulrike T. Kissmann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Gegenstand: Insbesondere Videos als Handlungs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produkte</a:t>
            </a:r>
            <a:r>
              <a:rPr lang="de-DE" sz="1800" dirty="0">
                <a:effectLst/>
                <a:ea typeface="Calibri" panose="020F0502020204030204" pitchFamily="34" charset="0"/>
              </a:rPr>
              <a:t> (mediale Produkte); auch Interaktionen (Videos als Forschungsmedium)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388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CF9B0-0553-4F6B-BF22-1E58F2310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Hermeneutische Videoanalyse (2)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51-53, 59-60)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B55DA5-FF3D-44CA-95D6-B4D3CD2F2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Sequenzbegriff: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a)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Sequenzialität</a:t>
            </a:r>
            <a:r>
              <a:rPr lang="de-DE" sz="1800" dirty="0">
                <a:effectLst/>
                <a:ea typeface="Calibri" panose="020F0502020204030204" pitchFamily="34" charset="0"/>
              </a:rPr>
              <a:t>: Abfolge von Bildern (Analyse „Bild für Bild“)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Festlegung durch die Forschenden (Konstruktion zweiter Ordnung) oder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b) Sequenz: Sinnhafte Einheit (im medialen Produkt)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Festlegung durch die Produzenten (Konstruktion erster Ordnung)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Ziel: Rekonstruktion von latentem Sinn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Vorgehensweise: Hermeneutische Sequenzanalyse (Auslegung aller möglichen Sinnzusammenhänge einer Sequenz)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Zum Unterschied zwischen Hermeneutik &amp; Dokumentarischer Methode s.: Strübing, J. (2013),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Qualitative Sozialforschung: Eine komprimierte Einführung für Studie-</a:t>
            </a:r>
            <a:r>
              <a:rPr lang="de-DE" sz="1800" i="1" dirty="0" err="1">
                <a:effectLst/>
                <a:ea typeface="Calibri" panose="020F0502020204030204" pitchFamily="34" charset="0"/>
              </a:rPr>
              <a:t>rende</a:t>
            </a:r>
            <a:r>
              <a:rPr lang="de-DE" sz="1800" dirty="0">
                <a:effectLst/>
                <a:ea typeface="Calibri" panose="020F0502020204030204" pitchFamily="34" charset="0"/>
              </a:rPr>
              <a:t>. München: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Oldenbourg</a:t>
            </a:r>
            <a:r>
              <a:rPr lang="de-DE" sz="1800" dirty="0">
                <a:effectLst/>
                <a:ea typeface="Calibri" panose="020F0502020204030204" pitchFamily="34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87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FE948-BD4E-4F23-82A8-D75EFB04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Konversationsanalytisch orientierte Verfahren der Videoanalyse (1)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53-59; 60)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68490C-F448-4D3C-946F-A2770B795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Rahmen: Konversationsanalyse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Theoretischer Hintergrund: Ethnomethodologie (Harold Garfinkel) &amp;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Konversationsanalyse (Harvey Sacks)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Wichtige Vertreter (u.a.): Christian Heath, Charles Goodwin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Gegenstand: Interaktionen (Videos als Forschungsmedium)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7780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A5005-EE69-4E4C-A6AC-38C1026AD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Konversationsanalytisch orientierte Verfahren der Videoanalyse (2)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53-59; 60)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67B80-89ED-4078-BE77-B38E4915F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Sequenzbegriff: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Sequenz: Handlungsabfolge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Sequenzialität</a:t>
            </a:r>
            <a:r>
              <a:rPr lang="de-DE" sz="1800" dirty="0">
                <a:effectLst/>
                <a:ea typeface="Calibri" panose="020F0502020204030204" pitchFamily="34" charset="0"/>
              </a:rPr>
              <a:t>: Zeitliche Organisation von Interaktionen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Festlegung durch die Akteure (Konstruktion erster Ordnung) 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Ziel: Rekonstruktion der typischen Ablaufstruktur von Interaktionen 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Vorgehensweise: Minutiöse Rekonstruktion der sich Zug um Zug entfaltenden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Sequenzialität</a:t>
            </a:r>
            <a:r>
              <a:rPr lang="de-DE" sz="1800" dirty="0">
                <a:effectLst/>
                <a:ea typeface="Calibri" panose="020F0502020204030204" pitchFamily="34" charset="0"/>
              </a:rPr>
              <a:t> von Interaktionen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3395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8976C-FE4A-444F-B1DA-C2F23E667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Anwendungsgebiete der Videoanalyse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113-124)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4667C4-0F23-45F3-80F6-745049058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Beispiele: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Interaktions- und Kommunikationsforschung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Wissenschafts- und Technikforschung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Bildungsinstitutionen und erziehungswissenschaftliche Forschung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Markt-, Konsum- und Lebensstilforschung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8273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96164-BAA6-42A8-BBD2-93F0379D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705" indent="-180340">
              <a:lnSpc>
                <a:spcPct val="150000"/>
              </a:lnSpc>
            </a:pPr>
            <a:r>
              <a:rPr lang="de-DE" sz="1800" i="1" dirty="0">
                <a:effectLst/>
                <a:ea typeface="Calibri" panose="020F0502020204030204" pitchFamily="34" charset="0"/>
              </a:rPr>
              <a:t>Kapitel 4: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Zur Videographie (Tuma et al. 2013: 7-18/63-66)</a:t>
            </a:r>
            <a:br>
              <a:rPr lang="de-DE" sz="1800" dirty="0">
                <a:effectLst/>
                <a:ea typeface="Calibri" panose="020F0502020204030204" pitchFamily="34" charset="0"/>
              </a:rPr>
            </a:br>
            <a:r>
              <a:rPr lang="de-DE" sz="1800" b="1" dirty="0">
                <a:effectLst/>
                <a:ea typeface="Calibri" panose="020F0502020204030204" pitchFamily="34" charset="0"/>
              </a:rPr>
              <a:t> 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ADEBCE-1BCF-4DAD-BEC2-E21EA220E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Videographie als fokussierte Ethnographie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(vgl. Tuma et al. 2013: 53-59, 63-66)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Verknüpfung von: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Konversationsanalytisch orientierte Verfahren der Videoanalyse (s. Kapitel 3)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Ethnographische Feldforschung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Hauptdaten: Videodaten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Auch: Ethnographische Daten (Beobachtungsprotokolle, Interviews, Dokumente) als Kontextwissen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5622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06EB12-776D-4DA0-B9BC-40EDCFF5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a typeface="Calibri" panose="020F0502020204030204" pitchFamily="34" charset="0"/>
              </a:rPr>
              <a:t>U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nterschiede zur konventionellen Ethnographie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64-66)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D121D0-0902-4F5C-8FB9-739DC6CED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i="1" dirty="0">
                <a:effectLst/>
                <a:ea typeface="Calibri" panose="020F0502020204030204" pitchFamily="34" charset="0"/>
              </a:rPr>
              <a:t>Konventionelle Ethnographie vs. Fokussierte Ethnographie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Feldphase: Langfristigere Feldaufenthalte vs. kurzfristigere Feldaufenthalte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Daten: Primat der Feldnotizen vs. Primat der Videoaufzeichnungen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Auswertung: Solitäre Datengewinnung und -auswertung vs. Auswertung in Gruppen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Forschungsfrage: Offene Forschungsfrage vs. Fokus auf Interaktionen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Ziel: Erlangung von Insiderwissen (Ethnographie) vs. Analyse von Interaktionen (Theoretisierung)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4528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53539-7819-4B2C-AB1F-1B26332AC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Kritische Diskussion – Alternativen zur Videographie als </a:t>
            </a:r>
            <a:r>
              <a:rPr lang="de-DE" sz="2500" b="1" i="1" dirty="0">
                <a:effectLst/>
                <a:ea typeface="Calibri" panose="020F0502020204030204" pitchFamily="34" charset="0"/>
              </a:rPr>
              <a:t>fokussierte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 Ethnographie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061EE1-D864-410A-A42E-80CD8DA68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Videographie als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fokussierte</a:t>
            </a:r>
            <a:r>
              <a:rPr lang="de-DE" sz="1800" dirty="0">
                <a:effectLst/>
                <a:ea typeface="Calibri" panose="020F0502020204030204" pitchFamily="34" charset="0"/>
              </a:rPr>
              <a:t> (nicht: konventionelle) Ethnographie als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eine</a:t>
            </a:r>
            <a:r>
              <a:rPr lang="de-DE" sz="1800" dirty="0">
                <a:effectLst/>
                <a:ea typeface="Calibri" panose="020F0502020204030204" pitchFamily="34" charset="0"/>
              </a:rPr>
              <a:t> mögliche Form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der Konzeptualisierung von ethnographischer Forschung in Verbindung mit Videodaten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Kritische/alternative Positionen: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Breidenstein, G. &amp; Hirschauer, S. (2002). Endlich fokussiert? Weder ‚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Ethno</a:t>
            </a:r>
            <a:r>
              <a:rPr lang="de-DE" sz="1800" dirty="0">
                <a:effectLst/>
                <a:ea typeface="Calibri" panose="020F0502020204030204" pitchFamily="34" charset="0"/>
              </a:rPr>
              <a:t>‘ noch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     ‚Graphie‘.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Sozialer Sinn, 1</a:t>
            </a:r>
            <a:r>
              <a:rPr lang="de-DE" sz="1800" dirty="0">
                <a:effectLst/>
                <a:ea typeface="Calibri" panose="020F0502020204030204" pitchFamily="34" charset="0"/>
              </a:rPr>
              <a:t>, 125-128.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Kalthoff, H. (2003). Beobachtende Differenz: Instrumente der ethnografisch-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     soziologischen Forschung.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Zeitschrift für Soziologie, 32(1)</a:t>
            </a:r>
            <a:r>
              <a:rPr lang="de-DE" sz="1800" dirty="0">
                <a:effectLst/>
                <a:ea typeface="Calibri" panose="020F0502020204030204" pitchFamily="34" charset="0"/>
              </a:rPr>
              <a:t>, 70-90.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E9243-D4F2-4E1E-B0C9-08D28927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800" b="1" dirty="0">
                <a:effectLst/>
                <a:ea typeface="Calibri" panose="020F0502020204030204" pitchFamily="34" charset="0"/>
              </a:rPr>
              <a:t>Verhaltensbeobachtung anhand </a:t>
            </a:r>
            <a:r>
              <a:rPr lang="de-DE" sz="2800" b="1" i="1" dirty="0">
                <a:effectLst/>
                <a:ea typeface="Calibri" panose="020F0502020204030204" pitchFamily="34" charset="0"/>
              </a:rPr>
              <a:t>(audio-)visueller</a:t>
            </a:r>
            <a:r>
              <a:rPr lang="de-DE" sz="2800" b="1" dirty="0">
                <a:effectLst/>
                <a:ea typeface="Calibri" panose="020F0502020204030204" pitchFamily="34" charset="0"/>
              </a:rPr>
              <a:t> Daten</a:t>
            </a:r>
            <a:r>
              <a:rPr lang="de-DE" sz="2800" b="1" dirty="0">
                <a:ea typeface="Calibri" panose="020F0502020204030204" pitchFamily="34" charset="0"/>
              </a:rPr>
              <a:t> </a:t>
            </a:r>
            <a:r>
              <a:rPr lang="de-DE" sz="2800" dirty="0">
                <a:effectLst/>
                <a:ea typeface="Calibri" panose="020F0502020204030204" pitchFamily="34" charset="0"/>
              </a:rPr>
              <a:t>(vgl. Tuma et al. 2013: 20-24)</a:t>
            </a:r>
            <a:br>
              <a:rPr lang="de-DE" sz="2800" dirty="0">
                <a:effectLst/>
                <a:ea typeface="Calibri" panose="020F0502020204030204" pitchFamily="34" charset="0"/>
              </a:rPr>
            </a:br>
            <a:br>
              <a:rPr lang="de-DE" sz="2800" dirty="0">
                <a:effectLst/>
                <a:ea typeface="Calibri" panose="020F0502020204030204" pitchFamily="34" charset="0"/>
              </a:rPr>
            </a:br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95ECEE-AC65-47AE-AF13-FF0B65F81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Beobachtung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menschlichen</a:t>
            </a:r>
            <a:r>
              <a:rPr lang="de-DE" sz="1800" dirty="0">
                <a:effectLst/>
                <a:ea typeface="Calibri" panose="020F0502020204030204" pitchFamily="34" charset="0"/>
              </a:rPr>
              <a:t> Verhaltens mittels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(audio-)visueller</a:t>
            </a:r>
            <a:r>
              <a:rPr lang="de-DE" sz="1800" dirty="0">
                <a:effectLst/>
                <a:ea typeface="Calibri" panose="020F0502020204030204" pitchFamily="34" charset="0"/>
              </a:rPr>
              <a:t> 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Vor allem in Ethologie und Sozialpsychologie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Verschiedene Ansätze: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Proxemik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Kinesik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Kontextanalyse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5420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EDDB9-7E49-4A82-AC9D-FBF870D5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Methodologie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14-16)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3C33CB-0F87-4F47-A8B0-54EC81F3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Soziologie des Alltags (Schütz)/Sozialkonstruktivismus (Berger/Luckmann)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Grundannahme: Soziale Wirklichkeit wird im Handeln geschaffen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Ethnomethodologie (Garfinkel)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Fokus der Analyse: WIE des Handelns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Konversationsanalyse (Sacks)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Empirisches Verfahren (Erweiterung um Visuelles (nicht nur Gesprochenes)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7837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BFBBD-6FB0-404A-82FB-CBF57639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800" b="1" dirty="0">
                <a:effectLst/>
                <a:ea typeface="Calibri" panose="020F0502020204030204" pitchFamily="34" charset="0"/>
              </a:rPr>
              <a:t>Der Gegenstand – Kommunikatives Handeln </a:t>
            </a:r>
            <a:r>
              <a:rPr lang="de-DE" sz="2800" dirty="0">
                <a:effectLst/>
                <a:ea typeface="Calibri" panose="020F0502020204030204" pitchFamily="34" charset="0"/>
              </a:rPr>
              <a:t>(vgl. Knoblauch, H. (2012). </a:t>
            </a:r>
            <a:r>
              <a:rPr lang="de-DE" sz="2000" dirty="0">
                <a:effectLst/>
                <a:ea typeface="Calibri" panose="020F0502020204030204" pitchFamily="34" charset="0"/>
              </a:rPr>
              <a:t>Grundbegriffe und Aufgaben des kommunikativen Konstruktivismus. In R. Keller, H. Knoblauch &amp; J. </a:t>
            </a:r>
            <a:r>
              <a:rPr lang="de-DE" sz="2000" dirty="0" err="1">
                <a:effectLst/>
                <a:ea typeface="Calibri" panose="020F0502020204030204" pitchFamily="34" charset="0"/>
              </a:rPr>
              <a:t>Reichertz</a:t>
            </a:r>
            <a:r>
              <a:rPr lang="de-DE" sz="2000" dirty="0">
                <a:effectLst/>
                <a:ea typeface="Calibri" panose="020F0502020204030204" pitchFamily="34" charset="0"/>
              </a:rPr>
              <a:t> (Hrsg.), </a:t>
            </a:r>
            <a:r>
              <a:rPr lang="de-DE" sz="2000" i="1" dirty="0">
                <a:effectLst/>
                <a:ea typeface="Calibri" panose="020F0502020204030204" pitchFamily="34" charset="0"/>
              </a:rPr>
              <a:t>Kommunikativer Konstruktivismus</a:t>
            </a:r>
            <a:r>
              <a:rPr lang="de-DE" sz="2000" dirty="0">
                <a:effectLst/>
                <a:ea typeface="Calibri" panose="020F0502020204030204" pitchFamily="34" charset="0"/>
              </a:rPr>
              <a:t> (S. 25-47). Wiesbaden: VS.)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5418AE-C04C-4D2A-8C03-DA24478BF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Begriffsbildung nach Knoblauch: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Allgemeine theoretische Rahmung: Sozialkonstruktivismus Berger/Luckmann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Speist sich im Weiteren aus unterschiedlichen Theoriepositionen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Kein Unterschied zwischen „Verhalten“/„Praxis“ (Körper) und „Handeln“ (Bewusstsein)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„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verkörpertes</a:t>
            </a:r>
            <a:r>
              <a:rPr lang="de-DE" sz="1800" dirty="0">
                <a:effectLst/>
                <a:ea typeface="Calibri" panose="020F0502020204030204" pitchFamily="34" charset="0"/>
              </a:rPr>
              <a:t> Subjekt“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Alles menschliche Tun ist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sinnhaft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Es gründet auf Wissen (= objektivierter sozialer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Sinn</a:t>
            </a:r>
            <a:r>
              <a:rPr lang="de-DE" sz="1800" dirty="0">
                <a:effectLst/>
                <a:ea typeface="Calibri" panose="020F0502020204030204" pitchFamily="34" charset="0"/>
              </a:rPr>
              <a:t>) und bringt Wissen zum Ausdruck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Kommunikatives Handeln bezieht sich auf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andere </a:t>
            </a:r>
            <a:r>
              <a:rPr lang="de-DE" sz="1800" dirty="0">
                <a:effectLst/>
                <a:ea typeface="Calibri" panose="020F0502020204030204" pitchFamily="34" charset="0"/>
              </a:rPr>
              <a:t>(im Folgenden vereinfacht auch als „Handlung“ oder „Interaktion“ bezeichnet)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25596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CC7D9-5A52-48A4-B71B-E9CC7C42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Zum Methodenverständnis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433029-8447-4458-B659-A75FC0D7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(vgl. Tuma et al. 2013: 8-10)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Wissenschaftliche Methoden als besondere Formen von kommunikativem Handeln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Daten sind Gegenstand wissenschaftlicher Handlungen (Analyse)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Aber: Daten sind auch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Produkt</a:t>
            </a:r>
            <a:r>
              <a:rPr lang="de-DE" sz="1800" dirty="0">
                <a:effectLst/>
                <a:ea typeface="Calibri" panose="020F0502020204030204" pitchFamily="34" charset="0"/>
              </a:rPr>
              <a:t> wissenschaftlicher Handlungen (Gewinnung)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3437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D88B2-8006-44A8-89E0-BC43F2E0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typische Handlungsform der Videographie als fokussierte Ethnographie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(Tuma et al. 2013: 10)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A24A5C-A059-4975-9821-374C7C966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„Forschende gehen ‚ins Feld‘ und fokussieren die Videokamera auf alltägliche Situationen,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in denen Akteure handeln, und analysieren, wie sie es tun.“ (S. 10)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580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ADD86-D7FD-495E-A91E-DB2693BAD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Die Art der Videodaten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12-13, 41-42)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3EE3F5-39C4-4E7C-B6A7-AFE40AB5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In der Regel: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Forschungssituation: Natürliche Alltagssituationen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Kamerahandlung: Fokus auf Interaktionen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Nachbearbeitung: Unbearbeitetes Material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14404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50654-4BDC-4DC0-AF2C-5BC07A4E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5: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Daten gewinnen (S. 66-85)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4CB24A-5270-4E97-8A4A-63FC42AF3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756536"/>
          </a:xfrm>
        </p:spPr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Der Forschungsprozess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85)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Datengewinnung und Datenanalyse sind keine zeitlich voneinander getrennten Phasen, sondern greifen iterativ ineinander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Abwechslung von Datengewinnung und Datenanalyse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8038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D8678-7B37-408A-BA64-FF782DF5C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Der Feldzugang – (</a:t>
            </a:r>
            <a:r>
              <a:rPr lang="de-DE" sz="2500" b="1" dirty="0" err="1">
                <a:effectLst/>
                <a:ea typeface="Calibri" panose="020F0502020204030204" pitchFamily="34" charset="0"/>
              </a:rPr>
              <a:t>Un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)Problematische Felder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66-69)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66727C-9E33-415E-81D7-74D00B416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Relativ unproblematisch: Öffentliche Plätze und Veranstaltungen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Kamera nicht unüblich (z.B. Touristen)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Eher problematisch: Geschlossene Bereiche und Fokussierung auf einzelne Personen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‚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informed</a:t>
            </a:r>
            <a:r>
              <a:rPr lang="de-DE" sz="1800" dirty="0">
                <a:effectLst/>
                <a:ea typeface="Calibri" panose="020F0502020204030204" pitchFamily="34" charset="0"/>
              </a:rPr>
              <a:t>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consent</a:t>
            </a:r>
            <a:r>
              <a:rPr lang="de-DE" sz="1800" dirty="0">
                <a:effectLst/>
                <a:ea typeface="Calibri" panose="020F0502020204030204" pitchFamily="34" charset="0"/>
              </a:rPr>
              <a:t>‘ (Aufklärung und Zustimmung)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Rechtliche Regelungen und Forschungsethik beachten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8149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C999C-0065-4075-9CE6-7591984D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Feldzugang bekommen – Unterschiedliche Bedenken der Beforschten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69-71)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9AD789-2C64-404A-8053-394ED7D2D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Ungern filmen lassen/Angst vor Blamage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Aufklären: Es geht nicht um die Einzelperson, sondern um Interaktion/Aktivitäten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Misstrauen (in Organisationen): z.B. Kontrolle durch Externe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Absprechen: Nicht-Weitergabe von 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Vereinbaren: Schriftlicher Vertrag (Sicherheit)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Forscher*in könnte stören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Einbinden (wenn möglich), z.B. durch Praktikantenrolle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Versprechen (mindestens), nicht im Weg zu stehen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45638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F2A0D-D9AC-4506-B59A-8252484F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Das Feld erschließen – Ethnographische Daten gewinnen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71-73)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683F7F-1C59-4DD9-8BC7-BE21AE037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Ethnographische Daten (Beobachtungsprotokolle, Interviews, Dokumente) dienen in der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Analyse von Videodaten als Kontextwissen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Erste Schritte: Beschreibung des Feldes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Ort (Zeichnung)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Akteure (kurze Beschreibung)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Artefakte (Liste)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Wer interagiert mit wem? (Beobachtungsprotokoll)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Anschließend: Fokussierung durch Forschungsfrage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46855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046E6-E0C7-42BE-BF55-443639119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Aufnahmesituationen – Unterschiedliche Kamerapositionen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73-76)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454605-8B43-4BAC-8F00-7F55E865D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Drei typische Aufnahmesituationen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Fixierte Kamera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Verschiedene Kameraperspektiven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Bewegte Kamera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34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66D1C-3647-4259-8217-48084AC0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Proxemik &amp; Kinesik</a:t>
            </a:r>
            <a:r>
              <a:rPr lang="de-DE" sz="2000" b="1" dirty="0">
                <a:ea typeface="Calibri" panose="020F0502020204030204" pitchFamily="34" charset="0"/>
              </a:rPr>
              <a:t> </a:t>
            </a:r>
            <a:r>
              <a:rPr lang="de-DE" sz="2000" dirty="0">
                <a:effectLst/>
                <a:ea typeface="Calibri" panose="020F0502020204030204" pitchFamily="34" charset="0"/>
              </a:rPr>
              <a:t>(vgl. Tuma et al. 2013: 21, 22-24)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B4801E-7D5A-4A78-9A63-9F2B63FB4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ea typeface="Calibri" panose="020F0502020204030204" pitchFamily="34" charset="0"/>
              </a:rPr>
              <a:t>Proxemik: Analyse von sozialem Verhalten in Räumen als Teil nonverbaler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Kommunikation mittels Filmsequenzen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Begründer: Edward T. Hall (1962)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Kinesik: Analyse von Verhalten von Gesicht und Körper als nonverbale Kommunikation  anhand von Filmaufnahmen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Begründer: Ray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Birdwhistell</a:t>
            </a:r>
            <a:r>
              <a:rPr lang="de-DE" sz="1800" dirty="0">
                <a:effectLst/>
                <a:ea typeface="Calibri" panose="020F0502020204030204" pitchFamily="34" charset="0"/>
              </a:rPr>
              <a:t> (1970)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325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B9863-EB75-4C29-9BC5-B5533BC6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a typeface="Calibri" panose="020F0502020204030204" pitchFamily="34" charset="0"/>
              </a:rPr>
              <a:t>F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ixierte Kamera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73-76)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4F1585-90E8-40A8-9315-397085F31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Beispiele: Seminar (Raumaufnahme), Markt (Außenaufnahme)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Vorteil: Ruhige Aufnahme (im Vergleich zur bewegten Kamera)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Mögliche Probleme: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‚Ungebetene Passanten‘: Erhöht fixierte Kamera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Störgeräusche: Spezielle Mikrophone (z.B. Richtmikrofon)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1865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0861C-435C-4184-A5E4-50725F930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Verschiedene Kameraperspektiven</a:t>
            </a:r>
            <a:r>
              <a:rPr lang="de-DE" sz="2500" dirty="0">
                <a:effectLst/>
                <a:ea typeface="Calibri" panose="020F0502020204030204" pitchFamily="34" charset="0"/>
              </a:rPr>
              <a:t> (vgl. Tuma et al. 2013: 76-77)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F5A16D-3BA7-42F2-A53B-C3599DBED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Einsatz: Eine (fixierte) Kamera reicht nicht aus, um das relevante Geschehen zu erfassen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Verschiedene (fixierte) Kameras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Beispiel: Interaktion zwischen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SprecherIn</a:t>
            </a:r>
            <a:r>
              <a:rPr lang="de-DE" sz="1800" dirty="0">
                <a:effectLst/>
                <a:ea typeface="Calibri" panose="020F0502020204030204" pitchFamily="34" charset="0"/>
              </a:rPr>
              <a:t> und Publikum bei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Powerpoint</a:t>
            </a:r>
            <a:r>
              <a:rPr lang="de-DE" sz="1800" dirty="0">
                <a:effectLst/>
                <a:ea typeface="Calibri" panose="020F0502020204030204" pitchFamily="34" charset="0"/>
              </a:rPr>
              <a:t>-Präsentationen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Nachteile: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Mehr Aufwand (Vor- und Nachbereitung)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Größere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Intrusivität</a:t>
            </a:r>
            <a:r>
              <a:rPr lang="de-DE" sz="1800" dirty="0">
                <a:effectLst/>
                <a:ea typeface="Calibri" panose="020F0502020204030204" pitchFamily="34" charset="0"/>
              </a:rPr>
              <a:t> im Feld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Mögliches Problem: Unzureichende finanzielle Ressourcen (ab mehr als zwei Kameraperspektiven)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22139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49017-CC87-4431-8CAC-76899E619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Bewegte Kamera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C8DDB9-17C6-440B-A025-C96B92BC9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Einsatz: Interaktionsfokus variiert mit den räumlichen Bewegungen der Beteiligten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Handgeführte mobile Kamera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Problem: Zeitversetzte Verfolgung des Geschehens („immer einen Moment zu spät sein“)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Vorausschauend filmen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Nachteil: ‚Wacklige‘ Aufnahme (im Vergleich zur statischen Kamera)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so wenig wie möglich zoomen und schwenken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8605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F45C0-590B-47EB-A332-A30E2C35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Ein Logbuch führen – Kodieren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77-78)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360C71-DF14-4D3E-8FE3-FB643C2FB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Übersicht der Videodaten und der ethnographischen 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Logbuch = Sichtung der gesamten Aufzeichnungen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Grobe, vorläufige Kodierung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Kategorien aus dem Material heraus entwickeln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Weiteres Sampling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≙</a:t>
            </a:r>
            <a:r>
              <a:rPr lang="de-DE" sz="1800" dirty="0">
                <a:effectLst/>
                <a:ea typeface="Calibri" panose="020F0502020204030204" pitchFamily="34" charset="0"/>
              </a:rPr>
              <a:t> Theoretisches Sampling (Grounded Theory)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1709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A0032-ED12-456E-A554-A9961C31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Transkripte anfertigen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81-84, 95)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ADA30E-3492-4E8B-8F58-6E6031378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Transkripte von vokalen Zügen als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Hilfsmittel</a:t>
            </a:r>
            <a:r>
              <a:rPr lang="de-DE" sz="1800" dirty="0">
                <a:effectLst/>
                <a:ea typeface="Calibri" panose="020F0502020204030204" pitchFamily="34" charset="0"/>
              </a:rPr>
              <a:t> anfertigen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 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Interpretiert wird das Video, nicht das Transkript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Wie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genau</a:t>
            </a:r>
            <a:r>
              <a:rPr lang="de-DE" sz="1800" dirty="0">
                <a:effectLst/>
                <a:ea typeface="Calibri" panose="020F0502020204030204" pitchFamily="34" charset="0"/>
              </a:rPr>
              <a:t> man transkribiert, hängt vom Fall ab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228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0BC535-CD32-4BAE-B8E2-D47982FB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6: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Daten analysieren (Tuma et al. 2013: 85-104)</a:t>
            </a:r>
            <a:br>
              <a:rPr lang="de-DE" sz="1800" dirty="0">
                <a:effectLst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28D211-85B4-4A96-8AF2-80E2AE3F0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Der Kern der Videointeraktionsanalyse – Die Feinanalyse</a:t>
            </a:r>
            <a:r>
              <a:rPr lang="de-DE" sz="1800" b="1" dirty="0">
                <a:ea typeface="Calibri" panose="020F0502020204030204" pitchFamily="34" charset="0"/>
              </a:rPr>
              <a:t>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85-86, 103)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Feinanalyse = Feingliedrige Analyse von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Sequenzialität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Wie fein/genau auf das Material geschaut wird, ist abhängig von: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a) der Forschungsfrage  (Kontaktaufnahme bei einem Verkaufsgespräch oder gesamtes Gespräch?) und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b) den Relevanzen der Akteure  (Wird einem zusammengekniffenen Auge Bedeutung zugewiesen?)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95724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5B3AC-9C25-47A4-886A-91D7E98B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Sequenzen für die Analyse bestimmen (1)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79, 85-86)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61BB4C-C9CB-4558-8D73-6FCC73EAC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Auswahl eines Videoausschnitts ist abhängig von der Forschungsfrage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(Mit welchen Materialausschnitten kann man sie beantworten?)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Offenheit der Fragestellung: ‚Versuch und Irrtum‘ bezüglich der Auswahl von Ausschnitten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Auch abhängig von: Qualität der Aufnahmen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75071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56A11-76AB-4DE2-A4B9-2E4FAF08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Sequenzen für die Analyse bestimmen (2)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79, 85-86)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3118C1-EF00-4989-80AF-4BF62696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Orientierung an: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Relevanzen der Akteure: Sequenzen werden von den Akteuren bestimmt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Akteure zeigen sich gegenseitig an, wann eine Aktivität beginnt und wann diese beendet wird; Forschende ziehen diese Sequenzbestimmung ihrerseits zur Bestimmung von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Sequenzen, d.h. der zu untersuchenden Einheiten heran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Rekursiven Merkmalen von Interaktionen: Auf sich wiederholende Elemente/Regelmäßigkeiten in Interaktionen achten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88046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A4483-89C5-41E0-A6FE-64250085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„Vorarbeit“ – Klärung des Kontextwissens und Verstehen der Daten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87-89)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E8E642-97B7-4D78-A883-9A3C35CC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Nach der Auswahl einer Sequenz liegt ein Videofragment vor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Explizieren des Kontextes: Situationsbeschreibung + ethnographisches Wissen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Kenntnis des Erhebungskontextes/des Feldes, um Daten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zu verstehen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Typisches Verstehen (Schütz) der Situation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Alltägliches Verstehen muss vor dem „soziologischen“ Verstehen erreicht werden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(„Basishermeneutik“)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69986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03D2E-1BF6-4E5B-8BE0-B75601D2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Prinzipien der sequenziellen Analyse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89-93)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187935-4C1C-4FB4-B4DB-8B17153AA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Nach dem WIE von Handlungen fragen (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Methodizität</a:t>
            </a:r>
            <a:r>
              <a:rPr lang="de-DE" sz="1800" dirty="0">
                <a:effectLst/>
                <a:ea typeface="Calibri" panose="020F0502020204030204" pitchFamily="34" charset="0"/>
              </a:rPr>
              <a:t>) und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Geordnetheit</a:t>
            </a:r>
            <a:r>
              <a:rPr lang="de-DE" sz="1800" dirty="0">
                <a:effectLst/>
                <a:ea typeface="Calibri" panose="020F0502020204030204" pitchFamily="34" charset="0"/>
              </a:rPr>
              <a:t> finden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Verstehen (Reflexivität)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Das Validieren von Deutungen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223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FE5AF-8A80-49B8-8508-5B2EEC97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b="1" dirty="0">
                <a:effectLst/>
                <a:ea typeface="Calibri" panose="020F0502020204030204" pitchFamily="34" charset="0"/>
              </a:rPr>
              <a:t>Kontextanalyse </a:t>
            </a:r>
            <a:r>
              <a:rPr lang="de-DE" sz="4400" dirty="0">
                <a:effectLst/>
                <a:ea typeface="Calibri" panose="020F0502020204030204" pitchFamily="34" charset="0"/>
              </a:rPr>
              <a:t>(vgl. Tuma et al. 2013: 21-22)</a:t>
            </a:r>
            <a:br>
              <a:rPr lang="de-DE" sz="4400" dirty="0">
                <a:effectLst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6C6B2D-C307-4616-AF5A-DBE75D96A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Analyse von strukturellen Merkmalen von Kommunikation in Interaktionen als Multikanal-Prozess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Begründer: Ray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Birdwhistell</a:t>
            </a:r>
            <a:r>
              <a:rPr lang="de-DE" sz="1800" dirty="0">
                <a:effectLst/>
                <a:ea typeface="Calibri" panose="020F0502020204030204" pitchFamily="34" charset="0"/>
              </a:rPr>
              <a:t>, Albert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Scheflen</a:t>
            </a:r>
            <a:r>
              <a:rPr lang="de-DE" sz="1800" dirty="0">
                <a:effectLst/>
                <a:ea typeface="Calibri" panose="020F0502020204030204" pitchFamily="34" charset="0"/>
              </a:rPr>
              <a:t>, Erving Goffman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Weitere Einflüsse: Interpersonelle Psychiatrie, Anthropologie, Informationstheorie, strukturelle Linguistik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z.B. „Palo Alto-Gruppe“: Nutzung von audiovisuellem Material zur Analyse von Interaktionen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56362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817F6-8A99-4CF9-B46C-B29010F4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Prinzipien der sequenziellen Analyse – Nach dem WIE von Handlungen fragen &amp; </a:t>
            </a:r>
            <a:r>
              <a:rPr lang="de-DE" sz="2500" b="1" dirty="0" err="1">
                <a:effectLst/>
                <a:ea typeface="Calibri" panose="020F0502020204030204" pitchFamily="34" charset="0"/>
              </a:rPr>
              <a:t>Geordnetheit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 finden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54, 89-90)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24148E-7F8D-4CF3-BAAB-4060C90A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Die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Methodizität</a:t>
            </a:r>
            <a:r>
              <a:rPr lang="de-DE" sz="1800" dirty="0">
                <a:effectLst/>
                <a:ea typeface="Calibri" panose="020F0502020204030204" pitchFamily="34" charset="0"/>
              </a:rPr>
              <a:t> von Interaktionen (Ethnomethodologie): Akteure stellen Wirklichkeit durch ‚Methoden‘ her, d.h. durch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bestimmte Verfahrensweisen</a:t>
            </a:r>
            <a:r>
              <a:rPr lang="de-DE" sz="1800" dirty="0">
                <a:effectLst/>
                <a:ea typeface="Calibri" panose="020F0502020204030204" pitchFamily="34" charset="0"/>
              </a:rPr>
              <a:t>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Fokus der Interpretation: Das WIE von Handlungen (Form)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Geordnetheit</a:t>
            </a:r>
            <a:r>
              <a:rPr lang="de-DE" sz="1800" dirty="0">
                <a:effectLst/>
                <a:ea typeface="Calibri" panose="020F0502020204030204" pitchFamily="34" charset="0"/>
              </a:rPr>
              <a:t> finden: Handelnde produzieren in und durch ihre wechselseitigen Handlungen eine sinnhafte situative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Ordnung</a:t>
            </a:r>
            <a:r>
              <a:rPr lang="de-DE" sz="1800" dirty="0">
                <a:effectLst/>
                <a:ea typeface="Calibri" panose="020F0502020204030204" pitchFamily="34" charset="0"/>
              </a:rPr>
              <a:t> (Struktur)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32097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6068C-47FA-4797-B3FA-90F5677A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Prinzipien der sequenziellen Analyse – Verstehen (Reflexivität)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90)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763976-6FB5-4D1C-B4BA-4DB3D1FA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Reflexivität</a:t>
            </a:r>
            <a:r>
              <a:rPr lang="de-DE" sz="1800" dirty="0">
                <a:effectLst/>
                <a:ea typeface="Calibri" panose="020F0502020204030204" pitchFamily="34" charset="0"/>
              </a:rPr>
              <a:t> (Ethnomethodologie): Akteure zeigen mit ihrer Handlung an, wie diese verstanden werden soll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Handlungskooperation der Akteure beruht auf ihrem gegenseitigen Verstehen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Forschende können die Abläufe ebenfalls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verstehen</a:t>
            </a:r>
            <a:r>
              <a:rPr lang="de-DE" sz="1800" dirty="0">
                <a:effectLst/>
                <a:ea typeface="Calibri" panose="020F0502020204030204" pitchFamily="34" charset="0"/>
              </a:rPr>
              <a:t>, sofern sie über die entsprechende alltägliche/kulturelle Handlungskompetenz verfügen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Ausgangspunkt der Interpretation ist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Alltagswissen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32997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CED8F-B7F4-4F4D-B627-366ADE15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Prinzipien der sequenziellen Analyse – Das Validieren von Deutungen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90-91)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6E41B8-0C81-4808-A15C-0AB568103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Akteure zeigen mit einer Folgehandlung (zweiter Zug) an, wie eine vorangegangene Handlung (erster Zug) verstanden wurde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Zweiter Zug ist Interpretation des ersten Zuges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Ob diese Interpretation richtig ist, zeigt sich im schließlich im dritten Zug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Mit dem dritten Zug kann auch die wissenschaftliche Deutung validiert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3606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BA3E0-AC08-4AF4-A645-D0165B1C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Vergleichen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79, 93)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71059B-7FE9-4510-9B02-EE3C264E3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b="1" dirty="0">
                <a:effectLst/>
                <a:ea typeface="Calibri" panose="020F0502020204030204" pitchFamily="34" charset="0"/>
              </a:rPr>
              <a:t>- </a:t>
            </a:r>
            <a:r>
              <a:rPr lang="de-DE" sz="1800" dirty="0">
                <a:effectLst/>
                <a:ea typeface="Calibri" panose="020F0502020204030204" pitchFamily="34" charset="0"/>
              </a:rPr>
              <a:t>Ähnliche/Kontrastive Fälle vergleichen, um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Handlungsmuster</a:t>
            </a:r>
            <a:r>
              <a:rPr lang="de-DE" sz="1800" dirty="0">
                <a:effectLst/>
                <a:ea typeface="Calibri" panose="020F0502020204030204" pitchFamily="34" charset="0"/>
              </a:rPr>
              <a:t> zu identifizieren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Ähnliche Fälle: Typisches identifizieren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Kontrastive Fälle: Eigenarten herausarbeiten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46730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5414E-7922-4052-BE01-2AF406AE8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Zum Arbeitsaufwand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86)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8D4B30-40C1-474E-A9D2-6C44C1D42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Faustregel: 1-3 Minuten Videomaterial pro Stunde Analysearbeit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Es geht darum,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zentrale</a:t>
            </a:r>
            <a:r>
              <a:rPr lang="de-DE" sz="1800" dirty="0">
                <a:effectLst/>
                <a:ea typeface="Calibri" panose="020F0502020204030204" pitchFamily="34" charset="0"/>
              </a:rPr>
              <a:t> Sequenzen möglichst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genau</a:t>
            </a:r>
            <a:r>
              <a:rPr lang="de-DE" sz="1800" dirty="0">
                <a:effectLst/>
                <a:ea typeface="Calibri" panose="020F0502020204030204" pitchFamily="34" charset="0"/>
              </a:rPr>
              <a:t> zu interpretieren (Nicht: Oberflächliche Bewältigung von möglichst großen Datenmengen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28326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CE1B6-CDC8-4723-B1E9-399919E68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Datensitzungen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87-88)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456A98-5685-4D20-AE17-46345E875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Analysearbeit: „Einsame“ Analyse + gemeinsame Datensitzungen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Möglichst heterogene Gruppe in Bezug auf: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Forschungsthema (unterschiedliches Vorwissen)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Kompetenzen (z.B. Auge für Mimik/Gestik oder linguistische Spezialkenntnisse)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709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54E54-D4CB-43E5-A1AD-8264E7E54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Ergebnisse festhalten 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101-104)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0E4321-3DB9-46D9-8D68-8CB6D6665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Möglichkeiten: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Protokolle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Visuelle Transkriptionen (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Texttranskripte</a:t>
            </a:r>
            <a:r>
              <a:rPr lang="de-DE" sz="1800" dirty="0">
                <a:effectLst/>
                <a:ea typeface="Calibri" panose="020F0502020204030204" pitchFamily="34" charset="0"/>
              </a:rPr>
              <a:t> und Transkription im Video)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57386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BA8C3-B75D-4344-BA54-8D0AD71B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Visuelle Transkription – </a:t>
            </a:r>
            <a:r>
              <a:rPr lang="de-DE" sz="2500" b="1" dirty="0" err="1">
                <a:effectLst/>
                <a:ea typeface="Calibri" panose="020F0502020204030204" pitchFamily="34" charset="0"/>
              </a:rPr>
              <a:t>Texttranskripte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 und Transkription im Video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101-103)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A2F2D3-549D-4FAC-B6FC-EF6CEB937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Erweiterte Transkripte (</a:t>
            </a:r>
            <a:r>
              <a:rPr lang="de-DE" sz="1800" i="1" dirty="0" err="1">
                <a:effectLst/>
                <a:ea typeface="Calibri" panose="020F0502020204030204" pitchFamily="34" charset="0"/>
              </a:rPr>
              <a:t>Texttranskript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)</a:t>
            </a:r>
            <a:r>
              <a:rPr lang="de-DE" sz="1800" dirty="0">
                <a:effectLst/>
                <a:ea typeface="Calibri" panose="020F0502020204030204" pitchFamily="34" charset="0"/>
              </a:rPr>
              <a:t>: Ergänzung von verbalen um nonverbale Züge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Prinzip der Sparsamkeit: Ergänzt werden Handlungen, welchen durch Reaktion Sinn zugeschrieben wird (Relevanz der Akteure)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i="1" dirty="0" err="1">
                <a:effectLst/>
                <a:ea typeface="Calibri" panose="020F0502020204030204" pitchFamily="34" charset="0"/>
              </a:rPr>
              <a:t>Partiturschreibweise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 (</a:t>
            </a:r>
            <a:r>
              <a:rPr lang="de-DE" sz="1800" i="1" dirty="0" err="1">
                <a:effectLst/>
                <a:ea typeface="Calibri" panose="020F0502020204030204" pitchFamily="34" charset="0"/>
              </a:rPr>
              <a:t>Texttranskript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)</a:t>
            </a:r>
            <a:r>
              <a:rPr lang="de-DE" sz="1800" dirty="0">
                <a:effectLst/>
                <a:ea typeface="Calibri" panose="020F0502020204030204" pitchFamily="34" charset="0"/>
              </a:rPr>
              <a:t>: Videoaufnahme wird in verschiedene Kategorien  aufgeteilt, die systematisch abgetragen werden (z.B. Visuelle Daten: Setting, Kamera,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Körper, Kopf + Audio Daten: Sprechen, Musik)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Transkription direkt im Video</a:t>
            </a:r>
            <a:r>
              <a:rPr lang="de-DE" sz="1800" dirty="0">
                <a:effectLst/>
                <a:ea typeface="Calibri" panose="020F0502020204030204" pitchFamily="34" charset="0"/>
              </a:rPr>
              <a:t>: Noch in der Erprobung; verlangt erhebliche Einübung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1593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8DD68-D0D3-4EB6-8240-237EAB3D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7: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Ergebnisse präsentieren (Tuma et al. 2013: 105-112)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FB257D-C1AC-4F7A-9BFF-3065C5ED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Darstellungsweisen in (digitalen) schriftlichen Publikationen</a:t>
            </a:r>
            <a:r>
              <a:rPr lang="de-DE" sz="1800" b="1" dirty="0">
                <a:ea typeface="Calibri" panose="020F0502020204030204" pitchFamily="34" charset="0"/>
              </a:rPr>
              <a:t>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105-112)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Sichtbarmachen von Ergebnissen in wissenschaftlichen Publikationen: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Textförmige Beschreibungen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Transkriptionsauszüge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Standbilder/Skizzen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7071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3C141-55A8-4AEA-99B5-FEC88616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Textförmige Beschreibungen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106-107)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6C16DD-770C-4C3C-A798-51397A0A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Dominante Form der Darstellung von Ergebnissen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Fast unverzichtbar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Besonderer Vorteil: Nachvollziehbarmachen von Erfahrungen der Forschenden </a:t>
            </a:r>
            <a:r>
              <a:rPr lang="en-GB" sz="1800" dirty="0">
                <a:effectLst/>
                <a:ea typeface="Calibri" panose="020F0502020204030204" pitchFamily="34" charset="0"/>
              </a:rPr>
              <a:t>(„</a:t>
            </a:r>
            <a:r>
              <a:rPr lang="en-GB" sz="1800" dirty="0" err="1">
                <a:effectLst/>
                <a:ea typeface="Calibri" panose="020F0502020204030204" pitchFamily="34" charset="0"/>
              </a:rPr>
              <a:t>sich</a:t>
            </a:r>
            <a:r>
              <a:rPr lang="en-GB" sz="1800" dirty="0">
                <a:effectLst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ea typeface="Calibri" panose="020F0502020204030204" pitchFamily="34" charset="0"/>
              </a:rPr>
              <a:t>hineinversetzen</a:t>
            </a:r>
            <a:r>
              <a:rPr lang="en-GB" sz="1800" dirty="0">
                <a:effectLst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ea typeface="Calibri" panose="020F0502020204030204" pitchFamily="34" charset="0"/>
              </a:rPr>
              <a:t>können</a:t>
            </a:r>
            <a:r>
              <a:rPr lang="en-GB" sz="1800" dirty="0">
                <a:effectLst/>
                <a:ea typeface="Calibri" panose="020F0502020204030204" pitchFamily="34" charset="0"/>
              </a:rPr>
              <a:t>“)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en-US" sz="1800" dirty="0">
                <a:effectLst/>
                <a:ea typeface="Calibri" panose="020F0502020204030204" pitchFamily="34" charset="0"/>
              </a:rPr>
              <a:t>- s.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auch</a:t>
            </a:r>
            <a:r>
              <a:rPr lang="en-US" sz="1800" dirty="0">
                <a:effectLst/>
                <a:ea typeface="Calibri" panose="020F0502020204030204" pitchFamily="34" charset="0"/>
              </a:rPr>
              <a:t>: „Writing Culture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Debatte</a:t>
            </a:r>
            <a:r>
              <a:rPr lang="en-US" sz="1800" dirty="0">
                <a:effectLst/>
                <a:ea typeface="Calibri" panose="020F0502020204030204" pitchFamily="34" charset="0"/>
              </a:rPr>
              <a:t>“ (Geertz, C. (1986),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Writing Culture: The Poetics and </a:t>
            </a:r>
            <a:r>
              <a:rPr lang="de-DE" sz="1800" dirty="0"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ea typeface="Calibri" panose="020F0502020204030204" pitchFamily="34" charset="0"/>
              </a:rPr>
              <a:t>Politics of Ethnography</a:t>
            </a:r>
            <a:r>
              <a:rPr lang="en-US" sz="1800" dirty="0">
                <a:effectLst/>
                <a:ea typeface="Calibri" panose="020F0502020204030204" pitchFamily="34" charset="0"/>
              </a:rPr>
              <a:t>. Berkeley: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UCP</a:t>
            </a:r>
            <a:r>
              <a:rPr lang="en-US" sz="1800" dirty="0">
                <a:effectLst/>
                <a:ea typeface="Calibri" panose="020F0502020204030204" pitchFamily="34" charset="0"/>
              </a:rPr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677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8BF10-FDA9-4F6A-95F0-8388C428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Ethnologischer Film </a:t>
            </a:r>
            <a:r>
              <a:rPr lang="de-DE" sz="2000" dirty="0">
                <a:effectLst/>
                <a:ea typeface="Calibri" panose="020F0502020204030204" pitchFamily="34" charset="0"/>
              </a:rPr>
              <a:t>(vgl. Tuma et al. 2013: 24-27)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A161D2-0C91-496E-8C04-F873FC8B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auch: „Ethnographischer Film“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Dokumentation von Ausdrucksformen/Verhaltensweisen fremder Kulturen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Augenmerk auf Konservierung und Zeigen, nicht auf Analyse (Primat der Feldnotizen)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Erster ethnologischer Film: Félix-Louis Regnault (1895)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s. auch: „Krise der Repräsentation“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Wirklichkeit als etwas in und durch Forschung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Gemachtes</a:t>
            </a:r>
            <a:r>
              <a:rPr lang="de-DE" sz="1800" dirty="0">
                <a:effectLst/>
                <a:ea typeface="Calibri" panose="020F0502020204030204" pitchFamily="34" charset="0"/>
              </a:rPr>
              <a:t> (nicht: Abbildung)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Forderung nach Reflexivität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09293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EB420-A3ED-42A0-9515-4B2C4FF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Transkriptionsauszüge &amp; Standbilder/Skizzen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107-109)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426A61-CECF-422D-8249-5564A5326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Einarbeitung von Materialfragmenten in Texte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Können den Nachvollzug der Analyse erleichtern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Erhöhte forschungsethische Ansprüche an die Verwendung von Bildmaterial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Verfremdung von Teilen des Bildes (Standbilder) oder Nachzeichnung (Skizzen)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93693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50A8A-58F2-417C-B12B-CE5514E3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a typeface="Calibri" panose="020F0502020204030204" pitchFamily="34" charset="0"/>
              </a:rPr>
              <a:t>E</a:t>
            </a:r>
            <a:r>
              <a:rPr lang="de-DE" sz="2500" b="1" dirty="0">
                <a:effectLst/>
                <a:ea typeface="Calibri" panose="020F0502020204030204" pitchFamily="34" charset="0"/>
              </a:rPr>
              <a:t>inbettung von Videodaten in digitalen schriftlichen Publikationen (1)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109-110)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29099-C6C8-4880-AC3A-81242D2F1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Einarbeitung von Videodaten in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digital</a:t>
            </a:r>
            <a:r>
              <a:rPr lang="de-DE" sz="1800" dirty="0">
                <a:effectLst/>
                <a:ea typeface="Calibri" panose="020F0502020204030204" pitchFamily="34" charset="0"/>
              </a:rPr>
              <a:t> veröffentlichten schriftlichen Publikationen durch die Verlinkung von Text und Video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Problem: Das Beziehen der textförmigen Analyse auf das Videomaterial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Möglichkeiten: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Referenzierung</a:t>
            </a:r>
            <a:r>
              <a:rPr lang="de-DE" sz="1800" dirty="0">
                <a:effectLst/>
                <a:ea typeface="Calibri" panose="020F0502020204030204" pitchFamily="34" charset="0"/>
              </a:rPr>
              <a:t> einzelner visueller „Evidenzen“ im Text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Auch: Eintragen von Text im Video (Video-Bearbeitungs-Software)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05915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A4221-16B3-482E-8117-109CE52E7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Einbettung von Videodaten in digitalen schriftlichen Publikationen (2)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110-111)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D8DC10-20E3-4C2C-8E97-034EAD2D4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Das Einfügen von Videodaten erfordert eine Auswahl aus dem Videomaterial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Eignung des Materials zur Veranschaulichung?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Wichtig: Nachvollziehbarkeit ohne zu viel Hintergrundwissen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Für exemplarische Darstellung: Idealtypische Fälle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98381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C08BA-E321-4F04-A0C0-4C2486EA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b="1" dirty="0">
                <a:effectLst/>
                <a:ea typeface="Calibri" panose="020F0502020204030204" pitchFamily="34" charset="0"/>
              </a:rPr>
              <a:t>Audiovisuelle Publikationen</a:t>
            </a:r>
            <a:r>
              <a:rPr lang="de-DE" sz="2500" b="1" dirty="0">
                <a:ea typeface="Calibri" panose="020F0502020204030204" pitchFamily="34" charset="0"/>
              </a:rPr>
              <a:t> </a:t>
            </a:r>
            <a:r>
              <a:rPr lang="de-DE" sz="2500" dirty="0">
                <a:effectLst/>
                <a:ea typeface="Calibri" panose="020F0502020204030204" pitchFamily="34" charset="0"/>
              </a:rPr>
              <a:t>(vgl. Tuma et al. 2013: 111)</a:t>
            </a:r>
            <a:br>
              <a:rPr lang="de-DE" sz="2500" dirty="0">
                <a:effectLst/>
                <a:ea typeface="Calibri" panose="020F0502020204030204" pitchFamily="34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44FD5-5AFA-464B-96E8-AE325B8A6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Rein filmische/audiovisuelle Darstellung von Forschungsergebnissen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Starke Überschneidung mit dem Dokumentarfilm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Fokus auf: Reflexive Darstellung der Forschenden &amp; Einbezug der Beforschten als aktive Produzenten - In der Soziologie bisher kaum vorhanden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998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EBC75-1D90-41F5-92EC-2C820C7E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Das Video in der Soziologie </a:t>
            </a:r>
            <a:r>
              <a:rPr lang="de-DE" sz="2000" dirty="0">
                <a:effectLst/>
                <a:ea typeface="Calibri" panose="020F0502020204030204" pitchFamily="34" charset="0"/>
              </a:rPr>
              <a:t>(Tuma et al. 2013: 9, 28-30) 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43F615-6DF6-4C16-98B8-779B84C45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(Audio-)Visuelle Daten spielen in der Soziologie im Vergleich zu textförmigen oder akustischen Daten eher eine Nebenrolle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Beispiele für die Nutzung von Videos: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Forschungsgruppe um Thomas Luckmann (1977): Analyse von Interaktionsabläufen in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Interviews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„Work-Place-Studies“ (z.B. Knoblauch/Heath 1999): Zusammenspiel menschlicher 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Interaktion und technischer Artefakte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545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A4359-7AE2-49A7-A244-D176E5B6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ea typeface="Calibri" panose="020F0502020204030204" pitchFamily="34" charset="0"/>
              </a:rPr>
              <a:t>Kapitel 2:</a:t>
            </a:r>
            <a:r>
              <a:rPr lang="de-DE" sz="1800" b="1" dirty="0">
                <a:effectLst/>
                <a:ea typeface="Calibri" panose="020F0502020204030204" pitchFamily="34" charset="0"/>
              </a:rPr>
              <a:t> Videodaten (Tuma et al. 2013: 31-42)</a:t>
            </a:r>
            <a:br>
              <a:rPr lang="de-DE" sz="1800" dirty="0">
                <a:effectLst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CA6322-D7D6-4792-BC98-49C6230CB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b="1" dirty="0">
                <a:effectLst/>
                <a:ea typeface="Calibri" panose="020F0502020204030204" pitchFamily="34" charset="0"/>
              </a:rPr>
              <a:t>Was sind Videodaten?</a:t>
            </a:r>
            <a:r>
              <a:rPr lang="de-DE" sz="1800" b="1" dirty="0">
                <a:ea typeface="Calibri" panose="020F0502020204030204" pitchFamily="34" charset="0"/>
              </a:rPr>
              <a:t> </a:t>
            </a:r>
            <a:r>
              <a:rPr lang="de-DE" sz="1800" dirty="0">
                <a:effectLst/>
                <a:ea typeface="Calibri" panose="020F0502020204030204" pitchFamily="34" charset="0"/>
              </a:rPr>
              <a:t>(vgl. Tuma et al. 2013: 12-13, 31-32)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Videodaten = audiovisuelle Daten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„Eingebaute Epistemologie“ in der Videokamera: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Mimetische Form des Sehens und Hörens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Selektion durch die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Technik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Auch: Selektion durch die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Forschenden</a:t>
            </a:r>
            <a:r>
              <a:rPr lang="de-DE" sz="1800" dirty="0">
                <a:effectLst/>
                <a:ea typeface="Calibri" panose="020F0502020204030204" pitchFamily="34" charset="0"/>
              </a:rPr>
              <a:t>: Fokussierung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1573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93ED9-79A8-4BC8-9020-1D892FB1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Calibri" panose="020F0502020204030204" pitchFamily="34" charset="0"/>
              </a:rPr>
              <a:t>Besonderheiten von Videodaten (1)</a:t>
            </a:r>
            <a:r>
              <a:rPr lang="de-DE" sz="2000" b="1" dirty="0">
                <a:ea typeface="Calibri" panose="020F0502020204030204" pitchFamily="34" charset="0"/>
              </a:rPr>
              <a:t> </a:t>
            </a:r>
            <a:r>
              <a:rPr lang="de-DE" sz="2000" dirty="0">
                <a:effectLst/>
                <a:ea typeface="Calibri" panose="020F0502020204030204" pitchFamily="34" charset="0"/>
              </a:rPr>
              <a:t>(vgl. Tuma et al. 2013: 32-34)</a:t>
            </a:r>
            <a:br>
              <a:rPr lang="de-DE" sz="2000" dirty="0">
                <a:effectLst/>
                <a:ea typeface="Calibri" panose="020F0502020204030204" pitchFamily="34" charset="0"/>
              </a:rPr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7BC78-AAFB-4971-A066-F6E40BE1D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Registrierung </a:t>
            </a:r>
            <a:r>
              <a:rPr lang="de-DE" sz="1800" dirty="0">
                <a:effectLst/>
                <a:ea typeface="Calibri" panose="020F0502020204030204" pitchFamily="34" charset="0"/>
              </a:rPr>
              <a:t>statt Rekonstruktion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technisch registrierende Konservierung von Daten in der (Erhebungs-)Situation selbst   </a:t>
            </a: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- Größeres Potential der </a:t>
            </a:r>
            <a:r>
              <a:rPr lang="de-DE" sz="1800" i="1" dirty="0">
                <a:effectLst/>
                <a:ea typeface="Calibri" panose="020F0502020204030204" pitchFamily="34" charset="0"/>
              </a:rPr>
              <a:t>Intersubjektivität</a:t>
            </a:r>
            <a:endParaRPr lang="de-DE" sz="1800" dirty="0">
              <a:effectLst/>
              <a:ea typeface="Calibri" panose="020F0502020204030204" pitchFamily="34" charset="0"/>
            </a:endParaRPr>
          </a:p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ea typeface="Calibri" panose="020F0502020204030204" pitchFamily="34" charset="0"/>
              </a:rPr>
              <a:t>  =&gt; Geringerer Umfang von Interpretationen der Forschenden in der Datengewinnung</a:t>
            </a:r>
          </a:p>
          <a:p>
            <a:r>
              <a:rPr lang="de-DE" sz="1800" dirty="0">
                <a:effectLst/>
                <a:ea typeface="Calibri" panose="020F0502020204030204" pitchFamily="34" charset="0"/>
              </a:rPr>
              <a:t>  =&gt; Gemeinsame Analyse der Daten in großer Detailliertheit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94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4156</Words>
  <Application>Microsoft Office PowerPoint</Application>
  <PresentationFormat>Breitbild</PresentationFormat>
  <Paragraphs>364</Paragraphs>
  <Slides>63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63</vt:i4>
      </vt:variant>
    </vt:vector>
  </HeadingPairs>
  <TitlesOfParts>
    <vt:vector size="65" baseType="lpstr">
      <vt:lpstr>Arial</vt:lpstr>
      <vt:lpstr>Office</vt:lpstr>
      <vt:lpstr>Videographie</vt:lpstr>
      <vt:lpstr>Kapitel 1: Zur Geschichte (Tuma et al. 2013: 19-30)</vt:lpstr>
      <vt:lpstr>Verhaltensbeobachtung anhand (audio-)visueller Daten (vgl. Tuma et al. 2013: 20-24)  </vt:lpstr>
      <vt:lpstr>Proxemik &amp; Kinesik (vgl. Tuma et al. 2013: 21, 22-24) </vt:lpstr>
      <vt:lpstr>Kontextanalyse (vgl. Tuma et al. 2013: 21-22) </vt:lpstr>
      <vt:lpstr>Ethnologischer Film (vgl. Tuma et al. 2013: 24-27) </vt:lpstr>
      <vt:lpstr>Das Video in der Soziologie (Tuma et al. 2013: 9, 28-30)  </vt:lpstr>
      <vt:lpstr>Kapitel 2: Videodaten (Tuma et al. 2013: 31-42) </vt:lpstr>
      <vt:lpstr>Besonderheiten von Videodaten (1) (vgl. Tuma et al. 2013: 32-34) </vt:lpstr>
      <vt:lpstr>Besonderheiten von Videodaten (2) (vgl. Tuma et al. 2013: 33-34) </vt:lpstr>
      <vt:lpstr>Videodaten als Repräsentationen von Wirklichkeit? (1) (vgl. Tuma et al. 2013: 34-35) </vt:lpstr>
      <vt:lpstr>Videodaten als Repräsentationen von Wirklichkeit? (2) (vgl. Tuma et al. 2013: 34-35) </vt:lpstr>
      <vt:lpstr>Idealtypische Unterscheidungsdimensionen von Videodaten (vgl. Tuma et al. 2013: 36-42) </vt:lpstr>
      <vt:lpstr>Spektrum von Forschungssituationen (vgl. Tuma et al. 2013: 36-38)  </vt:lpstr>
      <vt:lpstr>Möglichkeiten der Kamerahandlung (vgl. Tuma et al. 2013: 38-40) </vt:lpstr>
      <vt:lpstr>Art der Nachbearbeitung (vgl. Tuma et al. 2013: 40) </vt:lpstr>
      <vt:lpstr>Kapitel 3: Videoanalyse (Tuma et al. 2013: 43-61, 113-124) </vt:lpstr>
      <vt:lpstr>Interpretative Videoanalyse – Video als Forschungsmedium oder als mediales Produkt (vgl. Tuma et al. 2013: 46-48) </vt:lpstr>
      <vt:lpstr>Unterschiedliche Verfahren der interpretativen Videoanalyse (vgl. Tuma et al. 2013: 49-61) </vt:lpstr>
      <vt:lpstr>Die Dokumentarische Videoanalyse (1) (vgl. Tuma et al. 2013: 49-50, 59) </vt:lpstr>
      <vt:lpstr>Die Dokumentarische Videoanalyse (2) (vgl. Tuma et al. 2013: 49-50, 59) </vt:lpstr>
      <vt:lpstr>Die Hermeneutische Videoanalyse (1) (vgl. Tuma et al. 2013: 51-53, 59-60) </vt:lpstr>
      <vt:lpstr>Die Hermeneutische Videoanalyse (2) (vgl. Tuma et al. 2013: 51-53, 59-60) </vt:lpstr>
      <vt:lpstr>Konversationsanalytisch orientierte Verfahren der Videoanalyse (1) (vgl. Tuma et al. 2013: 53-59; 60) </vt:lpstr>
      <vt:lpstr>Konversationsanalytisch orientierte Verfahren der Videoanalyse (2) (vgl. Tuma et al. 2013: 53-59; 60) </vt:lpstr>
      <vt:lpstr>Anwendungsgebiete der Videoanalyse (vgl. Tuma et al. 2013: 113-124) </vt:lpstr>
      <vt:lpstr>Kapitel 4: Zur Videographie (Tuma et al. 2013: 7-18/63-66)  </vt:lpstr>
      <vt:lpstr>Unterschiede zur konventionellen Ethnographie (vgl. Tuma et al. 2013: 64-66) </vt:lpstr>
      <vt:lpstr>Kritische Diskussion – Alternativen zur Videographie als fokussierte Ethnographie </vt:lpstr>
      <vt:lpstr>Methodologie (vgl. Tuma et al. 2013: 14-16) </vt:lpstr>
      <vt:lpstr>Der Gegenstand – Kommunikatives Handeln (vgl. Knoblauch, H. (2012). Grundbegriffe und Aufgaben des kommunikativen Konstruktivismus. In R. Keller, H. Knoblauch &amp; J. Reichertz (Hrsg.), Kommunikativer Konstruktivismus (S. 25-47). Wiesbaden: VS.) </vt:lpstr>
      <vt:lpstr>Zum Methodenverständnis </vt:lpstr>
      <vt:lpstr>Die typische Handlungsform der Videographie als fokussierte Ethnographie (Tuma et al. 2013: 10) </vt:lpstr>
      <vt:lpstr>Die Art der Videodaten (vgl. Tuma et al. 2013: 12-13, 41-42) </vt:lpstr>
      <vt:lpstr>Kapitel 5: Daten gewinnen (S. 66-85)</vt:lpstr>
      <vt:lpstr>Der Feldzugang – (Un)Problematische Felder (vgl. Tuma et al. 2013: 66-69) </vt:lpstr>
      <vt:lpstr>Feldzugang bekommen – Unterschiedliche Bedenken der Beforschten (vgl. Tuma et al. 2013: 69-71) </vt:lpstr>
      <vt:lpstr>Das Feld erschließen – Ethnographische Daten gewinnen (vgl. Tuma et al. 2013: 71-73) </vt:lpstr>
      <vt:lpstr>Aufnahmesituationen – Unterschiedliche Kamerapositionen (vgl. Tuma et al. 2013: 73-76) </vt:lpstr>
      <vt:lpstr>Fixierte Kamera (vgl. Tuma et al. 2013: 73-76) </vt:lpstr>
      <vt:lpstr>Verschiedene Kameraperspektiven (vgl. Tuma et al. 2013: 76-77) </vt:lpstr>
      <vt:lpstr>Bewegte Kamera </vt:lpstr>
      <vt:lpstr>Ein Logbuch führen – Kodieren (vgl. Tuma et al. 2013: 77-78) </vt:lpstr>
      <vt:lpstr>Transkripte anfertigen (vgl. Tuma et al. 2013: 81-84, 95) </vt:lpstr>
      <vt:lpstr>Kapitel 6: Daten analysieren (Tuma et al. 2013: 85-104) </vt:lpstr>
      <vt:lpstr>Sequenzen für die Analyse bestimmen (1) (vgl. Tuma et al. 2013: 79, 85-86) </vt:lpstr>
      <vt:lpstr>Sequenzen für die Analyse bestimmen (2) (vgl. Tuma et al. 2013: 79, 85-86) </vt:lpstr>
      <vt:lpstr>„Vorarbeit“ – Klärung des Kontextwissens und Verstehen der Daten (vgl. Tuma et al. 2013: 87-89) </vt:lpstr>
      <vt:lpstr>Prinzipien der sequenziellen Analyse (vgl. Tuma et al. 2013: 89-93) </vt:lpstr>
      <vt:lpstr>Prinzipien der sequenziellen Analyse – Nach dem WIE von Handlungen fragen &amp; Geordnetheit finden (vgl. Tuma et al. 2013: 54, 89-90) </vt:lpstr>
      <vt:lpstr>Prinzipien der sequenziellen Analyse – Verstehen (Reflexivität) (vgl. Tuma et al. 2013: 90) </vt:lpstr>
      <vt:lpstr>Prinzipien der sequenziellen Analyse – Das Validieren von Deutungen (vgl. Tuma et al. 2013: 90-91) </vt:lpstr>
      <vt:lpstr>Vergleichen (vgl. Tuma et al. 2013: 79, 93) </vt:lpstr>
      <vt:lpstr>Zum Arbeitsaufwand (vgl. Tuma et al. 2013: 86) </vt:lpstr>
      <vt:lpstr>Datensitzungen (vgl. Tuma et al. 2013: 87-88) </vt:lpstr>
      <vt:lpstr>Ergebnisse festhalten  (vgl. Tuma et al. 2013: 101-104) </vt:lpstr>
      <vt:lpstr>Visuelle Transkription – Texttranskripte und Transkription im Video (vgl. Tuma et al. 2013: 101-103) </vt:lpstr>
      <vt:lpstr>Kapitel 7: Ergebnisse präsentieren (Tuma et al. 2013: 105-112)</vt:lpstr>
      <vt:lpstr>Textförmige Beschreibungen (vgl. Tuma et al. 2013: 106-107) </vt:lpstr>
      <vt:lpstr>Transkriptionsauszüge &amp; Standbilder/Skizzen (vgl. Tuma et al. 2013: 107-109) </vt:lpstr>
      <vt:lpstr>Einbettung von Videodaten in digitalen schriftlichen Publikationen (1) (vgl. Tuma et al. 2013: 109-110) </vt:lpstr>
      <vt:lpstr>Einbettung von Videodaten in digitalen schriftlichen Publikationen (2) (vgl. Tuma et al. 2013: 110-111) </vt:lpstr>
      <vt:lpstr>Audiovisuelle Publikationen (vgl. Tuma et al. 2013: 111)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Videographie</dc:title>
  <dc:creator>Janine Müller</dc:creator>
  <cp:lastModifiedBy>Janine Müller</cp:lastModifiedBy>
  <cp:revision>12</cp:revision>
  <dcterms:created xsi:type="dcterms:W3CDTF">2020-08-27T14:09:15Z</dcterms:created>
  <dcterms:modified xsi:type="dcterms:W3CDTF">2020-11-18T16:12:13Z</dcterms:modified>
</cp:coreProperties>
</file>