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Lst>
  <p:notesMasterIdLst>
    <p:notesMasterId r:id="rId4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93" r:id="rId20"/>
    <p:sldId id="294" r:id="rId21"/>
    <p:sldId id="295" r:id="rId22"/>
    <p:sldId id="273" r:id="rId23"/>
    <p:sldId id="274" r:id="rId24"/>
    <p:sldId id="275" r:id="rId25"/>
    <p:sldId id="276" r:id="rId26"/>
    <p:sldId id="277" r:id="rId27"/>
    <p:sldId id="278" r:id="rId28"/>
    <p:sldId id="279" r:id="rId29"/>
    <p:sldId id="292" r:id="rId30"/>
    <p:sldId id="281" r:id="rId31"/>
    <p:sldId id="282" r:id="rId32"/>
    <p:sldId id="283" r:id="rId33"/>
    <p:sldId id="284" r:id="rId34"/>
    <p:sldId id="285" r:id="rId35"/>
    <p:sldId id="286" r:id="rId36"/>
    <p:sldId id="287" r:id="rId37"/>
    <p:sldId id="288" r:id="rId38"/>
    <p:sldId id="289" r:id="rId39"/>
    <p:sldId id="290" r:id="rId40"/>
    <p:sldId id="291" r:id="rId41"/>
  </p:sldIdLst>
  <p:sldSz cx="9144000" cy="5143500" type="screen16x9"/>
  <p:notesSz cx="6858000" cy="9144000"/>
  <p:embeddedFontLst>
    <p:embeddedFont>
      <p:font typeface="Amatic SC" panose="00000500000000000000" pitchFamily="2" charset="-79"/>
      <p:regular r:id="rId43"/>
      <p:bold r:id="rId44"/>
    </p:embeddedFon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Source Code Pro" panose="020B0509030403020204" pitchFamily="49"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0110B8C-774F-4867-A92D-3E989556CEC9}">
  <a:tblStyle styleId="{30110B8C-774F-4867-A92D-3E989556CEC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1038"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279a48840a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279a48840a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279a48840a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279a48840a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279a48840a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1279a48840a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279a48840a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279a48840a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279a48840a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279a48840a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279a48840a_0_3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279a48840a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279a48840a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279a48840a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279a48840a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279a48840a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279a48840a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279a48840a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9832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279a48840a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279a48840a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3683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1279a48840a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1279a48840a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279a48840a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279a48840a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643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279a48840a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279a48840a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26ecb7f7bd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26ecb7f7bd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26ecb7f7bd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26ecb7f7bd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279a48840a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279a48840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26d6e22758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26d6e2275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26d6e22758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26d6e2275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26d6e22758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26d6e22758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279a48840a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1279a48840a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279a48840a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279a48840a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26d6e22758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26d6e22758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26ecb7f7bd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26ecb7f7b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26ecb7f7b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26ecb7f7b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26ecb7f7bd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126ecb7f7bd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279a48840a_0_2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1279a48840a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279a48840a_0_2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1279a48840a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279a48840a_0_2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279a48840a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279a48840a_0_2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1279a48840a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279a48840a_0_3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1279a48840a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279a48840a_0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1279a48840a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1279a48840a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1279a48840a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279a48840a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279a48840a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279a48840a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279a48840a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279a48840a_0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279a48840a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279a48840a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279a48840a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279a48840a_0_2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1279a48840a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rmAutofit/>
          </a:bodyPr>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0"/>
              </a:spcBef>
              <a:spcAft>
                <a:spcPts val="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841772"/>
            <a:ext cx="6858000" cy="1790700"/>
          </a:xfrm>
        </p:spPr>
        <p:txBody>
          <a:bodyPr anchor="b"/>
          <a:lstStyle>
            <a:lvl1pPr algn="ctr">
              <a:defRPr sz="4500"/>
            </a:lvl1pPr>
          </a:lstStyle>
          <a:p>
            <a:r>
              <a:rPr lang="de-DE"/>
              <a:t>Mastertitelformat bearbeiten</a:t>
            </a:r>
          </a:p>
        </p:txBody>
      </p:sp>
      <p:sp>
        <p:nvSpPr>
          <p:cNvPr id="3" name="Untertitel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p>
        </p:txBody>
      </p:sp>
      <p:sp>
        <p:nvSpPr>
          <p:cNvPr id="4" name="Datumsplatzhalter 3"/>
          <p:cNvSpPr>
            <a:spLocks noGrp="1"/>
          </p:cNvSpPr>
          <p:nvPr>
            <p:ph type="dt" sz="half" idx="10"/>
          </p:nvPr>
        </p:nvSpPr>
        <p:spPr/>
        <p:txBody>
          <a:bodyPr/>
          <a:lstStyle/>
          <a:p>
            <a:fld id="{1B3BD098-316A-764B-8E4B-120B8ADB14AC}" type="datetimeFigureOut">
              <a:rPr lang="de-DE" smtClean="0"/>
              <a:t>05.05.2022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85703C7-1934-D146-9AAB-8032062AC46D}" type="slidenum">
              <a:rPr lang="de-DE" smtClean="0"/>
              <a:t>‹#›</a:t>
            </a:fld>
            <a:endParaRPr lang="de-DE"/>
          </a:p>
        </p:txBody>
      </p:sp>
    </p:spTree>
    <p:extLst>
      <p:ext uri="{BB962C8B-B14F-4D97-AF65-F5344CB8AC3E}">
        <p14:creationId xmlns:p14="http://schemas.microsoft.com/office/powerpoint/2010/main" val="1727977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B3BD098-316A-764B-8E4B-120B8ADB14AC}" type="datetimeFigureOut">
              <a:rPr lang="de-DE" smtClean="0"/>
              <a:t>05.05.2022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85703C7-1934-D146-9AAB-8032062AC46D}" type="slidenum">
              <a:rPr lang="de-DE" smtClean="0"/>
              <a:t>‹#›</a:t>
            </a:fld>
            <a:endParaRPr lang="de-DE"/>
          </a:p>
        </p:txBody>
      </p:sp>
    </p:spTree>
    <p:extLst>
      <p:ext uri="{BB962C8B-B14F-4D97-AF65-F5344CB8AC3E}">
        <p14:creationId xmlns:p14="http://schemas.microsoft.com/office/powerpoint/2010/main" val="3074972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282304"/>
            <a:ext cx="7886700" cy="2139553"/>
          </a:xfrm>
        </p:spPr>
        <p:txBody>
          <a:bodyPr anchor="b"/>
          <a:lstStyle>
            <a:lvl1pPr>
              <a:defRPr sz="4500"/>
            </a:lvl1pPr>
          </a:lstStyle>
          <a:p>
            <a:r>
              <a:rPr lang="de-DE"/>
              <a:t>Mastertitelformat bearbeiten</a:t>
            </a:r>
          </a:p>
        </p:txBody>
      </p:sp>
      <p:sp>
        <p:nvSpPr>
          <p:cNvPr id="3" name="Textplatzhalt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p>
            <a:fld id="{1B3BD098-316A-764B-8E4B-120B8ADB14AC}" type="datetimeFigureOut">
              <a:rPr lang="de-DE" smtClean="0"/>
              <a:t>05.05.2022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85703C7-1934-D146-9AAB-8032062AC46D}" type="slidenum">
              <a:rPr lang="de-DE" smtClean="0"/>
              <a:t>‹#›</a:t>
            </a:fld>
            <a:endParaRPr lang="de-DE"/>
          </a:p>
        </p:txBody>
      </p:sp>
    </p:spTree>
    <p:extLst>
      <p:ext uri="{BB962C8B-B14F-4D97-AF65-F5344CB8AC3E}">
        <p14:creationId xmlns:p14="http://schemas.microsoft.com/office/powerpoint/2010/main" val="3652328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628650" y="1369219"/>
            <a:ext cx="3886200" cy="326350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29150" y="1369219"/>
            <a:ext cx="3886200" cy="326350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1B3BD098-316A-764B-8E4B-120B8ADB14AC}" type="datetimeFigureOut">
              <a:rPr lang="de-DE" smtClean="0"/>
              <a:t>05.05.2022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85703C7-1934-D146-9AAB-8032062AC46D}" type="slidenum">
              <a:rPr lang="de-DE" smtClean="0"/>
              <a:t>‹#›</a:t>
            </a:fld>
            <a:endParaRPr lang="de-DE"/>
          </a:p>
        </p:txBody>
      </p:sp>
    </p:spTree>
    <p:extLst>
      <p:ext uri="{BB962C8B-B14F-4D97-AF65-F5344CB8AC3E}">
        <p14:creationId xmlns:p14="http://schemas.microsoft.com/office/powerpoint/2010/main" val="1988896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29841" y="273844"/>
            <a:ext cx="7886700" cy="994172"/>
          </a:xfrm>
        </p:spPr>
        <p:txBody>
          <a:bodyPr/>
          <a:lstStyle/>
          <a:p>
            <a:r>
              <a:rPr lang="de-DE"/>
              <a:t>Mastertitelformat bearbeiten</a:t>
            </a:r>
          </a:p>
        </p:txBody>
      </p:sp>
      <p:sp>
        <p:nvSpPr>
          <p:cNvPr id="3" name="Textplatzhalt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Inhaltsplatzhalter 3"/>
          <p:cNvSpPr>
            <a:spLocks noGrp="1"/>
          </p:cNvSpPr>
          <p:nvPr>
            <p:ph sz="half" idx="2"/>
          </p:nvPr>
        </p:nvSpPr>
        <p:spPr>
          <a:xfrm>
            <a:off x="629842" y="1878806"/>
            <a:ext cx="3868340" cy="276344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Inhaltsplatzhalter 5"/>
          <p:cNvSpPr>
            <a:spLocks noGrp="1"/>
          </p:cNvSpPr>
          <p:nvPr>
            <p:ph sz="quarter" idx="4"/>
          </p:nvPr>
        </p:nvSpPr>
        <p:spPr>
          <a:xfrm>
            <a:off x="4629150" y="1878806"/>
            <a:ext cx="3887391" cy="276344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1B3BD098-316A-764B-8E4B-120B8ADB14AC}" type="datetimeFigureOut">
              <a:rPr lang="de-DE" smtClean="0"/>
              <a:t>05.05.2022</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E85703C7-1934-D146-9AAB-8032062AC46D}" type="slidenum">
              <a:rPr lang="de-DE" smtClean="0"/>
              <a:t>‹#›</a:t>
            </a:fld>
            <a:endParaRPr lang="de-DE"/>
          </a:p>
        </p:txBody>
      </p:sp>
    </p:spTree>
    <p:extLst>
      <p:ext uri="{BB962C8B-B14F-4D97-AF65-F5344CB8AC3E}">
        <p14:creationId xmlns:p14="http://schemas.microsoft.com/office/powerpoint/2010/main" val="2827445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1B3BD098-316A-764B-8E4B-120B8ADB14AC}" type="datetimeFigureOut">
              <a:rPr lang="de-DE" smtClean="0"/>
              <a:t>05.05.2022</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E85703C7-1934-D146-9AAB-8032062AC46D}" type="slidenum">
              <a:rPr lang="de-DE" smtClean="0"/>
              <a:t>‹#›</a:t>
            </a:fld>
            <a:endParaRPr lang="de-DE"/>
          </a:p>
        </p:txBody>
      </p:sp>
    </p:spTree>
    <p:extLst>
      <p:ext uri="{BB962C8B-B14F-4D97-AF65-F5344CB8AC3E}">
        <p14:creationId xmlns:p14="http://schemas.microsoft.com/office/powerpoint/2010/main" val="1185404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B3BD098-316A-764B-8E4B-120B8ADB14AC}" type="datetimeFigureOut">
              <a:rPr lang="de-DE" smtClean="0"/>
              <a:t>05.05.2022</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E85703C7-1934-D146-9AAB-8032062AC46D}" type="slidenum">
              <a:rPr lang="de-DE" smtClean="0"/>
              <a:t>‹#›</a:t>
            </a:fld>
            <a:endParaRPr lang="de-DE"/>
          </a:p>
        </p:txBody>
      </p:sp>
    </p:spTree>
    <p:extLst>
      <p:ext uri="{BB962C8B-B14F-4D97-AF65-F5344CB8AC3E}">
        <p14:creationId xmlns:p14="http://schemas.microsoft.com/office/powerpoint/2010/main" val="2608890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29841" y="342900"/>
            <a:ext cx="2949178" cy="1200150"/>
          </a:xfrm>
        </p:spPr>
        <p:txBody>
          <a:bodyPr anchor="b"/>
          <a:lstStyle>
            <a:lvl1pPr>
              <a:defRPr sz="2400"/>
            </a:lvl1pPr>
          </a:lstStyle>
          <a:p>
            <a:r>
              <a:rPr lang="de-DE"/>
              <a:t>Mastertitelformat bearbeiten</a:t>
            </a:r>
          </a:p>
        </p:txBody>
      </p:sp>
      <p:sp>
        <p:nvSpPr>
          <p:cNvPr id="3" name="Inhaltsplatzhalt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p:cNvSpPr>
            <a:spLocks noGrp="1"/>
          </p:cNvSpPr>
          <p:nvPr>
            <p:ph type="dt" sz="half" idx="10"/>
          </p:nvPr>
        </p:nvSpPr>
        <p:spPr/>
        <p:txBody>
          <a:bodyPr/>
          <a:lstStyle/>
          <a:p>
            <a:fld id="{1B3BD098-316A-764B-8E4B-120B8ADB14AC}" type="datetimeFigureOut">
              <a:rPr lang="de-DE" smtClean="0"/>
              <a:t>05.05.2022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85703C7-1934-D146-9AAB-8032062AC46D}" type="slidenum">
              <a:rPr lang="de-DE" smtClean="0"/>
              <a:t>‹#›</a:t>
            </a:fld>
            <a:endParaRPr lang="de-DE"/>
          </a:p>
        </p:txBody>
      </p:sp>
    </p:spTree>
    <p:extLst>
      <p:ext uri="{BB962C8B-B14F-4D97-AF65-F5344CB8AC3E}">
        <p14:creationId xmlns:p14="http://schemas.microsoft.com/office/powerpoint/2010/main" val="3173584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29841" y="342900"/>
            <a:ext cx="2949178" cy="1200150"/>
          </a:xfrm>
        </p:spPr>
        <p:txBody>
          <a:bodyPr anchor="b"/>
          <a:lstStyle>
            <a:lvl1pPr>
              <a:defRPr sz="2400"/>
            </a:lvl1pPr>
          </a:lstStyle>
          <a:p>
            <a:r>
              <a:rPr lang="de-DE"/>
              <a:t>Mastertitelformat bearbeiten</a:t>
            </a:r>
          </a:p>
        </p:txBody>
      </p:sp>
      <p:sp>
        <p:nvSpPr>
          <p:cNvPr id="3" name="Bildplatzhalt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DE"/>
          </a:p>
        </p:txBody>
      </p:sp>
      <p:sp>
        <p:nvSpPr>
          <p:cNvPr id="4" name="Textplatzhalt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p:cNvSpPr>
            <a:spLocks noGrp="1"/>
          </p:cNvSpPr>
          <p:nvPr>
            <p:ph type="dt" sz="half" idx="10"/>
          </p:nvPr>
        </p:nvSpPr>
        <p:spPr/>
        <p:txBody>
          <a:bodyPr/>
          <a:lstStyle/>
          <a:p>
            <a:fld id="{1B3BD098-316A-764B-8E4B-120B8ADB14AC}" type="datetimeFigureOut">
              <a:rPr lang="de-DE" smtClean="0"/>
              <a:t>05.05.2022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85703C7-1934-D146-9AAB-8032062AC46D}" type="slidenum">
              <a:rPr lang="de-DE" smtClean="0"/>
              <a:t>‹#›</a:t>
            </a:fld>
            <a:endParaRPr lang="de-DE"/>
          </a:p>
        </p:txBody>
      </p:sp>
    </p:spTree>
    <p:extLst>
      <p:ext uri="{BB962C8B-B14F-4D97-AF65-F5344CB8AC3E}">
        <p14:creationId xmlns:p14="http://schemas.microsoft.com/office/powerpoint/2010/main" val="3847419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Platzhalter für vertikalen Text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B3BD098-316A-764B-8E4B-120B8ADB14AC}" type="datetimeFigureOut">
              <a:rPr lang="de-DE" smtClean="0"/>
              <a:t>05.05.2022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85703C7-1934-D146-9AAB-8032062AC46D}" type="slidenum">
              <a:rPr lang="de-DE" smtClean="0"/>
              <a:t>‹#›</a:t>
            </a:fld>
            <a:endParaRPr lang="de-DE"/>
          </a:p>
        </p:txBody>
      </p:sp>
    </p:spTree>
    <p:extLst>
      <p:ext uri="{BB962C8B-B14F-4D97-AF65-F5344CB8AC3E}">
        <p14:creationId xmlns:p14="http://schemas.microsoft.com/office/powerpoint/2010/main" val="935598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273844"/>
            <a:ext cx="1971675" cy="4358879"/>
          </a:xfrm>
        </p:spPr>
        <p:txBody>
          <a:bodyPr vert="eaVert"/>
          <a:lstStyle/>
          <a:p>
            <a:r>
              <a:rPr lang="de-DE"/>
              <a:t>Mastertitelformat bearbeiten</a:t>
            </a:r>
          </a:p>
        </p:txBody>
      </p:sp>
      <p:sp>
        <p:nvSpPr>
          <p:cNvPr id="3" name="Platzhalter für vertikalen Text 2"/>
          <p:cNvSpPr>
            <a:spLocks noGrp="1"/>
          </p:cNvSpPr>
          <p:nvPr>
            <p:ph type="body" orient="vert" idx="1"/>
          </p:nvPr>
        </p:nvSpPr>
        <p:spPr>
          <a:xfrm>
            <a:off x="628650" y="273844"/>
            <a:ext cx="5800725" cy="4358879"/>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B3BD098-316A-764B-8E4B-120B8ADB14AC}" type="datetimeFigureOut">
              <a:rPr lang="de-DE" smtClean="0"/>
              <a:t>05.05.2022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85703C7-1934-D146-9AAB-8032062AC46D}" type="slidenum">
              <a:rPr lang="de-DE" smtClean="0"/>
              <a:t>‹#›</a:t>
            </a:fld>
            <a:endParaRPr lang="de-DE"/>
          </a:p>
        </p:txBody>
      </p:sp>
    </p:spTree>
    <p:extLst>
      <p:ext uri="{BB962C8B-B14F-4D97-AF65-F5344CB8AC3E}">
        <p14:creationId xmlns:p14="http://schemas.microsoft.com/office/powerpoint/2010/main" val="1631599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0"/>
              </a:spcBef>
              <a:spcAft>
                <a:spcPts val="0"/>
              </a:spcAft>
              <a:buClr>
                <a:schemeClr val="accent1"/>
              </a:buClr>
              <a:buSzPts val="1400"/>
              <a:buChar char="○"/>
              <a:defRPr>
                <a:solidFill>
                  <a:schemeClr val="accent1"/>
                </a:solidFill>
                <a:highlight>
                  <a:schemeClr val="lt1"/>
                </a:highlight>
              </a:defRPr>
            </a:lvl2pPr>
            <a:lvl3pPr marL="1371600" lvl="2" indent="-317500">
              <a:spcBef>
                <a:spcPts val="0"/>
              </a:spcBef>
              <a:spcAft>
                <a:spcPts val="0"/>
              </a:spcAft>
              <a:buClr>
                <a:schemeClr val="accent1"/>
              </a:buClr>
              <a:buSzPts val="1400"/>
              <a:buChar char="■"/>
              <a:defRPr>
                <a:solidFill>
                  <a:schemeClr val="accent1"/>
                </a:solidFill>
                <a:highlight>
                  <a:schemeClr val="lt1"/>
                </a:highlight>
              </a:defRPr>
            </a:lvl3pPr>
            <a:lvl4pPr marL="1828800" lvl="3" indent="-317500">
              <a:spcBef>
                <a:spcPts val="0"/>
              </a:spcBef>
              <a:spcAft>
                <a:spcPts val="0"/>
              </a:spcAft>
              <a:buClr>
                <a:schemeClr val="accent1"/>
              </a:buClr>
              <a:buSzPts val="1400"/>
              <a:buChar char="●"/>
              <a:defRPr>
                <a:solidFill>
                  <a:schemeClr val="accent1"/>
                </a:solidFill>
                <a:highlight>
                  <a:schemeClr val="lt1"/>
                </a:highlight>
              </a:defRPr>
            </a:lvl4pPr>
            <a:lvl5pPr marL="2286000" lvl="4" indent="-317500">
              <a:spcBef>
                <a:spcPts val="0"/>
              </a:spcBef>
              <a:spcAft>
                <a:spcPts val="0"/>
              </a:spcAft>
              <a:buClr>
                <a:schemeClr val="accent1"/>
              </a:buClr>
              <a:buSzPts val="1400"/>
              <a:buChar char="○"/>
              <a:defRPr>
                <a:solidFill>
                  <a:schemeClr val="accent1"/>
                </a:solidFill>
                <a:highlight>
                  <a:schemeClr val="lt1"/>
                </a:highlight>
              </a:defRPr>
            </a:lvl5pPr>
            <a:lvl6pPr marL="2743200" lvl="5" indent="-317500">
              <a:spcBef>
                <a:spcPts val="0"/>
              </a:spcBef>
              <a:spcAft>
                <a:spcPts val="0"/>
              </a:spcAft>
              <a:buClr>
                <a:schemeClr val="accent1"/>
              </a:buClr>
              <a:buSzPts val="1400"/>
              <a:buChar char="■"/>
              <a:defRPr>
                <a:solidFill>
                  <a:schemeClr val="accent1"/>
                </a:solidFill>
                <a:highlight>
                  <a:schemeClr val="lt1"/>
                </a:highlight>
              </a:defRPr>
            </a:lvl6pPr>
            <a:lvl7pPr marL="3200400" lvl="6" indent="-317500">
              <a:spcBef>
                <a:spcPts val="0"/>
              </a:spcBef>
              <a:spcAft>
                <a:spcPts val="0"/>
              </a:spcAft>
              <a:buClr>
                <a:schemeClr val="accent1"/>
              </a:buClr>
              <a:buSzPts val="1400"/>
              <a:buChar char="●"/>
              <a:defRPr>
                <a:solidFill>
                  <a:schemeClr val="accent1"/>
                </a:solidFill>
                <a:highlight>
                  <a:schemeClr val="lt1"/>
                </a:highlight>
              </a:defRPr>
            </a:lvl7pPr>
            <a:lvl8pPr marL="3657600" lvl="7" indent="-317500">
              <a:spcBef>
                <a:spcPts val="0"/>
              </a:spcBef>
              <a:spcAft>
                <a:spcPts val="0"/>
              </a:spcAft>
              <a:buClr>
                <a:schemeClr val="accent1"/>
              </a:buClr>
              <a:buSzPts val="1400"/>
              <a:buChar char="○"/>
              <a:defRPr>
                <a:solidFill>
                  <a:schemeClr val="accent1"/>
                </a:solidFill>
                <a:highlight>
                  <a:schemeClr val="lt1"/>
                </a:highlight>
              </a:defRPr>
            </a:lvl8pPr>
            <a:lvl9pPr marL="4114800" lvl="8" indent="-317500">
              <a:spcBef>
                <a:spcPts val="0"/>
              </a:spcBef>
              <a:spcAft>
                <a:spcPts val="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4200"/>
              <a:buFont typeface="Calibri"/>
              <a:buNone/>
              <a:defRPr sz="4200" b="1">
                <a:solidFill>
                  <a:schemeClr val="accent1"/>
                </a:solidFill>
                <a:latin typeface="Calibri"/>
                <a:ea typeface="Calibri"/>
                <a:cs typeface="Calibri"/>
                <a:sym typeface="Calibri"/>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SzPts val="1800"/>
              <a:buFont typeface="Calibri"/>
              <a:buChar char="●"/>
              <a:defRPr sz="1800">
                <a:latin typeface="Calibri"/>
                <a:ea typeface="Calibri"/>
                <a:cs typeface="Calibri"/>
                <a:sym typeface="Calibri"/>
              </a:defRPr>
            </a:lvl1pPr>
            <a:lvl2pPr marL="914400" lvl="1" indent="-317500">
              <a:lnSpc>
                <a:spcPct val="115000"/>
              </a:lnSpc>
              <a:spcBef>
                <a:spcPts val="0"/>
              </a:spcBef>
              <a:spcAft>
                <a:spcPts val="0"/>
              </a:spcAft>
              <a:buSzPts val="1400"/>
              <a:buFont typeface="Calibri"/>
              <a:buChar char="○"/>
              <a:defRPr>
                <a:latin typeface="Calibri"/>
                <a:ea typeface="Calibri"/>
                <a:cs typeface="Calibri"/>
                <a:sym typeface="Calibri"/>
              </a:defRPr>
            </a:lvl2pPr>
            <a:lvl3pPr marL="1371600" lvl="2" indent="-317500">
              <a:lnSpc>
                <a:spcPct val="115000"/>
              </a:lnSpc>
              <a:spcBef>
                <a:spcPts val="0"/>
              </a:spcBef>
              <a:spcAft>
                <a:spcPts val="0"/>
              </a:spcAft>
              <a:buSzPts val="1400"/>
              <a:buFont typeface="Calibri"/>
              <a:buChar char="■"/>
              <a:defRPr>
                <a:latin typeface="Calibri"/>
                <a:ea typeface="Calibri"/>
                <a:cs typeface="Calibri"/>
                <a:sym typeface="Calibri"/>
              </a:defRPr>
            </a:lvl3pPr>
            <a:lvl4pPr marL="1828800" lvl="3" indent="-317500">
              <a:lnSpc>
                <a:spcPct val="115000"/>
              </a:lnSpc>
              <a:spcBef>
                <a:spcPts val="0"/>
              </a:spcBef>
              <a:spcAft>
                <a:spcPts val="0"/>
              </a:spcAft>
              <a:buSzPts val="1400"/>
              <a:buFont typeface="Calibri"/>
              <a:buChar char="●"/>
              <a:defRPr>
                <a:latin typeface="Calibri"/>
                <a:ea typeface="Calibri"/>
                <a:cs typeface="Calibri"/>
                <a:sym typeface="Calibri"/>
              </a:defRPr>
            </a:lvl4pPr>
            <a:lvl5pPr marL="2286000" lvl="4" indent="-317500">
              <a:lnSpc>
                <a:spcPct val="115000"/>
              </a:lnSpc>
              <a:spcBef>
                <a:spcPts val="0"/>
              </a:spcBef>
              <a:spcAft>
                <a:spcPts val="0"/>
              </a:spcAft>
              <a:buSzPts val="1400"/>
              <a:buFont typeface="Calibri"/>
              <a:buChar char="○"/>
              <a:defRPr>
                <a:latin typeface="Calibri"/>
                <a:ea typeface="Calibri"/>
                <a:cs typeface="Calibri"/>
                <a:sym typeface="Calibri"/>
              </a:defRPr>
            </a:lvl5pPr>
            <a:lvl6pPr marL="2743200" lvl="5" indent="-317500">
              <a:lnSpc>
                <a:spcPct val="115000"/>
              </a:lnSpc>
              <a:spcBef>
                <a:spcPts val="0"/>
              </a:spcBef>
              <a:spcAft>
                <a:spcPts val="0"/>
              </a:spcAft>
              <a:buSzPts val="1400"/>
              <a:buFont typeface="Calibri"/>
              <a:buChar char="■"/>
              <a:defRPr>
                <a:latin typeface="Calibri"/>
                <a:ea typeface="Calibri"/>
                <a:cs typeface="Calibri"/>
                <a:sym typeface="Calibri"/>
              </a:defRPr>
            </a:lvl6pPr>
            <a:lvl7pPr marL="3200400" lvl="6" indent="-317500">
              <a:lnSpc>
                <a:spcPct val="115000"/>
              </a:lnSpc>
              <a:spcBef>
                <a:spcPts val="0"/>
              </a:spcBef>
              <a:spcAft>
                <a:spcPts val="0"/>
              </a:spcAft>
              <a:buSzPts val="1400"/>
              <a:buFont typeface="Calibri"/>
              <a:buChar char="●"/>
              <a:defRPr>
                <a:latin typeface="Calibri"/>
                <a:ea typeface="Calibri"/>
                <a:cs typeface="Calibri"/>
                <a:sym typeface="Calibri"/>
              </a:defRPr>
            </a:lvl7pPr>
            <a:lvl8pPr marL="3657600" lvl="7" indent="-317500">
              <a:lnSpc>
                <a:spcPct val="115000"/>
              </a:lnSpc>
              <a:spcBef>
                <a:spcPts val="0"/>
              </a:spcBef>
              <a:spcAft>
                <a:spcPts val="0"/>
              </a:spcAft>
              <a:buSzPts val="1400"/>
              <a:buFont typeface="Calibri"/>
              <a:buChar char="○"/>
              <a:defRPr>
                <a:latin typeface="Calibri"/>
                <a:ea typeface="Calibri"/>
                <a:cs typeface="Calibri"/>
                <a:sym typeface="Calibri"/>
              </a:defRPr>
            </a:lvl8pPr>
            <a:lvl9pPr marL="4114800" lvl="8" indent="-317500">
              <a:lnSpc>
                <a:spcPct val="115000"/>
              </a:lnSpc>
              <a:spcBef>
                <a:spcPts val="0"/>
              </a:spcBef>
              <a:spcAft>
                <a:spcPts val="0"/>
              </a:spcAft>
              <a:buSzPts val="1400"/>
              <a:buFont typeface="Calibri"/>
              <a:buChar char="■"/>
              <a:defRPr>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de-DE"/>
              <a:t>Mastertitelformat bearbeiten</a:t>
            </a:r>
          </a:p>
        </p:txBody>
      </p:sp>
      <p:sp>
        <p:nvSpPr>
          <p:cNvPr id="3" name="Textplatzhalt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B3BD098-316A-764B-8E4B-120B8ADB14AC}" type="datetimeFigureOut">
              <a:rPr lang="de-DE" smtClean="0"/>
              <a:t>05.05.2022</a:t>
            </a:fld>
            <a:endParaRPr lang="de-DE"/>
          </a:p>
        </p:txBody>
      </p:sp>
      <p:sp>
        <p:nvSpPr>
          <p:cNvPr id="5" name="Fußzeilenplatzhalt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85703C7-1934-D146-9AAB-8032062AC46D}" type="slidenum">
              <a:rPr lang="de-DE" smtClean="0"/>
              <a:t>‹#›</a:t>
            </a:fld>
            <a:endParaRPr lang="de-DE"/>
          </a:p>
        </p:txBody>
      </p:sp>
    </p:spTree>
    <p:extLst>
      <p:ext uri="{BB962C8B-B14F-4D97-AF65-F5344CB8AC3E}">
        <p14:creationId xmlns:p14="http://schemas.microsoft.com/office/powerpoint/2010/main" val="33425031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hyperlink" Target="https://civis.eu/en/about-civis/who-is-civis"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civis.eu/en/about-civis/our-mission-and-vis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11700" y="392150"/>
            <a:ext cx="8520600" cy="131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3000">
                <a:solidFill>
                  <a:srgbClr val="1155CC"/>
                </a:solidFill>
              </a:rPr>
              <a:t>Summer School</a:t>
            </a:r>
            <a:endParaRPr sz="3000">
              <a:solidFill>
                <a:srgbClr val="1155CC"/>
              </a:solidFill>
            </a:endParaRPr>
          </a:p>
          <a:p>
            <a:pPr marL="0" lvl="0" indent="0" algn="ctr" rtl="0">
              <a:spcBef>
                <a:spcPts val="0"/>
              </a:spcBef>
              <a:spcAft>
                <a:spcPts val="0"/>
              </a:spcAft>
              <a:buSzPts val="990"/>
              <a:buNone/>
            </a:pPr>
            <a:r>
              <a:rPr lang="en" sz="3600"/>
              <a:t>Going public: Social Sciences and Humanities in the 21st century in Europe</a:t>
            </a:r>
            <a:endParaRPr sz="3600"/>
          </a:p>
        </p:txBody>
      </p:sp>
      <p:sp>
        <p:nvSpPr>
          <p:cNvPr id="57" name="Google Shape;57;p13"/>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lt1"/>
                </a:solidFill>
              </a:rPr>
              <a:t>Kick-Off Meeting</a:t>
            </a:r>
            <a:endParaRPr sz="2400">
              <a:solidFill>
                <a:schemeClr val="lt1"/>
              </a:solidFill>
            </a:endParaRPr>
          </a:p>
          <a:p>
            <a:pPr marL="0" lvl="0" indent="0" algn="ctr" rtl="0">
              <a:spcBef>
                <a:spcPts val="0"/>
              </a:spcBef>
              <a:spcAft>
                <a:spcPts val="0"/>
              </a:spcAft>
              <a:buNone/>
            </a:pPr>
            <a:r>
              <a:rPr lang="en" sz="2400">
                <a:solidFill>
                  <a:schemeClr val="lt1"/>
                </a:solidFill>
              </a:rPr>
              <a:t>5.5.2022, 9-11 (Berlin time) via Zoom</a:t>
            </a:r>
            <a:endParaRPr sz="2400">
              <a:solidFill>
                <a:schemeClr val="lt1"/>
              </a:solidFill>
            </a:endParaRPr>
          </a:p>
        </p:txBody>
      </p:sp>
      <p:sp>
        <p:nvSpPr>
          <p:cNvPr id="58" name="Google Shape;58;p13"/>
          <p:cNvSpPr txBox="1"/>
          <p:nvPr/>
        </p:nvSpPr>
        <p:spPr>
          <a:xfrm>
            <a:off x="390025" y="1933200"/>
            <a:ext cx="8442300" cy="131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Calibri"/>
                <a:ea typeface="Calibri"/>
                <a:cs typeface="Calibri"/>
                <a:sym typeface="Calibri"/>
              </a:rPr>
              <a:t>Explore the potentials and challenges of ‘going public’ in several connected disciplines – anthropology, ethnography, literary studies, and folklore studies – in response to the social, political and ecological issues facing societies and collectives in the diversified Europe of the 21st century.</a:t>
            </a:r>
            <a:endParaRPr sz="18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p:txBody>
      </p:sp>
      <p:pic>
        <p:nvPicPr>
          <p:cNvPr id="59" name="Google Shape;59;p13"/>
          <p:cNvPicPr preferRelativeResize="0"/>
          <p:nvPr/>
        </p:nvPicPr>
        <p:blipFill>
          <a:blip r:embed="rId3">
            <a:alphaModFix/>
          </a:blip>
          <a:stretch>
            <a:fillRect/>
          </a:stretch>
        </p:blipFill>
        <p:spPr>
          <a:xfrm>
            <a:off x="7132833" y="3632676"/>
            <a:ext cx="1699492" cy="1316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2"/>
          <p:cNvSpPr txBox="1">
            <a:spLocks noGrp="1"/>
          </p:cNvSpPr>
          <p:nvPr>
            <p:ph type="body" idx="1"/>
          </p:nvPr>
        </p:nvSpPr>
        <p:spPr>
          <a:xfrm>
            <a:off x="311700" y="1374350"/>
            <a:ext cx="8520600" cy="319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Fields of Interest:</a:t>
            </a:r>
            <a:endParaRPr dirty="0"/>
          </a:p>
          <a:p>
            <a:pPr marL="457200" lvl="0" indent="-342900" algn="l" rtl="0">
              <a:spcBef>
                <a:spcPts val="1200"/>
              </a:spcBef>
              <a:spcAft>
                <a:spcPts val="0"/>
              </a:spcAft>
              <a:buSzPts val="1800"/>
              <a:buChar char="●"/>
            </a:pPr>
            <a:r>
              <a:rPr lang="en" dirty="0"/>
              <a:t>Social History of Folk Culture </a:t>
            </a:r>
            <a:endParaRPr dirty="0"/>
          </a:p>
          <a:p>
            <a:pPr marL="457200" lvl="0" indent="-342900" algn="l" rtl="0">
              <a:spcBef>
                <a:spcPts val="0"/>
              </a:spcBef>
              <a:spcAft>
                <a:spcPts val="0"/>
              </a:spcAft>
              <a:buSzPts val="1800"/>
              <a:buChar char="●"/>
            </a:pPr>
            <a:r>
              <a:rPr lang="en" dirty="0"/>
              <a:t>Folk Narrative Genres</a:t>
            </a:r>
            <a:endParaRPr dirty="0"/>
          </a:p>
          <a:p>
            <a:pPr marL="457200" lvl="0" indent="-342900" algn="l" rtl="0">
              <a:spcBef>
                <a:spcPts val="0"/>
              </a:spcBef>
              <a:spcAft>
                <a:spcPts val="0"/>
              </a:spcAft>
              <a:buSzPts val="1800"/>
              <a:buChar char="●"/>
            </a:pPr>
            <a:r>
              <a:rPr lang="en" dirty="0"/>
              <a:t>Comparative Folklore and Literature of </a:t>
            </a:r>
            <a:br>
              <a:rPr lang="en" dirty="0"/>
            </a:br>
            <a:r>
              <a:rPr lang="en" dirty="0"/>
              <a:t>Southeastern Europe  and the Mediterranean</a:t>
            </a:r>
            <a:endParaRPr dirty="0"/>
          </a:p>
          <a:p>
            <a:pPr marL="457200" lvl="0" indent="-342900" algn="l" rtl="0">
              <a:spcBef>
                <a:spcPts val="0"/>
              </a:spcBef>
              <a:spcAft>
                <a:spcPts val="0"/>
              </a:spcAft>
              <a:buSzPts val="1800"/>
              <a:buChar char="●"/>
            </a:pPr>
            <a:r>
              <a:rPr lang="en" dirty="0"/>
              <a:t>Children’s folklore and Folklore in education</a:t>
            </a:r>
            <a:br>
              <a:rPr lang="en" dirty="0"/>
            </a:br>
            <a:endParaRPr dirty="0"/>
          </a:p>
          <a:p>
            <a:pPr marL="457200" lvl="0" indent="-342900" algn="l" rtl="0">
              <a:spcBef>
                <a:spcPts val="0"/>
              </a:spcBef>
              <a:spcAft>
                <a:spcPts val="0"/>
              </a:spcAft>
              <a:buSzPts val="1800"/>
              <a:buChar char="●"/>
            </a:pPr>
            <a:r>
              <a:rPr lang="en" dirty="0"/>
              <a:t>Recent book:  Folktales and every-day life (in greek, Patakis Publications, 2022).</a:t>
            </a:r>
            <a:endParaRPr dirty="0"/>
          </a:p>
          <a:p>
            <a:pPr marL="457200" lvl="0" indent="-342900" algn="l" rtl="0">
              <a:spcBef>
                <a:spcPts val="0"/>
              </a:spcBef>
              <a:spcAft>
                <a:spcPts val="0"/>
              </a:spcAft>
              <a:buSzPts val="1800"/>
              <a:buChar char="●"/>
            </a:pPr>
            <a:r>
              <a:rPr lang="en" dirty="0"/>
              <a:t>Stream 2: Narratives and Oral Traditions</a:t>
            </a:r>
            <a:br>
              <a:rPr lang="en" dirty="0"/>
            </a:br>
            <a:r>
              <a:rPr lang="en" dirty="0"/>
              <a:t>(with Georgios Kouzas)</a:t>
            </a:r>
            <a:endParaRPr dirty="0"/>
          </a:p>
        </p:txBody>
      </p:sp>
      <p:sp>
        <p:nvSpPr>
          <p:cNvPr id="121" name="Google Shape;121;p22"/>
          <p:cNvSpPr txBox="1">
            <a:spLocks noGrp="1"/>
          </p:cNvSpPr>
          <p:nvPr>
            <p:ph type="title"/>
          </p:nvPr>
        </p:nvSpPr>
        <p:spPr>
          <a:xfrm>
            <a:off x="311700" y="292850"/>
            <a:ext cx="8520600" cy="10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Marianthi Kaplanoglou, </a:t>
            </a:r>
            <a:r>
              <a:rPr lang="en" sz="2400"/>
              <a:t>University of Athens</a:t>
            </a:r>
            <a:br>
              <a:rPr lang="en" sz="3600" b="0"/>
            </a:br>
            <a:r>
              <a:rPr lang="en" sz="2400" b="0"/>
              <a:t>Associate Professor of Folklore Studies</a:t>
            </a:r>
            <a:endParaRPr sz="2400" b="0"/>
          </a:p>
        </p:txBody>
      </p:sp>
      <p:pic>
        <p:nvPicPr>
          <p:cNvPr id="122" name="Google Shape;122;p22"/>
          <p:cNvPicPr preferRelativeResize="0"/>
          <p:nvPr/>
        </p:nvPicPr>
        <p:blipFill rotWithShape="1">
          <a:blip r:embed="rId3">
            <a:alphaModFix/>
          </a:blip>
          <a:srcRect r="8307"/>
          <a:stretch/>
        </p:blipFill>
        <p:spPr>
          <a:xfrm>
            <a:off x="6163574" y="4158800"/>
            <a:ext cx="2838500" cy="752475"/>
          </a:xfrm>
          <a:prstGeom prst="rect">
            <a:avLst/>
          </a:prstGeom>
          <a:noFill/>
          <a:ln>
            <a:noFill/>
          </a:ln>
        </p:spPr>
      </p:pic>
      <p:pic>
        <p:nvPicPr>
          <p:cNvPr id="123" name="Google Shape;123;p22" descr="C:\Users\Μάνια\Desktop\civis summer school\φωτο για οπισθόφυλλο - Αντιγραφή.jpg"/>
          <p:cNvPicPr preferRelativeResize="0"/>
          <p:nvPr/>
        </p:nvPicPr>
        <p:blipFill rotWithShape="1">
          <a:blip r:embed="rId4">
            <a:alphaModFix/>
          </a:blip>
          <a:srcRect/>
          <a:stretch/>
        </p:blipFill>
        <p:spPr>
          <a:xfrm>
            <a:off x="5993799" y="1495548"/>
            <a:ext cx="2838498" cy="215241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3"/>
          <p:cNvSpPr txBox="1">
            <a:spLocks noGrp="1"/>
          </p:cNvSpPr>
          <p:nvPr>
            <p:ph type="body" idx="1"/>
          </p:nvPr>
        </p:nvSpPr>
        <p:spPr>
          <a:xfrm>
            <a:off x="311700" y="1374350"/>
            <a:ext cx="8520600" cy="319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Fields of Interest:</a:t>
            </a:r>
            <a:endParaRPr dirty="0"/>
          </a:p>
          <a:p>
            <a:r>
              <a:rPr lang="de-DE" dirty="0"/>
              <a:t>Environmental anthropology: </a:t>
            </a:r>
          </a:p>
          <a:p>
            <a:pPr lvl="1"/>
            <a:r>
              <a:rPr lang="de-DE" sz="1800" dirty="0"/>
              <a:t>Biological conservation and agricultural pratices</a:t>
            </a:r>
          </a:p>
          <a:p>
            <a:pPr lvl="1"/>
            <a:r>
              <a:rPr lang="de-DE" sz="1800" dirty="0"/>
              <a:t>Multispecies ethics</a:t>
            </a:r>
          </a:p>
          <a:p>
            <a:r>
              <a:rPr lang="de-DE" dirty="0"/>
              <a:t>Migration, ethnicity</a:t>
            </a:r>
          </a:p>
          <a:p>
            <a:r>
              <a:rPr lang="de-DE" dirty="0"/>
              <a:t>Tourism, heritage tourism</a:t>
            </a:r>
          </a:p>
          <a:p>
            <a:r>
              <a:rPr lang="de-DE" dirty="0"/>
              <a:t>Eastern Europe, Romania</a:t>
            </a:r>
            <a:br>
              <a:rPr lang="en-US" dirty="0"/>
            </a:br>
            <a:endParaRPr lang="en-US" dirty="0"/>
          </a:p>
          <a:p>
            <a:pPr marL="457200" lvl="0" indent="-342900" algn="l" rtl="0">
              <a:spcBef>
                <a:spcPts val="0"/>
              </a:spcBef>
              <a:spcAft>
                <a:spcPts val="0"/>
              </a:spcAft>
              <a:buSzPts val="1800"/>
              <a:buChar char="●"/>
            </a:pPr>
            <a:r>
              <a:rPr lang="en" dirty="0"/>
              <a:t>Stream 3: Material Culture and Ecology</a:t>
            </a:r>
            <a:br>
              <a:rPr lang="en" dirty="0"/>
            </a:br>
            <a:r>
              <a:rPr lang="en" dirty="0"/>
              <a:t>(with Magda Craciun)</a:t>
            </a:r>
            <a:endParaRPr dirty="0"/>
          </a:p>
        </p:txBody>
      </p:sp>
      <p:sp>
        <p:nvSpPr>
          <p:cNvPr id="130" name="Google Shape;130;p23"/>
          <p:cNvSpPr txBox="1">
            <a:spLocks noGrp="1"/>
          </p:cNvSpPr>
          <p:nvPr>
            <p:ph type="title"/>
          </p:nvPr>
        </p:nvSpPr>
        <p:spPr>
          <a:xfrm>
            <a:off x="311700" y="292850"/>
            <a:ext cx="8520600" cy="10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t>Claudia Campeanu, </a:t>
            </a:r>
            <a:r>
              <a:rPr lang="en" sz="2400" dirty="0"/>
              <a:t>University of Bucharest</a:t>
            </a:r>
            <a:br>
              <a:rPr lang="en" sz="3600" b="0" dirty="0"/>
            </a:br>
            <a:r>
              <a:rPr lang="en" sz="2400" b="0" dirty="0"/>
              <a:t>Associate Professor</a:t>
            </a:r>
            <a:endParaRPr sz="2400" b="0" dirty="0"/>
          </a:p>
        </p:txBody>
      </p:sp>
      <p:pic>
        <p:nvPicPr>
          <p:cNvPr id="131" name="Google Shape;131;p23"/>
          <p:cNvPicPr preferRelativeResize="0"/>
          <p:nvPr/>
        </p:nvPicPr>
        <p:blipFill>
          <a:blip r:embed="rId3">
            <a:alphaModFix/>
          </a:blip>
          <a:stretch>
            <a:fillRect/>
          </a:stretch>
        </p:blipFill>
        <p:spPr>
          <a:xfrm>
            <a:off x="6256650" y="4122175"/>
            <a:ext cx="2606177" cy="744451"/>
          </a:xfrm>
          <a:prstGeom prst="rect">
            <a:avLst/>
          </a:prstGeom>
          <a:noFill/>
          <a:ln>
            <a:noFill/>
          </a:ln>
        </p:spPr>
      </p:pic>
      <p:pic>
        <p:nvPicPr>
          <p:cNvPr id="6" name="Picture 5">
            <a:extLst>
              <a:ext uri="{FF2B5EF4-FFF2-40B4-BE49-F238E27FC236}">
                <a16:creationId xmlns:a16="http://schemas.microsoft.com/office/drawing/2014/main" id="{30B3E54B-E5FB-BA16-D54C-9999AA2C95A4}"/>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Lst>
          </a:blip>
          <a:srcRect l="14469" t="9889" r="12949" b="11757"/>
          <a:stretch/>
        </p:blipFill>
        <p:spPr>
          <a:xfrm>
            <a:off x="6398890" y="1335185"/>
            <a:ext cx="2254677" cy="243396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4"/>
          <p:cNvSpPr txBox="1">
            <a:spLocks noGrp="1"/>
          </p:cNvSpPr>
          <p:nvPr>
            <p:ph type="body" idx="1"/>
          </p:nvPr>
        </p:nvSpPr>
        <p:spPr>
          <a:xfrm>
            <a:off x="311700" y="1374350"/>
            <a:ext cx="8520600" cy="319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Fields of Interest:</a:t>
            </a:r>
            <a:endParaRPr dirty="0"/>
          </a:p>
          <a:p>
            <a:r>
              <a:rPr lang="ro-RO" dirty="0"/>
              <a:t>Material Culture</a:t>
            </a:r>
          </a:p>
          <a:p>
            <a:r>
              <a:rPr lang="ro-RO" dirty="0"/>
              <a:t>Sustainability</a:t>
            </a:r>
          </a:p>
          <a:p>
            <a:r>
              <a:rPr lang="ro-RO" dirty="0"/>
              <a:t>Anthropology of Dress and Fashion</a:t>
            </a:r>
          </a:p>
          <a:p>
            <a:r>
              <a:rPr lang="ro-RO" dirty="0"/>
              <a:t>Anthropology of Middle Class</a:t>
            </a:r>
          </a:p>
          <a:p>
            <a:r>
              <a:rPr lang="ro-RO" dirty="0"/>
              <a:t>Public Anthropology</a:t>
            </a:r>
          </a:p>
          <a:p>
            <a:r>
              <a:rPr lang="ro-RO" dirty="0"/>
              <a:t>Eastern Europe &amp; Turkey</a:t>
            </a:r>
            <a:br>
              <a:rPr lang="en" dirty="0"/>
            </a:br>
            <a:endParaRPr dirty="0"/>
          </a:p>
          <a:p>
            <a:pPr marL="457200" lvl="0" indent="-342900" algn="l" rtl="0">
              <a:spcBef>
                <a:spcPts val="0"/>
              </a:spcBef>
              <a:spcAft>
                <a:spcPts val="0"/>
              </a:spcAft>
              <a:buSzPts val="1800"/>
              <a:buChar char="●"/>
            </a:pPr>
            <a:r>
              <a:rPr lang="en" dirty="0"/>
              <a:t>Stream 3: Material Culture and Ecology</a:t>
            </a:r>
            <a:br>
              <a:rPr lang="en" dirty="0"/>
            </a:br>
            <a:r>
              <a:rPr lang="en" dirty="0"/>
              <a:t>(with Claudia Campeanu)</a:t>
            </a:r>
            <a:endParaRPr dirty="0"/>
          </a:p>
        </p:txBody>
      </p:sp>
      <p:sp>
        <p:nvSpPr>
          <p:cNvPr id="138" name="Google Shape;138;p24"/>
          <p:cNvSpPr txBox="1">
            <a:spLocks noGrp="1"/>
          </p:cNvSpPr>
          <p:nvPr>
            <p:ph type="title"/>
          </p:nvPr>
        </p:nvSpPr>
        <p:spPr>
          <a:xfrm>
            <a:off x="311700" y="292850"/>
            <a:ext cx="8520600" cy="10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t>Magda Craciun, </a:t>
            </a:r>
            <a:r>
              <a:rPr lang="en" sz="2400" dirty="0"/>
              <a:t>University of Bucharest</a:t>
            </a:r>
            <a:br>
              <a:rPr lang="en" sz="3600" b="0" dirty="0"/>
            </a:br>
            <a:r>
              <a:rPr lang="en-GB" sz="2400" b="0" dirty="0"/>
              <a:t>Lecturer in Anthropology</a:t>
            </a:r>
            <a:endParaRPr sz="2400" b="0" dirty="0"/>
          </a:p>
        </p:txBody>
      </p:sp>
      <p:pic>
        <p:nvPicPr>
          <p:cNvPr id="139" name="Google Shape;139;p24"/>
          <p:cNvPicPr preferRelativeResize="0"/>
          <p:nvPr/>
        </p:nvPicPr>
        <p:blipFill>
          <a:blip r:embed="rId3">
            <a:alphaModFix/>
          </a:blip>
          <a:stretch>
            <a:fillRect/>
          </a:stretch>
        </p:blipFill>
        <p:spPr>
          <a:xfrm>
            <a:off x="6256650" y="4122175"/>
            <a:ext cx="2606177" cy="744451"/>
          </a:xfrm>
          <a:prstGeom prst="rect">
            <a:avLst/>
          </a:prstGeom>
          <a:noFill/>
          <a:ln>
            <a:noFill/>
          </a:ln>
        </p:spPr>
      </p:pic>
      <p:pic>
        <p:nvPicPr>
          <p:cNvPr id="6" name="Picture 5">
            <a:extLst>
              <a:ext uri="{FF2B5EF4-FFF2-40B4-BE49-F238E27FC236}">
                <a16:creationId xmlns:a16="http://schemas.microsoft.com/office/drawing/2014/main" id="{9308B8B6-6FBA-04E2-7A62-7516EFD95379}"/>
              </a:ext>
            </a:extLst>
          </p:cNvPr>
          <p:cNvPicPr>
            <a:picLocks noChangeAspect="1"/>
          </p:cNvPicPr>
          <p:nvPr/>
        </p:nvPicPr>
        <p:blipFill>
          <a:blip r:embed="rId4"/>
          <a:stretch>
            <a:fillRect/>
          </a:stretch>
        </p:blipFill>
        <p:spPr>
          <a:xfrm>
            <a:off x="6756916" y="1415687"/>
            <a:ext cx="1605643" cy="231212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5"/>
          <p:cNvSpPr txBox="1">
            <a:spLocks noGrp="1"/>
          </p:cNvSpPr>
          <p:nvPr>
            <p:ph type="title"/>
          </p:nvPr>
        </p:nvSpPr>
        <p:spPr>
          <a:xfrm>
            <a:off x="311700" y="292850"/>
            <a:ext cx="8520600" cy="10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Gabriele Alex, </a:t>
            </a:r>
            <a:r>
              <a:rPr lang="en" sz="2400"/>
              <a:t>University Tübingen</a:t>
            </a:r>
            <a:br>
              <a:rPr lang="en" sz="3600" b="0"/>
            </a:br>
            <a:r>
              <a:rPr lang="en" sz="2400" b="0"/>
              <a:t>Professor of Social and Cultural Anthropology</a:t>
            </a:r>
            <a:endParaRPr sz="2400" b="0"/>
          </a:p>
        </p:txBody>
      </p:sp>
      <p:sp>
        <p:nvSpPr>
          <p:cNvPr id="145" name="Google Shape;145;p25"/>
          <p:cNvSpPr txBox="1">
            <a:spLocks noGrp="1"/>
          </p:cNvSpPr>
          <p:nvPr>
            <p:ph type="body" idx="1"/>
          </p:nvPr>
        </p:nvSpPr>
        <p:spPr>
          <a:xfrm>
            <a:off x="311700" y="1374350"/>
            <a:ext cx="8520600" cy="319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Fields of Interest:</a:t>
            </a:r>
            <a:endParaRPr dirty="0"/>
          </a:p>
          <a:p>
            <a:pPr marL="457200" lvl="0" indent="-342900" algn="l" rtl="0">
              <a:spcBef>
                <a:spcPts val="1200"/>
              </a:spcBef>
              <a:spcAft>
                <a:spcPts val="0"/>
              </a:spcAft>
              <a:buSzPts val="1800"/>
              <a:buChar char="●"/>
            </a:pPr>
            <a:r>
              <a:rPr lang="en" dirty="0"/>
              <a:t>Medical Anthropology</a:t>
            </a:r>
            <a:endParaRPr dirty="0"/>
          </a:p>
          <a:p>
            <a:pPr marL="457200" lvl="0" indent="-342900" algn="l" rtl="0">
              <a:spcBef>
                <a:spcPts val="0"/>
              </a:spcBef>
              <a:spcAft>
                <a:spcPts val="0"/>
              </a:spcAft>
              <a:buSzPts val="1800"/>
              <a:buChar char="●"/>
            </a:pPr>
            <a:r>
              <a:rPr lang="en" dirty="0"/>
              <a:t>Anthropology of Childhood</a:t>
            </a:r>
            <a:endParaRPr dirty="0"/>
          </a:p>
          <a:p>
            <a:pPr marL="457200" lvl="0" indent="-342900" algn="l" rtl="0">
              <a:spcBef>
                <a:spcPts val="0"/>
              </a:spcBef>
              <a:spcAft>
                <a:spcPts val="0"/>
              </a:spcAft>
              <a:buSzPts val="1800"/>
              <a:buChar char="●"/>
            </a:pPr>
            <a:r>
              <a:rPr lang="en" dirty="0"/>
              <a:t>Museums in the 21st Century</a:t>
            </a:r>
            <a:endParaRPr dirty="0"/>
          </a:p>
          <a:p>
            <a:pPr marL="457200" lvl="0" indent="-342900" algn="l" rtl="0">
              <a:spcBef>
                <a:spcPts val="0"/>
              </a:spcBef>
              <a:spcAft>
                <a:spcPts val="0"/>
              </a:spcAft>
              <a:buSzPts val="1800"/>
              <a:buChar char="●"/>
            </a:pPr>
            <a:r>
              <a:rPr lang="en" dirty="0"/>
              <a:t>Myths and Cosmological Histories</a:t>
            </a:r>
            <a:endParaRPr dirty="0"/>
          </a:p>
          <a:p>
            <a:pPr marL="457200" lvl="0" indent="-342900" algn="l" rtl="0">
              <a:spcBef>
                <a:spcPts val="0"/>
              </a:spcBef>
              <a:spcAft>
                <a:spcPts val="0"/>
              </a:spcAft>
              <a:buSzPts val="1800"/>
              <a:buChar char="●"/>
            </a:pPr>
            <a:r>
              <a:rPr lang="en" dirty="0"/>
              <a:t>India, esp. South India</a:t>
            </a:r>
            <a:br>
              <a:rPr lang="en" dirty="0"/>
            </a:br>
            <a:br>
              <a:rPr lang="en" dirty="0"/>
            </a:br>
            <a:endParaRPr dirty="0"/>
          </a:p>
          <a:p>
            <a:pPr marL="457200" lvl="0" indent="-342900" algn="l" rtl="0">
              <a:spcBef>
                <a:spcPts val="0"/>
              </a:spcBef>
              <a:spcAft>
                <a:spcPts val="0"/>
              </a:spcAft>
              <a:buSzPts val="1800"/>
              <a:buChar char="●"/>
            </a:pPr>
            <a:r>
              <a:rPr lang="en" dirty="0"/>
              <a:t>Stream 4: Material Culture and Identity </a:t>
            </a:r>
            <a:br>
              <a:rPr lang="en" dirty="0"/>
            </a:br>
            <a:r>
              <a:rPr lang="en" dirty="0"/>
              <a:t>(with Sarah Holst Kjaer)</a:t>
            </a:r>
            <a:endParaRPr dirty="0"/>
          </a:p>
        </p:txBody>
      </p:sp>
      <p:pic>
        <p:nvPicPr>
          <p:cNvPr id="146" name="Google Shape;146;p25"/>
          <p:cNvPicPr preferRelativeResize="0"/>
          <p:nvPr/>
        </p:nvPicPr>
        <p:blipFill rotWithShape="1">
          <a:blip r:embed="rId3">
            <a:alphaModFix/>
          </a:blip>
          <a:srcRect t="9016" b="9016"/>
          <a:stretch/>
        </p:blipFill>
        <p:spPr>
          <a:xfrm>
            <a:off x="6546300" y="1428750"/>
            <a:ext cx="2286000" cy="2286000"/>
          </a:xfrm>
          <a:prstGeom prst="rect">
            <a:avLst/>
          </a:prstGeom>
          <a:noFill/>
          <a:ln>
            <a:noFill/>
          </a:ln>
        </p:spPr>
      </p:pic>
      <p:pic>
        <p:nvPicPr>
          <p:cNvPr id="147" name="Google Shape;147;p25"/>
          <p:cNvPicPr preferRelativeResize="0"/>
          <p:nvPr/>
        </p:nvPicPr>
        <p:blipFill rotWithShape="1">
          <a:blip r:embed="rId4">
            <a:alphaModFix/>
          </a:blip>
          <a:srcRect t="-8541" b="-11592"/>
          <a:stretch/>
        </p:blipFill>
        <p:spPr>
          <a:xfrm>
            <a:off x="6515775" y="4173000"/>
            <a:ext cx="2347049" cy="7240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6"/>
          <p:cNvSpPr txBox="1">
            <a:spLocks noGrp="1"/>
          </p:cNvSpPr>
          <p:nvPr>
            <p:ph type="title"/>
          </p:nvPr>
        </p:nvSpPr>
        <p:spPr>
          <a:xfrm>
            <a:off x="311700" y="292850"/>
            <a:ext cx="8520600" cy="10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t>Sarah Holst Kjaer, </a:t>
            </a:r>
            <a:r>
              <a:rPr lang="en" sz="2400" dirty="0"/>
              <a:t>Stockholm University</a:t>
            </a:r>
            <a:br>
              <a:rPr lang="en" sz="3600" b="0" dirty="0"/>
            </a:br>
            <a:r>
              <a:rPr lang="en" sz="2400" b="0" dirty="0"/>
              <a:t>Associate Professor of Ethnology and Folklore</a:t>
            </a:r>
            <a:endParaRPr sz="2400" b="0" dirty="0"/>
          </a:p>
        </p:txBody>
      </p:sp>
      <p:sp>
        <p:nvSpPr>
          <p:cNvPr id="153" name="Google Shape;153;p26"/>
          <p:cNvSpPr txBox="1">
            <a:spLocks noGrp="1"/>
          </p:cNvSpPr>
          <p:nvPr>
            <p:ph type="body" idx="1"/>
          </p:nvPr>
        </p:nvSpPr>
        <p:spPr>
          <a:xfrm>
            <a:off x="311700" y="1374350"/>
            <a:ext cx="8520600" cy="319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Fields of Interest:</a:t>
            </a:r>
            <a:endParaRPr/>
          </a:p>
          <a:p>
            <a:pPr marL="457200" lvl="0" indent="-342900" algn="l" rtl="0">
              <a:spcBef>
                <a:spcPts val="1200"/>
              </a:spcBef>
              <a:spcAft>
                <a:spcPts val="0"/>
              </a:spcAft>
              <a:buSzPts val="1800"/>
              <a:buChar char="●"/>
            </a:pPr>
            <a:r>
              <a:rPr lang="en"/>
              <a:t>Tourism and Experience Industry/Regional Development </a:t>
            </a:r>
            <a:endParaRPr/>
          </a:p>
          <a:p>
            <a:pPr marL="457200" lvl="0" indent="-342900" algn="l" rtl="0">
              <a:spcBef>
                <a:spcPts val="0"/>
              </a:spcBef>
              <a:spcAft>
                <a:spcPts val="0"/>
              </a:spcAft>
              <a:buSzPts val="1800"/>
              <a:buChar char="●"/>
            </a:pPr>
            <a:r>
              <a:rPr lang="en"/>
              <a:t>Cities and Countrysides as Experience Scapes</a:t>
            </a:r>
            <a:endParaRPr/>
          </a:p>
          <a:p>
            <a:pPr marL="457200" lvl="0" indent="-342900" algn="l" rtl="0">
              <a:spcBef>
                <a:spcPts val="0"/>
              </a:spcBef>
              <a:spcAft>
                <a:spcPts val="0"/>
              </a:spcAft>
              <a:buSzPts val="1800"/>
              <a:buChar char="●"/>
            </a:pPr>
            <a:r>
              <a:rPr lang="en"/>
              <a:t>Emotional Consumption/Love and Romantic Coupling</a:t>
            </a:r>
            <a:endParaRPr/>
          </a:p>
          <a:p>
            <a:pPr marL="457200" lvl="0" indent="-342900" algn="l" rtl="0">
              <a:spcBef>
                <a:spcPts val="0"/>
              </a:spcBef>
              <a:spcAft>
                <a:spcPts val="0"/>
              </a:spcAft>
              <a:buSzPts val="1800"/>
              <a:buChar char="●"/>
            </a:pPr>
            <a:r>
              <a:rPr lang="en"/>
              <a:t>Home, Domestic Work and Couple‘s Leisure Life</a:t>
            </a:r>
            <a:endParaRPr/>
          </a:p>
          <a:p>
            <a:pPr marL="457200" lvl="0" indent="-342900" algn="l" rtl="0">
              <a:spcBef>
                <a:spcPts val="0"/>
              </a:spcBef>
              <a:spcAft>
                <a:spcPts val="0"/>
              </a:spcAft>
              <a:buSzPts val="1800"/>
              <a:buChar char="●"/>
            </a:pPr>
            <a:r>
              <a:rPr lang="en"/>
              <a:t>Middle Class Cultural Fantasies about Succeeding in Life/Heteronormativity/Normality/Ways of belonging</a:t>
            </a:r>
            <a:endParaRPr/>
          </a:p>
          <a:p>
            <a:pPr marL="457200" lvl="0" indent="-342900" algn="l" rtl="0">
              <a:spcBef>
                <a:spcPts val="0"/>
              </a:spcBef>
              <a:spcAft>
                <a:spcPts val="0"/>
              </a:spcAft>
              <a:buSzPts val="1800"/>
              <a:buChar char="●"/>
            </a:pPr>
            <a:r>
              <a:rPr lang="en"/>
              <a:t>The North, esp. Scandinavia</a:t>
            </a:r>
            <a:br>
              <a:rPr lang="en"/>
            </a:br>
            <a:endParaRPr/>
          </a:p>
          <a:p>
            <a:pPr marL="457200" lvl="0" indent="-342900" algn="l" rtl="0">
              <a:spcBef>
                <a:spcPts val="0"/>
              </a:spcBef>
              <a:spcAft>
                <a:spcPts val="0"/>
              </a:spcAft>
              <a:buSzPts val="1800"/>
              <a:buChar char="●"/>
            </a:pPr>
            <a:r>
              <a:rPr lang="en"/>
              <a:t>Stream 4: Material Culture and Identity (with Gabriele Alex)</a:t>
            </a:r>
            <a:endParaRPr/>
          </a:p>
        </p:txBody>
      </p:sp>
      <p:pic>
        <p:nvPicPr>
          <p:cNvPr id="154" name="Google Shape;154;p26"/>
          <p:cNvPicPr preferRelativeResize="0"/>
          <p:nvPr/>
        </p:nvPicPr>
        <p:blipFill rotWithShape="1">
          <a:blip r:embed="rId3">
            <a:alphaModFix/>
          </a:blip>
          <a:srcRect/>
          <a:stretch/>
        </p:blipFill>
        <p:spPr>
          <a:xfrm>
            <a:off x="6546300" y="1428750"/>
            <a:ext cx="2286000" cy="2286000"/>
          </a:xfrm>
          <a:prstGeom prst="rect">
            <a:avLst/>
          </a:prstGeom>
          <a:noFill/>
          <a:ln>
            <a:noFill/>
          </a:ln>
        </p:spPr>
      </p:pic>
      <p:pic>
        <p:nvPicPr>
          <p:cNvPr id="155" name="Google Shape;155;p26"/>
          <p:cNvPicPr preferRelativeResize="0"/>
          <p:nvPr/>
        </p:nvPicPr>
        <p:blipFill rotWithShape="1">
          <a:blip r:embed="rId4">
            <a:alphaModFix/>
          </a:blip>
          <a:srcRect t="15479" b="14063"/>
          <a:stretch/>
        </p:blipFill>
        <p:spPr>
          <a:xfrm>
            <a:off x="6515775" y="4031646"/>
            <a:ext cx="2347050" cy="86542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7"/>
          <p:cNvSpPr txBox="1">
            <a:spLocks noGrp="1"/>
          </p:cNvSpPr>
          <p:nvPr>
            <p:ph type="body" idx="1"/>
          </p:nvPr>
        </p:nvSpPr>
        <p:spPr>
          <a:xfrm>
            <a:off x="311700" y="1374350"/>
            <a:ext cx="8520600" cy="319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Fields of Interest:</a:t>
            </a:r>
            <a:endParaRPr/>
          </a:p>
          <a:p>
            <a:pPr marL="457200" lvl="0" indent="-342900" algn="l" rtl="0">
              <a:spcBef>
                <a:spcPts val="1200"/>
              </a:spcBef>
              <a:spcAft>
                <a:spcPts val="0"/>
              </a:spcAft>
              <a:buSzPts val="1800"/>
              <a:buChar char="●"/>
            </a:pPr>
            <a:r>
              <a:rPr lang="en"/>
              <a:t>Global Hierarchy of Value, Circulation of Ideas, Goods, and </a:t>
            </a:r>
            <a:br>
              <a:rPr lang="en"/>
            </a:br>
            <a:r>
              <a:rPr lang="en"/>
              <a:t>Aesthetics</a:t>
            </a:r>
            <a:endParaRPr/>
          </a:p>
          <a:p>
            <a:pPr marL="457200" lvl="0" indent="-342900" algn="l" rtl="0">
              <a:spcBef>
                <a:spcPts val="0"/>
              </a:spcBef>
              <a:spcAft>
                <a:spcPts val="0"/>
              </a:spcAft>
              <a:buSzPts val="1800"/>
              <a:buChar char="●"/>
            </a:pPr>
            <a:r>
              <a:rPr lang="en"/>
              <a:t>Cultural Heritage, Rituals, and Religions</a:t>
            </a:r>
            <a:endParaRPr/>
          </a:p>
          <a:p>
            <a:pPr marL="457200" lvl="0" indent="-342900" algn="l" rtl="0">
              <a:spcBef>
                <a:spcPts val="0"/>
              </a:spcBef>
              <a:spcAft>
                <a:spcPts val="0"/>
              </a:spcAft>
              <a:buSzPts val="1800"/>
              <a:buChar char="●"/>
            </a:pPr>
            <a:r>
              <a:rPr lang="en"/>
              <a:t>Education, Work, and Art in relation to Inequalities</a:t>
            </a:r>
            <a:endParaRPr/>
          </a:p>
          <a:p>
            <a:pPr marL="457200" lvl="0" indent="-342900" algn="l" rtl="0">
              <a:spcBef>
                <a:spcPts val="0"/>
              </a:spcBef>
              <a:spcAft>
                <a:spcPts val="0"/>
              </a:spcAft>
              <a:buSzPts val="1800"/>
              <a:buChar char="●"/>
            </a:pPr>
            <a:r>
              <a:rPr lang="en"/>
              <a:t>Stress, Education, and Juvinille Suicide in India</a:t>
            </a:r>
            <a:endParaRPr/>
          </a:p>
          <a:p>
            <a:pPr marL="457200" lvl="0" indent="-342900" algn="l" rtl="0">
              <a:spcBef>
                <a:spcPts val="0"/>
              </a:spcBef>
              <a:spcAft>
                <a:spcPts val="0"/>
              </a:spcAft>
              <a:buSzPts val="1800"/>
              <a:buChar char="●"/>
            </a:pPr>
            <a:r>
              <a:rPr lang="en"/>
              <a:t>Youth Culture in New Delhi</a:t>
            </a:r>
            <a:br>
              <a:rPr lang="en"/>
            </a:br>
            <a:endParaRPr/>
          </a:p>
          <a:p>
            <a:pPr marL="457200" lvl="0" indent="-342900" algn="l" rtl="0">
              <a:spcBef>
                <a:spcPts val="0"/>
              </a:spcBef>
              <a:spcAft>
                <a:spcPts val="0"/>
              </a:spcAft>
              <a:buSzPts val="1800"/>
              <a:buChar char="●"/>
            </a:pPr>
            <a:r>
              <a:rPr lang="en"/>
              <a:t>Supporting Staff and Speaker</a:t>
            </a:r>
            <a:endParaRPr/>
          </a:p>
        </p:txBody>
      </p:sp>
      <p:pic>
        <p:nvPicPr>
          <p:cNvPr id="161" name="Google Shape;161;p27"/>
          <p:cNvPicPr preferRelativeResize="0"/>
          <p:nvPr/>
        </p:nvPicPr>
        <p:blipFill rotWithShape="1">
          <a:blip r:embed="rId3">
            <a:alphaModFix/>
          </a:blip>
          <a:srcRect l="20131" r="12853"/>
          <a:stretch/>
        </p:blipFill>
        <p:spPr>
          <a:xfrm>
            <a:off x="6546300" y="1454851"/>
            <a:ext cx="2286000" cy="2259899"/>
          </a:xfrm>
          <a:prstGeom prst="rect">
            <a:avLst/>
          </a:prstGeom>
          <a:noFill/>
          <a:ln>
            <a:noFill/>
          </a:ln>
        </p:spPr>
      </p:pic>
      <p:sp>
        <p:nvSpPr>
          <p:cNvPr id="162" name="Google Shape;162;p27"/>
          <p:cNvSpPr txBox="1">
            <a:spLocks noGrp="1"/>
          </p:cNvSpPr>
          <p:nvPr>
            <p:ph type="title"/>
          </p:nvPr>
        </p:nvSpPr>
        <p:spPr>
          <a:xfrm>
            <a:off x="311700" y="292850"/>
            <a:ext cx="8520600" cy="10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Karin Polit, </a:t>
            </a:r>
            <a:r>
              <a:rPr lang="en" sz="2400"/>
              <a:t>University Tübingen</a:t>
            </a:r>
            <a:br>
              <a:rPr lang="en" sz="3600" b="0"/>
            </a:br>
            <a:r>
              <a:rPr lang="en" sz="2400" b="0"/>
              <a:t>Professor of Social and Cultural Anthropology</a:t>
            </a:r>
            <a:endParaRPr sz="2400" b="0"/>
          </a:p>
        </p:txBody>
      </p:sp>
      <p:pic>
        <p:nvPicPr>
          <p:cNvPr id="163" name="Google Shape;163;p27"/>
          <p:cNvPicPr preferRelativeResize="0"/>
          <p:nvPr/>
        </p:nvPicPr>
        <p:blipFill rotWithShape="1">
          <a:blip r:embed="rId4">
            <a:alphaModFix/>
          </a:blip>
          <a:srcRect t="-8541" b="-11592"/>
          <a:stretch/>
        </p:blipFill>
        <p:spPr>
          <a:xfrm>
            <a:off x="6515775" y="4173000"/>
            <a:ext cx="2347049" cy="7240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8"/>
          <p:cNvSpPr txBox="1">
            <a:spLocks noGrp="1"/>
          </p:cNvSpPr>
          <p:nvPr>
            <p:ph type="body" idx="1"/>
          </p:nvPr>
        </p:nvSpPr>
        <p:spPr>
          <a:xfrm>
            <a:off x="311700" y="1374350"/>
            <a:ext cx="8520600" cy="319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Fields of Interest:</a:t>
            </a:r>
            <a:endParaRPr dirty="0"/>
          </a:p>
          <a:p>
            <a:pPr marL="457200" lvl="0" indent="-342900" algn="l" rtl="0">
              <a:spcBef>
                <a:spcPts val="1200"/>
              </a:spcBef>
              <a:spcAft>
                <a:spcPts val="0"/>
              </a:spcAft>
              <a:buSzPts val="1800"/>
              <a:buChar char="●"/>
            </a:pPr>
            <a:r>
              <a:rPr lang="en" dirty="0"/>
              <a:t>Homelessness, Poverty, Drug Abuse, and Addiction</a:t>
            </a:r>
            <a:endParaRPr dirty="0"/>
          </a:p>
          <a:p>
            <a:pPr marL="457200" lvl="0" indent="-342900" algn="l" rtl="0">
              <a:spcBef>
                <a:spcPts val="0"/>
              </a:spcBef>
              <a:spcAft>
                <a:spcPts val="0"/>
              </a:spcAft>
              <a:buSzPts val="1800"/>
              <a:buChar char="●"/>
            </a:pPr>
            <a:r>
              <a:rPr lang="en" dirty="0"/>
              <a:t>Minorities and Minority Rights</a:t>
            </a:r>
            <a:endParaRPr dirty="0"/>
          </a:p>
          <a:p>
            <a:pPr marL="457200" lvl="0" indent="-342900" algn="l" rtl="0">
              <a:spcBef>
                <a:spcPts val="0"/>
              </a:spcBef>
              <a:spcAft>
                <a:spcPts val="0"/>
              </a:spcAft>
              <a:buSzPts val="1800"/>
              <a:buChar char="●"/>
            </a:pPr>
            <a:r>
              <a:rPr lang="en" dirty="0"/>
              <a:t>Concepts of Masculinity and Shame</a:t>
            </a:r>
            <a:endParaRPr dirty="0"/>
          </a:p>
          <a:p>
            <a:pPr marL="457200" lvl="0" indent="-342900" algn="l" rtl="0">
              <a:spcBef>
                <a:spcPts val="0"/>
              </a:spcBef>
              <a:spcAft>
                <a:spcPts val="0"/>
              </a:spcAft>
              <a:buSzPts val="1800"/>
              <a:buChar char="●"/>
            </a:pPr>
            <a:r>
              <a:rPr lang="en" dirty="0"/>
              <a:t>Social Agency in Urban Anthropology</a:t>
            </a:r>
            <a:endParaRPr dirty="0"/>
          </a:p>
          <a:p>
            <a:pPr marL="457200" lvl="0" indent="-342900" algn="l" rtl="0">
              <a:spcBef>
                <a:spcPts val="0"/>
              </a:spcBef>
              <a:spcAft>
                <a:spcPts val="0"/>
              </a:spcAft>
              <a:buSzPts val="1800"/>
              <a:buChar char="●"/>
            </a:pPr>
            <a:r>
              <a:rPr lang="en" dirty="0"/>
              <a:t>Japanese Language and Culture</a:t>
            </a:r>
            <a:br>
              <a:rPr lang="en" dirty="0"/>
            </a:br>
            <a:endParaRPr dirty="0"/>
          </a:p>
          <a:p>
            <a:pPr marL="457200" lvl="0" indent="-342900" algn="l" rtl="0">
              <a:spcBef>
                <a:spcPts val="0"/>
              </a:spcBef>
              <a:spcAft>
                <a:spcPts val="0"/>
              </a:spcAft>
              <a:buSzPts val="1800"/>
              <a:buChar char="●"/>
            </a:pPr>
            <a:r>
              <a:rPr lang="en" dirty="0"/>
              <a:t>Student Assistant</a:t>
            </a:r>
            <a:br>
              <a:rPr lang="en" dirty="0"/>
            </a:br>
            <a:endParaRPr dirty="0"/>
          </a:p>
        </p:txBody>
      </p:sp>
      <p:sp>
        <p:nvSpPr>
          <p:cNvPr id="169" name="Google Shape;169;p28"/>
          <p:cNvSpPr txBox="1">
            <a:spLocks noGrp="1"/>
          </p:cNvSpPr>
          <p:nvPr>
            <p:ph type="title"/>
          </p:nvPr>
        </p:nvSpPr>
        <p:spPr>
          <a:xfrm>
            <a:off x="311700" y="292850"/>
            <a:ext cx="8520600" cy="10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Tyrus Torres, </a:t>
            </a:r>
            <a:r>
              <a:rPr lang="en" sz="2400"/>
              <a:t>University Tübingen</a:t>
            </a:r>
            <a:br>
              <a:rPr lang="en" sz="3600" b="0"/>
            </a:br>
            <a:r>
              <a:rPr lang="en" sz="2400" b="0"/>
              <a:t>Master’s Student of Ethnology/Social and Cultural Anthropology </a:t>
            </a:r>
            <a:endParaRPr sz="2400" b="0"/>
          </a:p>
        </p:txBody>
      </p:sp>
      <p:pic>
        <p:nvPicPr>
          <p:cNvPr id="170" name="Google Shape;170;p28"/>
          <p:cNvPicPr preferRelativeResize="0"/>
          <p:nvPr/>
        </p:nvPicPr>
        <p:blipFill rotWithShape="1">
          <a:blip r:embed="rId3">
            <a:alphaModFix/>
          </a:blip>
          <a:srcRect l="7783" t="4849" r="1914" b="4849"/>
          <a:stretch/>
        </p:blipFill>
        <p:spPr>
          <a:xfrm>
            <a:off x="6546300" y="1428750"/>
            <a:ext cx="2286001" cy="2286001"/>
          </a:xfrm>
          <a:prstGeom prst="rect">
            <a:avLst/>
          </a:prstGeom>
          <a:noFill/>
          <a:ln>
            <a:noFill/>
          </a:ln>
        </p:spPr>
      </p:pic>
      <p:pic>
        <p:nvPicPr>
          <p:cNvPr id="171" name="Google Shape;171;p28"/>
          <p:cNvPicPr preferRelativeResize="0"/>
          <p:nvPr/>
        </p:nvPicPr>
        <p:blipFill rotWithShape="1">
          <a:blip r:embed="rId4">
            <a:alphaModFix/>
          </a:blip>
          <a:srcRect t="-8541" b="-11592"/>
          <a:stretch/>
        </p:blipFill>
        <p:spPr>
          <a:xfrm>
            <a:off x="6515775" y="4173000"/>
            <a:ext cx="2347049" cy="7240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600">
                <a:solidFill>
                  <a:schemeClr val="lt1"/>
                </a:solidFill>
              </a:rPr>
              <a:t>What do we mean with “Going Public”</a:t>
            </a:r>
            <a:endParaRPr sz="3600">
              <a:solidFill>
                <a:schemeClr val="lt1"/>
              </a:solidFill>
            </a:endParaRPr>
          </a:p>
        </p:txBody>
      </p:sp>
      <p:sp>
        <p:nvSpPr>
          <p:cNvPr id="177" name="Google Shape;177;p29"/>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chemeClr val="lt1"/>
              </a:buClr>
              <a:buSzPts val="2200"/>
              <a:buChar char="●"/>
            </a:pPr>
            <a:r>
              <a:rPr lang="en" sz="2200" b="1" dirty="0">
                <a:solidFill>
                  <a:schemeClr val="lt1"/>
                </a:solidFill>
              </a:rPr>
              <a:t>Not just work with and speak about communities, but also to actively engage with them, identify problems and work jointly on solutions.</a:t>
            </a:r>
            <a:br>
              <a:rPr lang="en" sz="2200" b="1" dirty="0">
                <a:solidFill>
                  <a:schemeClr val="lt1"/>
                </a:solidFill>
              </a:rPr>
            </a:br>
            <a:endParaRPr sz="2200" b="1" dirty="0">
              <a:solidFill>
                <a:schemeClr val="lt1"/>
              </a:solidFill>
            </a:endParaRPr>
          </a:p>
          <a:p>
            <a:pPr marL="457200" lvl="0" indent="-368300" algn="l" rtl="0">
              <a:spcBef>
                <a:spcPts val="0"/>
              </a:spcBef>
              <a:spcAft>
                <a:spcPts val="0"/>
              </a:spcAft>
              <a:buClr>
                <a:schemeClr val="lt1"/>
              </a:buClr>
              <a:buSzPts val="2200"/>
              <a:buChar char="●"/>
            </a:pPr>
            <a:r>
              <a:rPr lang="en" sz="2200" b="1" dirty="0">
                <a:solidFill>
                  <a:schemeClr val="lt1"/>
                </a:solidFill>
              </a:rPr>
              <a:t>Explore social and communal issues, what their impact is in the everyday life and experiences of people and communities.</a:t>
            </a:r>
            <a:br>
              <a:rPr lang="en" sz="2200" b="1" dirty="0">
                <a:solidFill>
                  <a:schemeClr val="lt1"/>
                </a:solidFill>
              </a:rPr>
            </a:br>
            <a:endParaRPr sz="2200" b="1" dirty="0">
              <a:solidFill>
                <a:schemeClr val="lt1"/>
              </a:solidFill>
            </a:endParaRPr>
          </a:p>
          <a:p>
            <a:pPr marL="457200" lvl="0" indent="-368300" algn="l" rtl="0">
              <a:spcBef>
                <a:spcPts val="0"/>
              </a:spcBef>
              <a:spcAft>
                <a:spcPts val="0"/>
              </a:spcAft>
              <a:buClr>
                <a:schemeClr val="lt1"/>
              </a:buClr>
              <a:buSzPts val="2200"/>
              <a:buChar char="●"/>
            </a:pPr>
            <a:r>
              <a:rPr lang="en" sz="2200" b="1" dirty="0">
                <a:solidFill>
                  <a:schemeClr val="lt1"/>
                </a:solidFill>
              </a:rPr>
              <a:t>How people think about these issues and respond to them and how they build communities around these issues. </a:t>
            </a:r>
            <a:endParaRPr sz="2200" b="1" dirty="0">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600">
                <a:solidFill>
                  <a:schemeClr val="lt1"/>
                </a:solidFill>
              </a:rPr>
              <a:t>What do we mean with “Going Public”</a:t>
            </a:r>
            <a:endParaRPr sz="3600">
              <a:solidFill>
                <a:schemeClr val="lt1"/>
              </a:solidFill>
            </a:endParaRPr>
          </a:p>
        </p:txBody>
      </p:sp>
      <p:sp>
        <p:nvSpPr>
          <p:cNvPr id="177" name="Google Shape;177;p29"/>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chemeClr val="lt1"/>
              </a:buClr>
              <a:buSzPts val="2200"/>
              <a:buChar char="●"/>
            </a:pPr>
            <a:r>
              <a:rPr lang="en-US" b="1" dirty="0">
                <a:solidFill>
                  <a:schemeClr val="lt1"/>
                </a:solidFill>
              </a:rPr>
              <a:t>Increasing awareness of the interconnectedness of people and communities throughout the world. Important political, economic and social issues are understood as public issues affecting the entire world. </a:t>
            </a:r>
          </a:p>
          <a:p>
            <a:pPr marL="457200" lvl="0" indent="-368300" algn="l" rtl="0">
              <a:spcBef>
                <a:spcPts val="0"/>
              </a:spcBef>
              <a:spcAft>
                <a:spcPts val="0"/>
              </a:spcAft>
              <a:buClr>
                <a:schemeClr val="lt1"/>
              </a:buClr>
              <a:buSzPts val="2200"/>
              <a:buChar char="●"/>
            </a:pPr>
            <a:r>
              <a:rPr lang="en-US" b="1" dirty="0">
                <a:solidFill>
                  <a:schemeClr val="lt1"/>
                </a:solidFill>
              </a:rPr>
              <a:t>Shared knowledge, common and diverse practices applied by different individuals and societies, researched through comparative study. </a:t>
            </a:r>
          </a:p>
          <a:p>
            <a:pPr marL="457200" lvl="0" indent="-368300" algn="l" rtl="0">
              <a:spcBef>
                <a:spcPts val="0"/>
              </a:spcBef>
              <a:spcAft>
                <a:spcPts val="0"/>
              </a:spcAft>
              <a:buClr>
                <a:schemeClr val="lt1"/>
              </a:buClr>
              <a:buSzPts val="2200"/>
              <a:buChar char="●"/>
            </a:pPr>
            <a:r>
              <a:rPr lang="en-US" b="1" dirty="0">
                <a:solidFill>
                  <a:schemeClr val="lt1"/>
                </a:solidFill>
              </a:rPr>
              <a:t>People as active agents in society. How global issues influence personal identity at the local, regional, and national level and in everyday life. This can be seen in the ways in which people talk about themselves and their lives. Exploring individual narratives as part of everyday life and of artistic communication (storytelling). Looking at oral and digital narratives of traumatic experience provided by migrants, refugees and exiles, either as literature or as part of auto-ethnographies. </a:t>
            </a:r>
          </a:p>
        </p:txBody>
      </p:sp>
    </p:spTree>
    <p:extLst>
      <p:ext uri="{BB962C8B-B14F-4D97-AF65-F5344CB8AC3E}">
        <p14:creationId xmlns:p14="http://schemas.microsoft.com/office/powerpoint/2010/main" val="2676664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600">
                <a:solidFill>
                  <a:schemeClr val="lt1"/>
                </a:solidFill>
              </a:rPr>
              <a:t>What do we mean with “Going Public”</a:t>
            </a:r>
            <a:endParaRPr sz="3600">
              <a:solidFill>
                <a:schemeClr val="lt1"/>
              </a:solidFill>
            </a:endParaRPr>
          </a:p>
        </p:txBody>
      </p:sp>
      <p:sp>
        <p:nvSpPr>
          <p:cNvPr id="177" name="Google Shape;177;p29"/>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chemeClr val="lt1"/>
              </a:buClr>
              <a:buSzPts val="2200"/>
              <a:buChar char="●"/>
            </a:pPr>
            <a:r>
              <a:rPr lang="en-US" b="1" dirty="0">
                <a:solidFill>
                  <a:schemeClr val="lt1"/>
                </a:solidFill>
              </a:rPr>
              <a:t>Our world has become “smaller” through the diminishing of distance and the annihilation of time required for communication. The disciplines of anthropology, ethnology, folklore and sociology have developed new concepts, analytical tools and practices to approach their subjects of study in novel ways. They have become publicly oriented and engaged in public issues (Public Social Sciences). They are more connected with current social, political and ecological issues and more democratic, equitable and collaborative towards their subjects of study than they used to be. The social sciences are now reflexive, engaged, applied and public, drawing their theory consciously from involvement with the public and responding to its needs. </a:t>
            </a:r>
          </a:p>
        </p:txBody>
      </p:sp>
    </p:spTree>
    <p:extLst>
      <p:ext uri="{BB962C8B-B14F-4D97-AF65-F5344CB8AC3E}">
        <p14:creationId xmlns:p14="http://schemas.microsoft.com/office/powerpoint/2010/main" val="3540265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46000" y="526350"/>
            <a:ext cx="8652000" cy="4090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4800"/>
              <a:t>A Warm Welcome To You!</a:t>
            </a:r>
            <a:endParaRPr sz="4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600">
                <a:solidFill>
                  <a:schemeClr val="lt1"/>
                </a:solidFill>
              </a:rPr>
              <a:t>What do we mean with “Going Public”</a:t>
            </a:r>
            <a:endParaRPr sz="3600">
              <a:solidFill>
                <a:schemeClr val="lt1"/>
              </a:solidFill>
            </a:endParaRPr>
          </a:p>
        </p:txBody>
      </p:sp>
      <p:sp>
        <p:nvSpPr>
          <p:cNvPr id="177" name="Google Shape;177;p29"/>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chemeClr val="lt1"/>
              </a:buClr>
              <a:buSzPts val="2200"/>
              <a:buChar char="●"/>
            </a:pPr>
            <a:r>
              <a:rPr lang="en-US" b="1" dirty="0">
                <a:solidFill>
                  <a:schemeClr val="lt1"/>
                </a:solidFill>
              </a:rPr>
              <a:t>Individuals and local communities orientate their activities and address their products so that they may be of relevance to the widest public, namely to a universal public. Our course looks at the interplay between local and global by focusing on matters of public concern such as material culture and ecology, and migration and refugee policies in different European and non-European societies. </a:t>
            </a:r>
          </a:p>
        </p:txBody>
      </p:sp>
    </p:spTree>
    <p:extLst>
      <p:ext uri="{BB962C8B-B14F-4D97-AF65-F5344CB8AC3E}">
        <p14:creationId xmlns:p14="http://schemas.microsoft.com/office/powerpoint/2010/main" val="2835625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0"/>
          <p:cNvSpPr txBox="1">
            <a:spLocks noGrp="1"/>
          </p:cNvSpPr>
          <p:nvPr>
            <p:ph type="title"/>
          </p:nvPr>
        </p:nvSpPr>
        <p:spPr>
          <a:xfrm>
            <a:off x="311700" y="292850"/>
            <a:ext cx="8520600" cy="130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Migration and Diversity</a:t>
            </a:r>
            <a:br>
              <a:rPr lang="en" sz="3600"/>
            </a:br>
            <a:r>
              <a:rPr lang="en" sz="2400" b="0"/>
              <a:t>Led by: Vassiliki Chryssanthopoulou (Athens) &amp; Adrian Stoicescu (Bucharest)</a:t>
            </a:r>
            <a:endParaRPr sz="2400" b="0"/>
          </a:p>
        </p:txBody>
      </p:sp>
      <p:sp>
        <p:nvSpPr>
          <p:cNvPr id="183" name="Google Shape;183;p30"/>
          <p:cNvSpPr txBox="1">
            <a:spLocks noGrp="1"/>
          </p:cNvSpPr>
          <p:nvPr>
            <p:ph type="body" idx="1"/>
          </p:nvPr>
        </p:nvSpPr>
        <p:spPr>
          <a:xfrm>
            <a:off x="311700" y="1483360"/>
            <a:ext cx="8520600" cy="308564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500" b="1" dirty="0"/>
              <a:t>Migration, refugeeness, exile and diaspora</a:t>
            </a:r>
            <a:r>
              <a:rPr lang="en" sz="1500" dirty="0"/>
              <a:t> constitute important public issues influencing societies and the social sciences and humanities alike in the 21st century. This stream explores these social phenomena and their impact upon the lives and identities of individuals, but also on the values, practices and strategies of communities, including states, and even alliances, such as the European Union. We look at </a:t>
            </a:r>
            <a:r>
              <a:rPr lang="en" sz="1500" b="1" dirty="0"/>
              <a:t>social and cultural diversity in the context of migration in a comparative perspective.</a:t>
            </a:r>
            <a:r>
              <a:rPr lang="en" sz="1500" dirty="0"/>
              <a:t> We try to interpret the differentiation of attitudes of empathy and inclusion, or exclusion and marginalization of the ‘other’ at an individual, group and state level. Have the refugee crises of this century led people to a more inclusive view of the world, or not? How have refugees and migrants themselves dealt with the challenges posed by their deterritorialized and fragmented lives? We examine </a:t>
            </a:r>
            <a:r>
              <a:rPr lang="en" sz="1500" b="1" dirty="0"/>
              <a:t>transnational ways and strategies</a:t>
            </a:r>
            <a:r>
              <a:rPr lang="en" sz="1500" dirty="0"/>
              <a:t> among diasporic individuals and communities. We look at their various ways of attempting to communicate their experiences of trauma and alienation, but also of resilience and a positive outlook on life, to their host societies, thus rendering them part of </a:t>
            </a:r>
            <a:r>
              <a:rPr lang="en" sz="1500" b="1" dirty="0"/>
              <a:t>public history and the public sphere. </a:t>
            </a:r>
            <a:r>
              <a:rPr lang="en" sz="1500" dirty="0"/>
              <a:t>We will explore some of the above questions in the following four sessions lasting 5 hours altogether:</a:t>
            </a:r>
            <a:endParaRPr sz="15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1"/>
          <p:cNvSpPr txBox="1">
            <a:spLocks noGrp="1"/>
          </p:cNvSpPr>
          <p:nvPr>
            <p:ph type="title"/>
          </p:nvPr>
        </p:nvSpPr>
        <p:spPr>
          <a:xfrm>
            <a:off x="311700" y="292850"/>
            <a:ext cx="8520600" cy="130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Migration and Diversity</a:t>
            </a:r>
            <a:br>
              <a:rPr lang="en" sz="3600"/>
            </a:br>
            <a:r>
              <a:rPr lang="en" sz="2400" b="0"/>
              <a:t>(Continued)</a:t>
            </a:r>
            <a:endParaRPr sz="2400" b="0"/>
          </a:p>
        </p:txBody>
      </p:sp>
      <p:sp>
        <p:nvSpPr>
          <p:cNvPr id="189" name="Google Shape;189;p31"/>
          <p:cNvSpPr txBox="1">
            <a:spLocks noGrp="1"/>
          </p:cNvSpPr>
          <p:nvPr>
            <p:ph type="body" idx="1"/>
          </p:nvPr>
        </p:nvSpPr>
        <p:spPr>
          <a:xfrm>
            <a:off x="311700" y="1252800"/>
            <a:ext cx="8520600" cy="331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a:t>
            </a:r>
            <a:r>
              <a:rPr lang="en" sz="1500" b="1"/>
              <a:t>Basic concepts, theories and research methods relating to migration and diversity</a:t>
            </a:r>
            <a:r>
              <a:rPr lang="en" sz="1500"/>
              <a:t>” (by Vassiliki Chryssanthopoulou and Adrian Stoicescu, 16.05.2022, 14.00-16.00 UTC+2): Introduction to concepts and theoretical discussions on migration and to research methods to be pursued by the students to complete the </a:t>
            </a:r>
            <a:r>
              <a:rPr lang="en" sz="1500" b="1"/>
              <a:t>exercises assigned to them during the period of their virtual instruction.</a:t>
            </a:r>
            <a:r>
              <a:rPr lang="en" sz="1500"/>
              <a:t> These will include conducting interviews with migrants, refugees, individuals in exile or diasporic individuals; or, alternatively, they may be based on ethnographic observation in situ or in digital environments (for example, the study of websites etc.).</a:t>
            </a:r>
            <a:endParaRPr sz="1500"/>
          </a:p>
          <a:p>
            <a:pPr marL="0" lvl="0" indent="0" algn="l" rtl="0">
              <a:spcBef>
                <a:spcPts val="1200"/>
              </a:spcBef>
              <a:spcAft>
                <a:spcPts val="0"/>
              </a:spcAft>
              <a:buNone/>
            </a:pPr>
            <a:r>
              <a:rPr lang="en" sz="1500"/>
              <a:t>“</a:t>
            </a:r>
            <a:r>
              <a:rPr lang="en" sz="1500" b="1"/>
              <a:t>From oral to digital narratives of traumatic experience: Memory, identity, and refugee heritage in the public sphere among a Greek ethno-regional diaspora in Australia</a:t>
            </a:r>
            <a:r>
              <a:rPr lang="en" sz="1500"/>
              <a:t>” (by Vassiliki Chryssanthopoulou, 23.05.2022, 14.00-15.00 UTC+2): This lecture, based on the instructor’s multi-sited research, will explore a case study of post-World War II Greek refugees recreating their lives in Australia, redefining their collective myth and sense of heritage, and sharing it with the wider Australian public.</a:t>
            </a:r>
            <a:endParaRPr sz="1500"/>
          </a:p>
          <a:p>
            <a:pPr marL="0" lvl="0" indent="0" algn="l" rtl="0">
              <a:spcBef>
                <a:spcPts val="1200"/>
              </a:spcBef>
              <a:spcAft>
                <a:spcPts val="1200"/>
              </a:spcAft>
              <a:buNone/>
            </a:pPr>
            <a:endParaRPr sz="1400" b="1"/>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2"/>
          <p:cNvSpPr txBox="1">
            <a:spLocks noGrp="1"/>
          </p:cNvSpPr>
          <p:nvPr>
            <p:ph type="title"/>
          </p:nvPr>
        </p:nvSpPr>
        <p:spPr>
          <a:xfrm>
            <a:off x="311700" y="292850"/>
            <a:ext cx="8520600" cy="130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Migration and Diversity</a:t>
            </a:r>
            <a:br>
              <a:rPr lang="en" sz="3600"/>
            </a:br>
            <a:r>
              <a:rPr lang="en" sz="2400" b="0"/>
              <a:t>(Continued)</a:t>
            </a:r>
            <a:endParaRPr sz="2400" b="0"/>
          </a:p>
        </p:txBody>
      </p:sp>
      <p:sp>
        <p:nvSpPr>
          <p:cNvPr id="195" name="Google Shape;195;p32"/>
          <p:cNvSpPr txBox="1">
            <a:spLocks noGrp="1"/>
          </p:cNvSpPr>
          <p:nvPr>
            <p:ph type="body" idx="1"/>
          </p:nvPr>
        </p:nvSpPr>
        <p:spPr>
          <a:xfrm>
            <a:off x="311700" y="1252800"/>
            <a:ext cx="8520600" cy="331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a:t>
            </a:r>
            <a:r>
              <a:rPr lang="en" sz="1500" b="1"/>
              <a:t>Digital diasporas</a:t>
            </a:r>
            <a:r>
              <a:rPr lang="en" sz="1500"/>
              <a:t>” (by Adrian Stoicescu, 30.05.2022, 14.00-15.00 UTC+2).</a:t>
            </a:r>
            <a:endParaRPr sz="1500"/>
          </a:p>
          <a:p>
            <a:pPr marL="0" lvl="0" indent="0" algn="l" rtl="0">
              <a:spcBef>
                <a:spcPts val="1200"/>
              </a:spcBef>
              <a:spcAft>
                <a:spcPts val="0"/>
              </a:spcAft>
              <a:buNone/>
            </a:pPr>
            <a:r>
              <a:rPr lang="en" sz="1500"/>
              <a:t>“</a:t>
            </a:r>
            <a:r>
              <a:rPr lang="en" sz="1500" b="1"/>
              <a:t>Auto-ethnographies of uprootedness: Examples from literature and oral history</a:t>
            </a:r>
            <a:r>
              <a:rPr lang="en" sz="1500"/>
              <a:t>” (by V. Chryssanthopoulou and A. Stoicescu, 06.06.2022, 14.00-15.00 UTC+2): A comparison of auto-ethnographic narratives to draw on similarities and differences of representation in literature and in oral narratives of personal experience. We will examine how migrant and refugee authors-narrators talk about their personal experiences and identities (local, regional, national, transnational, global) as they attempt to communicate them widely, thus influencing public perceptions, understandings and action relating to migration and refugees.</a:t>
            </a:r>
            <a:endParaRPr sz="1500"/>
          </a:p>
          <a:p>
            <a:pPr marL="0" lvl="0" indent="0" algn="l" rtl="0">
              <a:spcBef>
                <a:spcPts val="1200"/>
              </a:spcBef>
              <a:spcAft>
                <a:spcPts val="1200"/>
              </a:spcAft>
              <a:buNone/>
            </a:pPr>
            <a:r>
              <a:rPr lang="en" sz="1500" b="1"/>
              <a:t>In Tübingen</a:t>
            </a:r>
            <a:r>
              <a:rPr lang="en" sz="1500"/>
              <a:t>, we will discuss the students’ projects in class and carry out some field visits and/or groupwork. Students will </a:t>
            </a:r>
            <a:r>
              <a:rPr lang="en" sz="1500" b="1"/>
              <a:t>present, discuss and compare their findings</a:t>
            </a:r>
            <a:r>
              <a:rPr lang="en" sz="1500"/>
              <a:t> thus attempting to reach a deeper understanding of diversity and the creation of new identities brought about by migration and the condition of refugeeness.</a:t>
            </a:r>
            <a:endParaRPr sz="1500"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3"/>
          <p:cNvSpPr txBox="1">
            <a:spLocks noGrp="1"/>
          </p:cNvSpPr>
          <p:nvPr>
            <p:ph type="title"/>
          </p:nvPr>
        </p:nvSpPr>
        <p:spPr>
          <a:xfrm>
            <a:off x="311700" y="292850"/>
            <a:ext cx="8520600" cy="130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Narratives and Oral Traditions</a:t>
            </a:r>
            <a:br>
              <a:rPr lang="en" sz="3600"/>
            </a:br>
            <a:r>
              <a:rPr lang="en" sz="2400" b="0"/>
              <a:t>Led by: Georgios Kouzas (Athens) &amp; Marianthi Kaplanoglou (Athens)</a:t>
            </a:r>
            <a:endParaRPr sz="2400" b="0"/>
          </a:p>
        </p:txBody>
      </p:sp>
      <p:sp>
        <p:nvSpPr>
          <p:cNvPr id="201" name="Google Shape;201;p33"/>
          <p:cNvSpPr txBox="1">
            <a:spLocks noGrp="1"/>
          </p:cNvSpPr>
          <p:nvPr>
            <p:ph type="body" idx="1"/>
          </p:nvPr>
        </p:nvSpPr>
        <p:spPr>
          <a:xfrm>
            <a:off x="311700" y="1597250"/>
            <a:ext cx="8520600" cy="2971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Introduces issues of human rights, equality, peace, sustainability, and wellbeing.</a:t>
            </a:r>
            <a:endParaRPr/>
          </a:p>
          <a:p>
            <a:pPr marL="457200" lvl="0" indent="-342900" algn="l" rtl="0">
              <a:spcBef>
                <a:spcPts val="0"/>
              </a:spcBef>
              <a:spcAft>
                <a:spcPts val="0"/>
              </a:spcAft>
              <a:buSzPts val="1800"/>
              <a:buChar char="●"/>
            </a:pPr>
            <a:r>
              <a:rPr lang="en"/>
              <a:t>How the fragile oral diverse traditions, nested in communities are to be safeguarded against the juggernaut of industrialized culture? (Bauman and Briggs 2003: 308)</a:t>
            </a:r>
            <a:br>
              <a:rPr lang="en"/>
            </a:br>
            <a:endParaRPr/>
          </a:p>
          <a:p>
            <a:pPr marL="457200" lvl="0" indent="-342900" algn="l" rtl="0">
              <a:spcBef>
                <a:spcPts val="0"/>
              </a:spcBef>
              <a:spcAft>
                <a:spcPts val="0"/>
              </a:spcAft>
              <a:buSzPts val="1800"/>
              <a:buChar char="●"/>
            </a:pPr>
            <a:r>
              <a:rPr lang="en"/>
              <a:t>The political standpoint (traditionalization - politics of culture): </a:t>
            </a:r>
            <a:r>
              <a:rPr lang="en" sz="1600"/>
              <a:t>Transformation of social practices and performances into representations appropriated into discourses on heritage and its technical productions: conception of folklore as a collection of things or formulated ideas, folklore as vanishing object, which needs for documentation, protection and display - political value of the created text, interventions by experts, enabled by Unesco Member States (national archives, documentation centers, museums). </a:t>
            </a:r>
            <a:endParaRPr sz="16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4"/>
          <p:cNvSpPr txBox="1">
            <a:spLocks noGrp="1"/>
          </p:cNvSpPr>
          <p:nvPr>
            <p:ph type="title"/>
          </p:nvPr>
        </p:nvSpPr>
        <p:spPr>
          <a:xfrm>
            <a:off x="311700" y="292850"/>
            <a:ext cx="8520600" cy="130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Narratives and Oral Traditions</a:t>
            </a:r>
            <a:br>
              <a:rPr lang="en" sz="3000"/>
            </a:br>
            <a:r>
              <a:rPr lang="en" sz="2400" b="0"/>
              <a:t>(Continued)</a:t>
            </a:r>
            <a:endParaRPr sz="2400" b="0"/>
          </a:p>
        </p:txBody>
      </p:sp>
      <p:sp>
        <p:nvSpPr>
          <p:cNvPr id="207" name="Google Shape;207;p34"/>
          <p:cNvSpPr txBox="1">
            <a:spLocks noGrp="1"/>
          </p:cNvSpPr>
          <p:nvPr>
            <p:ph type="body" idx="1"/>
          </p:nvPr>
        </p:nvSpPr>
        <p:spPr>
          <a:xfrm>
            <a:off x="311700" y="1597250"/>
            <a:ext cx="8520600" cy="2971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Result: Freezing of cultural forms, historicizing process (Bausinger 1990: 82), emphasis on traditions as cultural properties (Anttonen 2005: 39). </a:t>
            </a:r>
            <a:br>
              <a:rPr lang="en"/>
            </a:br>
            <a:endParaRPr/>
          </a:p>
          <a:p>
            <a:pPr marL="457200" lvl="0" indent="-342900" algn="l" rtl="0">
              <a:spcBef>
                <a:spcPts val="0"/>
              </a:spcBef>
              <a:spcAft>
                <a:spcPts val="0"/>
              </a:spcAft>
              <a:buSzPts val="1800"/>
              <a:buChar char="●"/>
            </a:pPr>
            <a:r>
              <a:rPr lang="en"/>
              <a:t>The scientific standpoint (Folklore studies): </a:t>
            </a:r>
            <a:r>
              <a:rPr lang="en" sz="1600"/>
              <a:t>The activity of a folklorist is to record in order to analyze and interpret, not to preserve and display.  Folklore is not an aggregation of things but a dynamic communicative process (Ben-Amos 1972: 9). Orientation of folklore studies towards the social function of folklore in situated practices – scholarly focus on singers and narrators as individual performers and as members of social groups and their interplay in everyday life. Oral traditions are open-ended processes shaped by the inter-play between individually generated variations on the one hand, and selection criteria upheld by historically changing communities on the other (Vaz da Silva 2012: 51).</a:t>
            </a:r>
            <a:endParaRPr sz="16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5"/>
          <p:cNvSpPr txBox="1">
            <a:spLocks noGrp="1"/>
          </p:cNvSpPr>
          <p:nvPr>
            <p:ph type="title"/>
          </p:nvPr>
        </p:nvSpPr>
        <p:spPr>
          <a:xfrm>
            <a:off x="311700" y="292850"/>
            <a:ext cx="8520600" cy="130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Narratives and Oral Traditions</a:t>
            </a:r>
            <a:br>
              <a:rPr lang="en" sz="3000"/>
            </a:br>
            <a:r>
              <a:rPr lang="en" sz="2400" b="0"/>
              <a:t>Orality and everyday life: From public to private life and vice versa</a:t>
            </a:r>
            <a:endParaRPr sz="2400" b="0"/>
          </a:p>
        </p:txBody>
      </p:sp>
      <p:sp>
        <p:nvSpPr>
          <p:cNvPr id="213" name="Google Shape;213;p35"/>
          <p:cNvSpPr txBox="1">
            <a:spLocks noGrp="1"/>
          </p:cNvSpPr>
          <p:nvPr>
            <p:ph type="body" idx="1"/>
          </p:nvPr>
        </p:nvSpPr>
        <p:spPr>
          <a:xfrm>
            <a:off x="311700" y="1597250"/>
            <a:ext cx="8520600" cy="2971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Result:  Methodologically, putting the “folk” back into “folklore”.  Study of folklore as a shared culture ( multifaceted relationship between the individual and the collectivity – STUDY OF VARIATION). </a:t>
            </a:r>
            <a:br>
              <a:rPr lang="en"/>
            </a:br>
            <a:endParaRPr/>
          </a:p>
          <a:p>
            <a:pPr marL="457200" lvl="0" indent="-342900" algn="l" rtl="0">
              <a:spcBef>
                <a:spcPts val="0"/>
              </a:spcBef>
              <a:spcAft>
                <a:spcPts val="0"/>
              </a:spcAft>
              <a:buSzPts val="1800"/>
              <a:buChar char="●"/>
            </a:pPr>
            <a:r>
              <a:rPr lang="en" b="1"/>
              <a:t>THE FOLKLORE ARCHIVE  -  THE HISTORICAL ARCHIVE</a:t>
            </a:r>
            <a:endParaRPr b="1"/>
          </a:p>
          <a:p>
            <a:pPr marL="457200" lvl="0" indent="-342900" algn="l" rtl="0">
              <a:spcBef>
                <a:spcPts val="0"/>
              </a:spcBef>
              <a:spcAft>
                <a:spcPts val="0"/>
              </a:spcAft>
              <a:buSzPts val="1800"/>
              <a:buChar char="●"/>
            </a:pPr>
            <a:r>
              <a:rPr lang="en"/>
              <a:t>The relationship between public space and private.</a:t>
            </a:r>
            <a:endParaRPr/>
          </a:p>
          <a:p>
            <a:pPr marL="457200" lvl="0" indent="-342900" algn="l" rtl="0">
              <a:spcBef>
                <a:spcPts val="0"/>
              </a:spcBef>
              <a:spcAft>
                <a:spcPts val="0"/>
              </a:spcAft>
              <a:buSzPts val="1800"/>
              <a:buChar char="●"/>
            </a:pPr>
            <a:r>
              <a:rPr lang="en"/>
              <a:t>The interaction of public and private in everyday discussions (Rumors, Gossip, urban legends, conspiracy theories).</a:t>
            </a:r>
            <a:endParaRPr/>
          </a:p>
          <a:p>
            <a:pPr marL="457200" lvl="0" indent="-342900" algn="l" rtl="0">
              <a:spcBef>
                <a:spcPts val="0"/>
              </a:spcBef>
              <a:spcAft>
                <a:spcPts val="0"/>
              </a:spcAft>
              <a:buSzPts val="1800"/>
              <a:buChar char="●"/>
            </a:pPr>
            <a:r>
              <a:rPr lang="en"/>
              <a:t>The importance of public space (and especially the street) for the culture of everyday life.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6"/>
          <p:cNvSpPr txBox="1">
            <a:spLocks noGrp="1"/>
          </p:cNvSpPr>
          <p:nvPr>
            <p:ph type="title"/>
          </p:nvPr>
        </p:nvSpPr>
        <p:spPr>
          <a:xfrm>
            <a:off x="311700" y="292850"/>
            <a:ext cx="8520600" cy="130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Narratives and Oral Traditions</a:t>
            </a:r>
            <a:br>
              <a:rPr lang="en" sz="3000"/>
            </a:br>
            <a:r>
              <a:rPr lang="en" sz="2400" b="0"/>
              <a:t>(Continued)</a:t>
            </a:r>
            <a:endParaRPr sz="2400" b="0"/>
          </a:p>
        </p:txBody>
      </p:sp>
      <p:sp>
        <p:nvSpPr>
          <p:cNvPr id="219" name="Google Shape;219;p36"/>
          <p:cNvSpPr txBox="1">
            <a:spLocks noGrp="1"/>
          </p:cNvSpPr>
          <p:nvPr>
            <p:ph type="body" idx="1"/>
          </p:nvPr>
        </p:nvSpPr>
        <p:spPr>
          <a:xfrm>
            <a:off x="311700" y="1597250"/>
            <a:ext cx="8520600" cy="297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Oral speech and emotions from public to private life</a:t>
            </a:r>
            <a:endParaRPr/>
          </a:p>
          <a:p>
            <a:pPr marL="457200" lvl="0" indent="-330200" algn="l" rtl="0">
              <a:spcBef>
                <a:spcPts val="1200"/>
              </a:spcBef>
              <a:spcAft>
                <a:spcPts val="0"/>
              </a:spcAft>
              <a:buSzPts val="1600"/>
              <a:buChar char="●"/>
            </a:pPr>
            <a:r>
              <a:rPr lang="en" sz="1600"/>
              <a:t>Contemporary folklore research especially focuses on how the issue of both public and private life, and how public events (even in the micro-level of the neighborhood or the macro-level of the city or the country where we live) pass to the private area through social comments, i.e. daily gossip.</a:t>
            </a:r>
            <a:endParaRPr sz="1600"/>
          </a:p>
          <a:p>
            <a:pPr marL="457200" lvl="0" indent="-330200" algn="l" rtl="0">
              <a:spcBef>
                <a:spcPts val="0"/>
              </a:spcBef>
              <a:spcAft>
                <a:spcPts val="0"/>
              </a:spcAft>
              <a:buSzPts val="1600"/>
              <a:buChar char="●"/>
            </a:pPr>
            <a:r>
              <a:rPr lang="en" sz="1600"/>
              <a:t>However, apart from the dissemination of information, modern folklorists focus on the dynamic presence of the emotions that accompany social comments. The judgments and comments of people are accompanied by emotions, either positive towards some people, which in essence promote persons or situations in a positive way, or expressing negative emotions, which accompany negative judgments and in essence judge and control the behaviors of people.</a:t>
            </a:r>
            <a:endParaRPr sz="1600"/>
          </a:p>
          <a:p>
            <a:pPr marL="0" lvl="0" indent="0" algn="l" rtl="0">
              <a:spcBef>
                <a:spcPts val="1200"/>
              </a:spcBef>
              <a:spcAft>
                <a:spcPts val="120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en-US" sz="2400" b="1" dirty="0"/>
              <a:t>Material Culture and Ecology: Topics in Public Anthropology</a:t>
            </a:r>
            <a:br>
              <a:rPr lang="en-US" sz="2400" dirty="0"/>
            </a:br>
            <a:r>
              <a:rPr lang="en-US" sz="2400" dirty="0"/>
              <a:t>Led by: Claudia </a:t>
            </a:r>
            <a:r>
              <a:rPr lang="en-US" sz="2400" dirty="0" err="1"/>
              <a:t>Câmpeanu</a:t>
            </a:r>
            <a:r>
              <a:rPr lang="en-US" sz="2400" dirty="0"/>
              <a:t> &amp; Magda </a:t>
            </a:r>
            <a:r>
              <a:rPr lang="en-US" sz="2400" dirty="0" err="1"/>
              <a:t>Crăciun</a:t>
            </a:r>
            <a:r>
              <a:rPr lang="en-US" sz="2400" dirty="0"/>
              <a:t> (Bucharest)</a:t>
            </a:r>
          </a:p>
        </p:txBody>
      </p:sp>
      <p:sp>
        <p:nvSpPr>
          <p:cNvPr id="3" name="Inhaltsplatzhalter 2"/>
          <p:cNvSpPr>
            <a:spLocks noGrp="1"/>
          </p:cNvSpPr>
          <p:nvPr>
            <p:ph idx="1"/>
          </p:nvPr>
        </p:nvSpPr>
        <p:spPr>
          <a:xfrm>
            <a:off x="628650" y="3573217"/>
            <a:ext cx="7886700" cy="1310369"/>
          </a:xfrm>
        </p:spPr>
        <p:txBody>
          <a:bodyPr numCol="2">
            <a:normAutofit fontScale="25000" lnSpcReduction="20000"/>
          </a:bodyPr>
          <a:lstStyle/>
          <a:p>
            <a:pPr marL="0" indent="0">
              <a:buNone/>
            </a:pPr>
            <a:r>
              <a:rPr lang="en-US" sz="5400" dirty="0">
                <a:solidFill>
                  <a:schemeClr val="accent2">
                    <a:lumMod val="50000"/>
                  </a:schemeClr>
                </a:solidFill>
              </a:rPr>
              <a:t>Schedule:</a:t>
            </a:r>
          </a:p>
          <a:p>
            <a:pPr marL="0" indent="0">
              <a:buNone/>
            </a:pPr>
            <a:r>
              <a:rPr lang="en-US" sz="5400" dirty="0"/>
              <a:t>(all times are Bucharest times)</a:t>
            </a:r>
            <a:endParaRPr lang="en-US" sz="5400" dirty="0">
              <a:solidFill>
                <a:schemeClr val="accent2">
                  <a:lumMod val="50000"/>
                </a:schemeClr>
              </a:solidFill>
            </a:endParaRPr>
          </a:p>
          <a:p>
            <a:r>
              <a:rPr lang="en-US" sz="5400" dirty="0">
                <a:solidFill>
                  <a:schemeClr val="accent2">
                    <a:lumMod val="50000"/>
                  </a:schemeClr>
                </a:solidFill>
              </a:rPr>
              <a:t>M1: </a:t>
            </a:r>
            <a:r>
              <a:rPr lang="en-US" sz="5400" b="1" dirty="0"/>
              <a:t>19 May</a:t>
            </a:r>
            <a:r>
              <a:rPr lang="en-US" sz="5400" dirty="0"/>
              <a:t> </a:t>
            </a:r>
            <a:r>
              <a:rPr lang="en-US" sz="5400" b="1" dirty="0"/>
              <a:t>12 – 1pm. </a:t>
            </a:r>
            <a:r>
              <a:rPr lang="en-US" sz="5400" dirty="0"/>
              <a:t>Introduction to Public anthropology (1h)</a:t>
            </a:r>
          </a:p>
          <a:p>
            <a:r>
              <a:rPr lang="en-US" sz="5400" dirty="0">
                <a:solidFill>
                  <a:schemeClr val="accent2">
                    <a:lumMod val="50000"/>
                  </a:schemeClr>
                </a:solidFill>
              </a:rPr>
              <a:t>M2: </a:t>
            </a:r>
            <a:r>
              <a:rPr lang="en-US" sz="5400" b="1" dirty="0"/>
              <a:t>20 May 12 – 1pm. </a:t>
            </a:r>
            <a:r>
              <a:rPr lang="en-US" sz="5400" dirty="0"/>
              <a:t>Dissemination Methods (1h)</a:t>
            </a:r>
          </a:p>
          <a:p>
            <a:endParaRPr lang="en-US" sz="5400" dirty="0"/>
          </a:p>
          <a:p>
            <a:endParaRPr lang="en-US" sz="5400" dirty="0"/>
          </a:p>
          <a:p>
            <a:endParaRPr lang="en-US" sz="5400" dirty="0"/>
          </a:p>
          <a:p>
            <a:endParaRPr lang="en-US" sz="5400" dirty="0"/>
          </a:p>
          <a:p>
            <a:r>
              <a:rPr lang="en-US" sz="5400" dirty="0">
                <a:solidFill>
                  <a:schemeClr val="accent2">
                    <a:lumMod val="50000"/>
                  </a:schemeClr>
                </a:solidFill>
              </a:rPr>
              <a:t>M3: </a:t>
            </a:r>
            <a:r>
              <a:rPr lang="en-US" sz="5400" b="1" dirty="0"/>
              <a:t>31 May 12 – 2pm. </a:t>
            </a:r>
            <a:r>
              <a:rPr lang="en-US" sz="5400" dirty="0"/>
              <a:t>Engaging with the wider public: Examples (2h)</a:t>
            </a:r>
          </a:p>
          <a:p>
            <a:pPr lvl="1"/>
            <a:r>
              <a:rPr lang="en-US" sz="5400" dirty="0"/>
              <a:t>June 14 Deadline for uploading the exercise</a:t>
            </a:r>
          </a:p>
          <a:p>
            <a:pPr lvl="1"/>
            <a:r>
              <a:rPr lang="en-US" sz="5400" dirty="0"/>
              <a:t>June 14-21 Peer review</a:t>
            </a:r>
          </a:p>
          <a:p>
            <a:r>
              <a:rPr lang="en-US" sz="5400" dirty="0">
                <a:solidFill>
                  <a:schemeClr val="accent2">
                    <a:lumMod val="50000"/>
                  </a:schemeClr>
                </a:solidFill>
              </a:rPr>
              <a:t>M4: </a:t>
            </a:r>
            <a:r>
              <a:rPr lang="en-US" sz="5400" b="1" dirty="0"/>
              <a:t>21 June 12 – 1pm. </a:t>
            </a:r>
            <a:r>
              <a:rPr lang="en-US" sz="5400" dirty="0"/>
              <a:t>Feedback and Discussion  (1h)</a:t>
            </a:r>
          </a:p>
          <a:p>
            <a:endParaRPr lang="ro-RO" dirty="0"/>
          </a:p>
          <a:p>
            <a:endParaRPr lang="ro-RO" dirty="0"/>
          </a:p>
          <a:p>
            <a:endParaRPr lang="ro-RO" dirty="0"/>
          </a:p>
          <a:p>
            <a:endParaRPr lang="de-DE" dirty="0"/>
          </a:p>
        </p:txBody>
      </p:sp>
      <p:sp>
        <p:nvSpPr>
          <p:cNvPr id="4" name="Rounded Rectangle 3">
            <a:extLst>
              <a:ext uri="{FF2B5EF4-FFF2-40B4-BE49-F238E27FC236}">
                <a16:creationId xmlns:a16="http://schemas.microsoft.com/office/drawing/2014/main" id="{B15753E6-57C1-414A-9CBF-157E5C52BD4E}"/>
              </a:ext>
            </a:extLst>
          </p:cNvPr>
          <p:cNvSpPr/>
          <p:nvPr/>
        </p:nvSpPr>
        <p:spPr>
          <a:xfrm>
            <a:off x="628650" y="1319663"/>
            <a:ext cx="7563217" cy="81171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1200" kern="1200" dirty="0">
                <a:solidFill>
                  <a:prstClr val="black"/>
                </a:solidFill>
                <a:latin typeface="Calibri" panose="020F0502020204030204"/>
              </a:rPr>
              <a:t>Public anthropology</a:t>
            </a:r>
          </a:p>
          <a:p>
            <a:pPr defTabSz="685800">
              <a:buClrTx/>
            </a:pPr>
            <a:r>
              <a:rPr lang="en-US" sz="1200" kern="1200" dirty="0">
                <a:solidFill>
                  <a:prstClr val="black"/>
                </a:solidFill>
                <a:latin typeface="Calibri" panose="020F0502020204030204"/>
              </a:rPr>
              <a:t>Engaged/activist anthropology</a:t>
            </a:r>
          </a:p>
          <a:p>
            <a:pPr defTabSz="685800">
              <a:buClrTx/>
            </a:pPr>
            <a:r>
              <a:rPr lang="en-US" sz="1200" kern="1200" dirty="0">
                <a:solidFill>
                  <a:prstClr val="black"/>
                </a:solidFill>
                <a:latin typeface="Calibri" panose="020F0502020204030204"/>
              </a:rPr>
              <a:t>Applied anthropology</a:t>
            </a:r>
          </a:p>
          <a:p>
            <a:pPr defTabSz="685800">
              <a:buClrTx/>
            </a:pPr>
            <a:r>
              <a:rPr lang="en-US" sz="1200" kern="1200" dirty="0">
                <a:solidFill>
                  <a:prstClr val="black"/>
                </a:solidFill>
                <a:latin typeface="Calibri" panose="020F0502020204030204"/>
              </a:rPr>
              <a:t>Participatory action research</a:t>
            </a:r>
          </a:p>
        </p:txBody>
      </p:sp>
      <p:sp>
        <p:nvSpPr>
          <p:cNvPr id="5" name="TextBox 4">
            <a:extLst>
              <a:ext uri="{FF2B5EF4-FFF2-40B4-BE49-F238E27FC236}">
                <a16:creationId xmlns:a16="http://schemas.microsoft.com/office/drawing/2014/main" id="{EEECE86D-A870-4949-B5B6-BFCCF7EFA214}"/>
              </a:ext>
            </a:extLst>
          </p:cNvPr>
          <p:cNvSpPr txBox="1"/>
          <p:nvPr/>
        </p:nvSpPr>
        <p:spPr>
          <a:xfrm>
            <a:off x="6853295" y="1327653"/>
            <a:ext cx="1323247" cy="830997"/>
          </a:xfrm>
          <a:prstGeom prst="rect">
            <a:avLst/>
          </a:prstGeom>
          <a:noFill/>
        </p:spPr>
        <p:txBody>
          <a:bodyPr wrap="none" rtlCol="0">
            <a:spAutoFit/>
          </a:bodyPr>
          <a:lstStyle/>
          <a:p>
            <a:pPr algn="r" defTabSz="685800">
              <a:buClrTx/>
            </a:pPr>
            <a:r>
              <a:rPr lang="en-US" sz="1200" kern="1200" dirty="0">
                <a:solidFill>
                  <a:prstClr val="black"/>
                </a:solidFill>
                <a:latin typeface="Calibri" panose="020F0502020204030204"/>
                <a:ea typeface="+mn-ea"/>
                <a:cs typeface="+mn-cs"/>
              </a:rPr>
              <a:t>Current problems:</a:t>
            </a:r>
          </a:p>
          <a:p>
            <a:pPr algn="r" defTabSz="685800">
              <a:buClrTx/>
            </a:pPr>
            <a:r>
              <a:rPr lang="en-US" sz="1200" kern="1200" dirty="0">
                <a:solidFill>
                  <a:prstClr val="black"/>
                </a:solidFill>
                <a:latin typeface="Calibri" panose="020F0502020204030204"/>
                <a:ea typeface="+mn-ea"/>
                <a:cs typeface="+mn-cs"/>
              </a:rPr>
              <a:t>Climate change</a:t>
            </a:r>
          </a:p>
          <a:p>
            <a:pPr algn="r" defTabSz="685800">
              <a:buClrTx/>
            </a:pPr>
            <a:r>
              <a:rPr lang="en-US" sz="1200" kern="1200" dirty="0">
                <a:solidFill>
                  <a:prstClr val="black"/>
                </a:solidFill>
                <a:latin typeface="Calibri" panose="020F0502020204030204"/>
                <a:ea typeface="+mn-ea"/>
                <a:cs typeface="+mn-cs"/>
              </a:rPr>
              <a:t>Pollution </a:t>
            </a:r>
          </a:p>
          <a:p>
            <a:pPr algn="r" defTabSz="685800">
              <a:buClrTx/>
            </a:pPr>
            <a:r>
              <a:rPr lang="en-US" sz="1200" kern="1200" dirty="0">
                <a:solidFill>
                  <a:prstClr val="black"/>
                </a:solidFill>
                <a:latin typeface="Calibri" panose="020F0502020204030204"/>
                <a:ea typeface="+mn-ea"/>
                <a:cs typeface="+mn-cs"/>
              </a:rPr>
              <a:t>Biodiversity loss</a:t>
            </a:r>
          </a:p>
        </p:txBody>
      </p:sp>
      <p:sp>
        <p:nvSpPr>
          <p:cNvPr id="6" name="TextBox 5">
            <a:extLst>
              <a:ext uri="{FF2B5EF4-FFF2-40B4-BE49-F238E27FC236}">
                <a16:creationId xmlns:a16="http://schemas.microsoft.com/office/drawing/2014/main" id="{B5B94671-8432-144D-91DE-DCCAF8E69433}"/>
              </a:ext>
            </a:extLst>
          </p:cNvPr>
          <p:cNvSpPr txBox="1"/>
          <p:nvPr/>
        </p:nvSpPr>
        <p:spPr>
          <a:xfrm>
            <a:off x="3962969" y="1413894"/>
            <a:ext cx="1218063" cy="646331"/>
          </a:xfrm>
          <a:prstGeom prst="rect">
            <a:avLst/>
          </a:prstGeom>
          <a:noFill/>
        </p:spPr>
        <p:txBody>
          <a:bodyPr wrap="square" rtlCol="0">
            <a:spAutoFit/>
          </a:bodyPr>
          <a:lstStyle/>
          <a:p>
            <a:pPr defTabSz="685800">
              <a:buClrTx/>
            </a:pPr>
            <a:r>
              <a:rPr lang="en-US" sz="1200" kern="1200" dirty="0">
                <a:solidFill>
                  <a:prstClr val="black"/>
                </a:solidFill>
                <a:latin typeface="Calibri" panose="020F0502020204030204"/>
                <a:ea typeface="+mn-ea"/>
                <a:cs typeface="+mn-cs"/>
              </a:rPr>
              <a:t>Anthropology for and with a wider public</a:t>
            </a:r>
          </a:p>
        </p:txBody>
      </p:sp>
      <p:sp>
        <p:nvSpPr>
          <p:cNvPr id="8" name="Rounded Rectangle 7">
            <a:extLst>
              <a:ext uri="{FF2B5EF4-FFF2-40B4-BE49-F238E27FC236}">
                <a16:creationId xmlns:a16="http://schemas.microsoft.com/office/drawing/2014/main" id="{CD606AE2-1F42-7A45-9B1F-091AFF8EAED6}"/>
              </a:ext>
            </a:extLst>
          </p:cNvPr>
          <p:cNvSpPr/>
          <p:nvPr/>
        </p:nvSpPr>
        <p:spPr>
          <a:xfrm>
            <a:off x="628650" y="2225604"/>
            <a:ext cx="7563217" cy="106982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1200" kern="1200" dirty="0">
                <a:solidFill>
                  <a:prstClr val="black"/>
                </a:solidFill>
                <a:latin typeface="Calibri" panose="020F0502020204030204"/>
              </a:rPr>
              <a:t>Learning outcomes:  </a:t>
            </a:r>
          </a:p>
        </p:txBody>
      </p:sp>
      <p:sp>
        <p:nvSpPr>
          <p:cNvPr id="9" name="TextBox 8">
            <a:extLst>
              <a:ext uri="{FF2B5EF4-FFF2-40B4-BE49-F238E27FC236}">
                <a16:creationId xmlns:a16="http://schemas.microsoft.com/office/drawing/2014/main" id="{A3E9AA16-2483-6B4D-B502-CA4783FF0C03}"/>
              </a:ext>
            </a:extLst>
          </p:cNvPr>
          <p:cNvSpPr txBox="1"/>
          <p:nvPr/>
        </p:nvSpPr>
        <p:spPr>
          <a:xfrm>
            <a:off x="2555579" y="2242044"/>
            <a:ext cx="4501360" cy="1015663"/>
          </a:xfrm>
          <a:prstGeom prst="rect">
            <a:avLst/>
          </a:prstGeom>
          <a:noFill/>
        </p:spPr>
        <p:txBody>
          <a:bodyPr wrap="none" rtlCol="0">
            <a:spAutoFit/>
          </a:bodyPr>
          <a:lstStyle/>
          <a:p>
            <a:pPr defTabSz="685800">
              <a:buClrTx/>
            </a:pPr>
            <a:r>
              <a:rPr lang="en-US" sz="1200" kern="1200" dirty="0">
                <a:solidFill>
                  <a:prstClr val="black"/>
                </a:solidFill>
                <a:latin typeface="Calibri" panose="020F0502020204030204"/>
                <a:ea typeface="+mn-ea"/>
                <a:cs typeface="+mn-cs"/>
              </a:rPr>
              <a:t>At the end of the course, students should be able to:</a:t>
            </a:r>
          </a:p>
          <a:p>
            <a:pPr marL="214313" indent="-214313" defTabSz="685800">
              <a:buClrTx/>
              <a:buFontTx/>
              <a:buChar char="-"/>
            </a:pPr>
            <a:r>
              <a:rPr lang="en-US" sz="1200" kern="1200" dirty="0">
                <a:solidFill>
                  <a:prstClr val="black"/>
                </a:solidFill>
                <a:latin typeface="Calibri" panose="020F0502020204030204"/>
                <a:ea typeface="+mn-ea"/>
                <a:cs typeface="+mn-cs"/>
              </a:rPr>
              <a:t>Explain the meaning, scope, and relevance of public anthropology</a:t>
            </a:r>
          </a:p>
          <a:p>
            <a:pPr marL="214313" indent="-214313" defTabSz="685800">
              <a:buClrTx/>
              <a:buFontTx/>
              <a:buChar char="-"/>
            </a:pPr>
            <a:r>
              <a:rPr lang="en-US" sz="1200" kern="1200" dirty="0">
                <a:solidFill>
                  <a:prstClr val="black"/>
                </a:solidFill>
                <a:latin typeface="Calibri" panose="020F0502020204030204"/>
                <a:ea typeface="+mn-ea"/>
                <a:cs typeface="+mn-cs"/>
              </a:rPr>
              <a:t>Describe specific methodologies used in public anthropology</a:t>
            </a:r>
          </a:p>
          <a:p>
            <a:pPr marL="214313" indent="-214313" defTabSz="685800">
              <a:buClrTx/>
              <a:buFontTx/>
              <a:buChar char="-"/>
            </a:pPr>
            <a:r>
              <a:rPr lang="en-US" sz="1200" kern="1200" dirty="0">
                <a:solidFill>
                  <a:prstClr val="black"/>
                </a:solidFill>
                <a:latin typeface="Calibri" panose="020F0502020204030204"/>
                <a:ea typeface="+mn-ea"/>
                <a:cs typeface="+mn-cs"/>
              </a:rPr>
              <a:t>Write a public anthropology text </a:t>
            </a:r>
          </a:p>
          <a:p>
            <a:pPr marL="214313" indent="-214313" defTabSz="685800">
              <a:buClrTx/>
              <a:buFontTx/>
              <a:buChar char="-"/>
            </a:pPr>
            <a:r>
              <a:rPr lang="en-US" sz="1200" kern="1200" dirty="0">
                <a:solidFill>
                  <a:prstClr val="black"/>
                </a:solidFill>
                <a:latin typeface="Calibri" panose="020F0502020204030204"/>
                <a:ea typeface="+mn-ea"/>
                <a:cs typeface="+mn-cs"/>
              </a:rPr>
              <a:t>Evaluate a public anthropology text</a:t>
            </a:r>
          </a:p>
        </p:txBody>
      </p:sp>
    </p:spTree>
    <p:extLst>
      <p:ext uri="{BB962C8B-B14F-4D97-AF65-F5344CB8AC3E}">
        <p14:creationId xmlns:p14="http://schemas.microsoft.com/office/powerpoint/2010/main" val="749732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8"/>
          <p:cNvSpPr txBox="1">
            <a:spLocks noGrp="1"/>
          </p:cNvSpPr>
          <p:nvPr>
            <p:ph type="title"/>
          </p:nvPr>
        </p:nvSpPr>
        <p:spPr>
          <a:xfrm>
            <a:off x="311700" y="292850"/>
            <a:ext cx="8520600" cy="130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t>Material Culture and Identity</a:t>
            </a:r>
            <a:br>
              <a:rPr lang="en" sz="3600" dirty="0"/>
            </a:br>
            <a:r>
              <a:rPr lang="en" sz="2400" b="0" dirty="0"/>
              <a:t>Led by: Gabriele Alex (T</a:t>
            </a:r>
            <a:r>
              <a:rPr lang="de-DE" sz="2400" b="0" dirty="0"/>
              <a:t>übingen</a:t>
            </a:r>
            <a:r>
              <a:rPr lang="en" sz="2400" b="0" dirty="0"/>
              <a:t>) &amp; Sarah Holst Kjaer (Stockholm)</a:t>
            </a:r>
            <a:endParaRPr sz="2400" b="0" dirty="0"/>
          </a:p>
        </p:txBody>
      </p:sp>
      <p:sp>
        <p:nvSpPr>
          <p:cNvPr id="231" name="Google Shape;231;p38"/>
          <p:cNvSpPr txBox="1">
            <a:spLocks noGrp="1"/>
          </p:cNvSpPr>
          <p:nvPr>
            <p:ph type="body" idx="1"/>
          </p:nvPr>
        </p:nvSpPr>
        <p:spPr>
          <a:xfrm>
            <a:off x="311700" y="1241174"/>
            <a:ext cx="8520600" cy="313649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Links between materiality/material culture and identity. </a:t>
            </a:r>
            <a:endParaRPr dirty="0"/>
          </a:p>
          <a:p>
            <a:pPr marL="457200" lvl="0" indent="-342900" algn="l" rtl="0">
              <a:spcBef>
                <a:spcPts val="0"/>
              </a:spcBef>
              <a:spcAft>
                <a:spcPts val="0"/>
              </a:spcAft>
              <a:buSzPts val="1800"/>
              <a:buChar char="●"/>
            </a:pPr>
            <a:r>
              <a:rPr lang="en" dirty="0"/>
              <a:t>How do people relate to the world around them, such as the urban landscape, monuments, the lived-in environments, but also with objects and materialities that frame our everyday life with different functions and in different ways. </a:t>
            </a:r>
            <a:endParaRPr dirty="0"/>
          </a:p>
          <a:p>
            <a:pPr marL="457200" lvl="0" indent="-342900" algn="l" rtl="0">
              <a:spcBef>
                <a:spcPts val="0"/>
              </a:spcBef>
              <a:spcAft>
                <a:spcPts val="0"/>
              </a:spcAft>
              <a:buSzPts val="1800"/>
              <a:buChar char="●"/>
            </a:pPr>
            <a:r>
              <a:rPr lang="en" dirty="0"/>
              <a:t>Comparative perspectives, constructions of identity, belonging, marginalization or exclusion.</a:t>
            </a:r>
            <a:endParaRPr dirty="0"/>
          </a:p>
          <a:p>
            <a:pPr marL="457200" lvl="0" indent="-342900" algn="l" rtl="0">
              <a:spcBef>
                <a:spcPts val="0"/>
              </a:spcBef>
              <a:spcAft>
                <a:spcPts val="0"/>
              </a:spcAft>
              <a:buSzPts val="1800"/>
              <a:buChar char="●"/>
            </a:pPr>
            <a:r>
              <a:rPr lang="en" dirty="0"/>
              <a:t>Lectures, texts, student group-work on the practice of ethnographical methods. </a:t>
            </a:r>
            <a:endParaRPr dirty="0"/>
          </a:p>
          <a:p>
            <a:pPr marL="457200" lvl="0" indent="-342900" algn="l" rtl="0">
              <a:spcBef>
                <a:spcPts val="0"/>
              </a:spcBef>
              <a:spcAft>
                <a:spcPts val="0"/>
              </a:spcAft>
              <a:buSzPts val="1800"/>
              <a:buChar char="●"/>
            </a:pPr>
            <a:r>
              <a:rPr lang="en" dirty="0"/>
              <a:t>One individual student exercise while still being at their home universities.</a:t>
            </a:r>
            <a:endParaRPr dirty="0"/>
          </a:p>
          <a:p>
            <a:pPr marL="457200" lvl="0" indent="-342900" algn="l" rtl="0">
              <a:spcBef>
                <a:spcPts val="0"/>
              </a:spcBef>
              <a:spcAft>
                <a:spcPts val="0"/>
              </a:spcAft>
              <a:buSzPts val="1800"/>
              <a:buChar char="●"/>
            </a:pPr>
            <a:r>
              <a:rPr lang="en" dirty="0"/>
              <a:t>In Tübingen: Excursion to the Lindenmuseum (museum-focused perspective).</a:t>
            </a:r>
            <a:endParaRPr dirty="0"/>
          </a:p>
          <a:p>
            <a:pPr marL="457200" lvl="0" indent="-342900" algn="l" rtl="0">
              <a:spcBef>
                <a:spcPts val="0"/>
              </a:spcBef>
              <a:spcAft>
                <a:spcPts val="0"/>
              </a:spcAft>
              <a:buSzPts val="1800"/>
              <a:buChar char="●"/>
            </a:pPr>
            <a:r>
              <a:rPr lang="en" dirty="0"/>
              <a:t>Student examination: Group presentation and discussion on how ethnographical practice can support e.g. community-building or inclusion processes. </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Kick-Off Meeting of Summer School</a:t>
            </a:r>
            <a:endParaRPr/>
          </a:p>
        </p:txBody>
      </p:sp>
      <p:sp>
        <p:nvSpPr>
          <p:cNvPr id="70" name="Google Shape;70;p15"/>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A Few Words About the CIVIS Network</a:t>
            </a:r>
            <a:endParaRPr/>
          </a:p>
          <a:p>
            <a:pPr marL="457200" lvl="0" indent="-342900" algn="l" rtl="0">
              <a:spcBef>
                <a:spcPts val="0"/>
              </a:spcBef>
              <a:spcAft>
                <a:spcPts val="0"/>
              </a:spcAft>
              <a:buSzPts val="1800"/>
              <a:buChar char="●"/>
            </a:pPr>
            <a:r>
              <a:rPr lang="en"/>
              <a:t>Introduction of Teachers &amp; Staff</a:t>
            </a:r>
            <a:endParaRPr/>
          </a:p>
          <a:p>
            <a:pPr marL="457200" lvl="0" indent="-342900" algn="l" rtl="0">
              <a:spcBef>
                <a:spcPts val="0"/>
              </a:spcBef>
              <a:spcAft>
                <a:spcPts val="0"/>
              </a:spcAft>
              <a:buSzPts val="1800"/>
              <a:buChar char="●"/>
            </a:pPr>
            <a:r>
              <a:rPr lang="en"/>
              <a:t>What do we mean with “Going Public”</a:t>
            </a:r>
            <a:endParaRPr/>
          </a:p>
          <a:p>
            <a:pPr marL="914400" lvl="1" indent="-342900" algn="l" rtl="0">
              <a:spcBef>
                <a:spcPts val="0"/>
              </a:spcBef>
              <a:spcAft>
                <a:spcPts val="0"/>
              </a:spcAft>
              <a:buSzPts val="1800"/>
              <a:buChar char="○"/>
            </a:pPr>
            <a:r>
              <a:rPr lang="en" sz="1800"/>
              <a:t>General – what is the Going Public Approach?</a:t>
            </a:r>
            <a:endParaRPr sz="1800"/>
          </a:p>
          <a:p>
            <a:pPr marL="914400" lvl="1" indent="-342900" algn="l" rtl="0">
              <a:spcBef>
                <a:spcPts val="0"/>
              </a:spcBef>
              <a:spcAft>
                <a:spcPts val="0"/>
              </a:spcAft>
              <a:buSzPts val="1800"/>
              <a:buChar char="○"/>
            </a:pPr>
            <a:r>
              <a:rPr lang="en" sz="1800"/>
              <a:t>Stream 1: Migration and Diversity </a:t>
            </a:r>
            <a:endParaRPr sz="1800"/>
          </a:p>
          <a:p>
            <a:pPr marL="914400" lvl="1" indent="-342900" algn="l" rtl="0">
              <a:spcBef>
                <a:spcPts val="0"/>
              </a:spcBef>
              <a:spcAft>
                <a:spcPts val="0"/>
              </a:spcAft>
              <a:buSzPts val="1800"/>
              <a:buChar char="○"/>
            </a:pPr>
            <a:r>
              <a:rPr lang="en" sz="1800"/>
              <a:t>Stream 2: Narratives and Oral Traditions</a:t>
            </a:r>
            <a:endParaRPr sz="1800"/>
          </a:p>
          <a:p>
            <a:pPr marL="914400" lvl="1" indent="-342900" algn="l" rtl="0">
              <a:spcBef>
                <a:spcPts val="0"/>
              </a:spcBef>
              <a:spcAft>
                <a:spcPts val="0"/>
              </a:spcAft>
              <a:buSzPts val="1800"/>
              <a:buChar char="○"/>
            </a:pPr>
            <a:r>
              <a:rPr lang="en" sz="1800"/>
              <a:t>Stream 3: Material Culture and Ecology: Topics in Public Anthropology</a:t>
            </a:r>
            <a:endParaRPr sz="1800"/>
          </a:p>
          <a:p>
            <a:pPr marL="914400" lvl="1" indent="-342900" algn="l" rtl="0">
              <a:spcBef>
                <a:spcPts val="0"/>
              </a:spcBef>
              <a:spcAft>
                <a:spcPts val="0"/>
              </a:spcAft>
              <a:buSzPts val="1800"/>
              <a:buChar char="○"/>
            </a:pPr>
            <a:r>
              <a:rPr lang="en" sz="1800"/>
              <a:t>Stream 4: Material Culture and Identity </a:t>
            </a:r>
            <a:endParaRPr sz="1800"/>
          </a:p>
          <a:p>
            <a:pPr marL="457200" lvl="0" indent="-342900" algn="l" rtl="0">
              <a:spcBef>
                <a:spcPts val="0"/>
              </a:spcBef>
              <a:spcAft>
                <a:spcPts val="0"/>
              </a:spcAft>
              <a:buSzPts val="1800"/>
              <a:buChar char="●"/>
            </a:pPr>
            <a:r>
              <a:rPr lang="en"/>
              <a:t>Organisational Matters</a:t>
            </a:r>
            <a:endParaRPr/>
          </a:p>
          <a:p>
            <a:pPr marL="457200" lvl="0" indent="-342900" algn="l" rtl="0">
              <a:spcBef>
                <a:spcPts val="0"/>
              </a:spcBef>
              <a:spcAft>
                <a:spcPts val="0"/>
              </a:spcAft>
              <a:buSzPts val="1800"/>
              <a:buChar char="●"/>
            </a:pPr>
            <a:r>
              <a:rPr lang="en"/>
              <a:t>Questions?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35"/>
        <p:cNvGrpSpPr/>
        <p:nvPr/>
      </p:nvGrpSpPr>
      <p:grpSpPr>
        <a:xfrm>
          <a:off x="0" y="0"/>
          <a:ext cx="0" cy="0"/>
          <a:chOff x="0" y="0"/>
          <a:chExt cx="0" cy="0"/>
        </a:xfrm>
      </p:grpSpPr>
      <p:sp>
        <p:nvSpPr>
          <p:cNvPr id="236" name="Google Shape;236;p3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600">
                <a:solidFill>
                  <a:schemeClr val="lt1"/>
                </a:solidFill>
              </a:rPr>
              <a:t>Organisational Matters</a:t>
            </a:r>
            <a:endParaRPr sz="3600">
              <a:solidFill>
                <a:schemeClr val="lt1"/>
              </a:solidFill>
            </a:endParaRPr>
          </a:p>
        </p:txBody>
      </p:sp>
      <p:sp>
        <p:nvSpPr>
          <p:cNvPr id="237" name="Google Shape;237;p39"/>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fontScale="92500" lnSpcReduction="20000"/>
          </a:bodyPr>
          <a:lstStyle/>
          <a:p>
            <a:pPr marL="457200" lvl="0" indent="-381000" algn="l" rtl="0">
              <a:spcBef>
                <a:spcPts val="0"/>
              </a:spcBef>
              <a:spcAft>
                <a:spcPts val="0"/>
              </a:spcAft>
              <a:buClr>
                <a:schemeClr val="lt1"/>
              </a:buClr>
              <a:buSzPts val="2400"/>
              <a:buChar char="●"/>
            </a:pPr>
            <a:r>
              <a:rPr lang="en" sz="2400" b="1">
                <a:solidFill>
                  <a:schemeClr val="lt1"/>
                </a:solidFill>
              </a:rPr>
              <a:t>Venue</a:t>
            </a:r>
            <a:br>
              <a:rPr lang="en" sz="2400" b="1">
                <a:solidFill>
                  <a:schemeClr val="lt1"/>
                </a:solidFill>
              </a:rPr>
            </a:br>
            <a:endParaRPr sz="2400" b="1">
              <a:solidFill>
                <a:schemeClr val="lt1"/>
              </a:solidFill>
            </a:endParaRPr>
          </a:p>
          <a:p>
            <a:pPr marL="457200" lvl="0" indent="-381000" algn="l" rtl="0">
              <a:spcBef>
                <a:spcPts val="0"/>
              </a:spcBef>
              <a:spcAft>
                <a:spcPts val="0"/>
              </a:spcAft>
              <a:buClr>
                <a:schemeClr val="lt1"/>
              </a:buClr>
              <a:buSzPts val="2400"/>
              <a:buChar char="●"/>
            </a:pPr>
            <a:r>
              <a:rPr lang="en" sz="2400" b="1">
                <a:solidFill>
                  <a:schemeClr val="lt1"/>
                </a:solidFill>
              </a:rPr>
              <a:t>Tübingen in June</a:t>
            </a:r>
            <a:br>
              <a:rPr lang="en" sz="2400" b="1">
                <a:solidFill>
                  <a:schemeClr val="lt1"/>
                </a:solidFill>
              </a:rPr>
            </a:br>
            <a:endParaRPr sz="2400" b="1">
              <a:solidFill>
                <a:schemeClr val="lt1"/>
              </a:solidFill>
            </a:endParaRPr>
          </a:p>
          <a:p>
            <a:pPr marL="457200" lvl="0" indent="-381000" algn="l" rtl="0">
              <a:spcBef>
                <a:spcPts val="0"/>
              </a:spcBef>
              <a:spcAft>
                <a:spcPts val="0"/>
              </a:spcAft>
              <a:buClr>
                <a:schemeClr val="lt1"/>
              </a:buClr>
              <a:buSzPts val="2400"/>
              <a:buChar char="●"/>
            </a:pPr>
            <a:r>
              <a:rPr lang="en" sz="2400" b="1">
                <a:solidFill>
                  <a:schemeClr val="lt1"/>
                </a:solidFill>
              </a:rPr>
              <a:t>Assistance in Tübingen</a:t>
            </a:r>
            <a:br>
              <a:rPr lang="en" sz="2400" b="1">
                <a:solidFill>
                  <a:schemeClr val="lt1"/>
                </a:solidFill>
              </a:rPr>
            </a:br>
            <a:endParaRPr sz="2400" b="1">
              <a:solidFill>
                <a:schemeClr val="lt1"/>
              </a:solidFill>
            </a:endParaRPr>
          </a:p>
          <a:p>
            <a:pPr marL="457200" lvl="0" indent="-381000" algn="l" rtl="0">
              <a:spcBef>
                <a:spcPts val="0"/>
              </a:spcBef>
              <a:spcAft>
                <a:spcPts val="0"/>
              </a:spcAft>
              <a:buClr>
                <a:schemeClr val="lt1"/>
              </a:buClr>
              <a:buSzPts val="2400"/>
              <a:buChar char="●"/>
            </a:pPr>
            <a:r>
              <a:rPr lang="en" sz="2400" b="1">
                <a:solidFill>
                  <a:schemeClr val="lt1"/>
                </a:solidFill>
              </a:rPr>
              <a:t>Tyrus Torres</a:t>
            </a:r>
            <a:br>
              <a:rPr lang="en" sz="2400" b="1">
                <a:solidFill>
                  <a:schemeClr val="lt1"/>
                </a:solidFill>
              </a:rPr>
            </a:br>
            <a:endParaRPr sz="2400" b="1">
              <a:solidFill>
                <a:schemeClr val="lt1"/>
              </a:solidFill>
            </a:endParaRPr>
          </a:p>
          <a:p>
            <a:pPr marL="457200" lvl="0" indent="-381000" algn="l" rtl="0">
              <a:spcBef>
                <a:spcPts val="0"/>
              </a:spcBef>
              <a:spcAft>
                <a:spcPts val="0"/>
              </a:spcAft>
              <a:buClr>
                <a:schemeClr val="lt1"/>
              </a:buClr>
              <a:buSzPts val="2400"/>
              <a:buChar char="●"/>
            </a:pPr>
            <a:r>
              <a:rPr lang="en" sz="2400" b="1">
                <a:solidFill>
                  <a:schemeClr val="lt1"/>
                </a:solidFill>
              </a:rPr>
              <a:t>Contact with German Students</a:t>
            </a:r>
            <a:endParaRPr sz="2400" b="1">
              <a:solidFill>
                <a:schemeClr val="l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40"/>
          <p:cNvPicPr preferRelativeResize="0"/>
          <p:nvPr/>
        </p:nvPicPr>
        <p:blipFill>
          <a:blip r:embed="rId3">
            <a:alphaModFix/>
          </a:blip>
          <a:stretch>
            <a:fillRect/>
          </a:stretch>
        </p:blipFill>
        <p:spPr>
          <a:xfrm>
            <a:off x="-31700" y="-36000"/>
            <a:ext cx="9207400" cy="5215501"/>
          </a:xfrm>
          <a:prstGeom prst="rect">
            <a:avLst/>
          </a:prstGeom>
          <a:noFill/>
          <a:ln>
            <a:noFill/>
          </a:ln>
        </p:spPr>
      </p:pic>
      <p:sp>
        <p:nvSpPr>
          <p:cNvPr id="243" name="Google Shape;243;p40"/>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800" dirty="0">
                <a:solidFill>
                  <a:schemeClr val="lt1"/>
                </a:solidFill>
                <a:highlight>
                  <a:schemeClr val="dk1"/>
                </a:highlight>
              </a:rPr>
              <a:t>Where is Tuebingen?</a:t>
            </a:r>
            <a:endParaRPr sz="2800" dirty="0">
              <a:solidFill>
                <a:schemeClr val="lt1"/>
              </a:solidFill>
              <a:highlight>
                <a:schemeClr val="dk1"/>
              </a:highlight>
            </a:endParaRPr>
          </a:p>
        </p:txBody>
      </p:sp>
      <p:sp>
        <p:nvSpPr>
          <p:cNvPr id="244" name="Google Shape;244;p40"/>
          <p:cNvSpPr/>
          <p:nvPr/>
        </p:nvSpPr>
        <p:spPr>
          <a:xfrm>
            <a:off x="4189725" y="3580800"/>
            <a:ext cx="218100" cy="2181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41"/>
          <p:cNvPicPr preferRelativeResize="0"/>
          <p:nvPr/>
        </p:nvPicPr>
        <p:blipFill rotWithShape="1">
          <a:blip r:embed="rId3">
            <a:alphaModFix/>
          </a:blip>
          <a:srcRect t="5012" b="5003"/>
          <a:stretch/>
        </p:blipFill>
        <p:spPr>
          <a:xfrm>
            <a:off x="-46950" y="0"/>
            <a:ext cx="9237901" cy="5143501"/>
          </a:xfrm>
          <a:prstGeom prst="rect">
            <a:avLst/>
          </a:prstGeom>
          <a:noFill/>
          <a:ln>
            <a:noFill/>
          </a:ln>
        </p:spPr>
      </p:pic>
      <p:sp>
        <p:nvSpPr>
          <p:cNvPr id="3" name="Google Shape;243;p40">
            <a:extLst>
              <a:ext uri="{FF2B5EF4-FFF2-40B4-BE49-F238E27FC236}">
                <a16:creationId xmlns:a16="http://schemas.microsoft.com/office/drawing/2014/main" id="{ABA80DDD-C6F2-FFAC-A3A1-E8992D55FFD9}"/>
              </a:ext>
            </a:extLst>
          </p:cNvPr>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100" dirty="0">
                <a:solidFill>
                  <a:schemeClr val="lt1"/>
                </a:solidFill>
                <a:highlight>
                  <a:schemeClr val="dk1"/>
                </a:highlight>
              </a:rPr>
              <a:t>Tuebingen</a:t>
            </a:r>
            <a:r>
              <a:rPr lang="en" sz="2700" dirty="0">
                <a:solidFill>
                  <a:schemeClr val="lt1"/>
                </a:solidFill>
                <a:highlight>
                  <a:schemeClr val="dk1"/>
                </a:highlight>
              </a:rPr>
              <a:t> along the Neckar River</a:t>
            </a:r>
            <a:endParaRPr sz="2700" dirty="0">
              <a:solidFill>
                <a:schemeClr val="lt1"/>
              </a:solidFill>
              <a:highlight>
                <a:schemeClr val="dk1"/>
              </a:high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42"/>
          <p:cNvPicPr preferRelativeResize="0"/>
          <p:nvPr/>
        </p:nvPicPr>
        <p:blipFill rotWithShape="1">
          <a:blip r:embed="rId3">
            <a:alphaModFix/>
          </a:blip>
          <a:srcRect b="11300"/>
          <a:stretch/>
        </p:blipFill>
        <p:spPr>
          <a:xfrm>
            <a:off x="0" y="0"/>
            <a:ext cx="9211950" cy="5143500"/>
          </a:xfrm>
          <a:prstGeom prst="rect">
            <a:avLst/>
          </a:prstGeom>
          <a:noFill/>
          <a:ln>
            <a:noFill/>
          </a:ln>
        </p:spPr>
      </p:pic>
      <p:sp>
        <p:nvSpPr>
          <p:cNvPr id="3" name="Google Shape;243;p40">
            <a:extLst>
              <a:ext uri="{FF2B5EF4-FFF2-40B4-BE49-F238E27FC236}">
                <a16:creationId xmlns:a16="http://schemas.microsoft.com/office/drawing/2014/main" id="{0668496F-AD72-1535-094C-14542BC5C820}"/>
              </a:ext>
            </a:extLst>
          </p:cNvPr>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100" dirty="0">
                <a:solidFill>
                  <a:schemeClr val="lt1"/>
                </a:solidFill>
                <a:highlight>
                  <a:schemeClr val="dk1"/>
                </a:highlight>
              </a:rPr>
              <a:t>Tuebingen </a:t>
            </a:r>
            <a:r>
              <a:rPr lang="en" sz="2700" dirty="0">
                <a:solidFill>
                  <a:schemeClr val="lt1"/>
                </a:solidFill>
                <a:highlight>
                  <a:schemeClr val="dk1"/>
                </a:highlight>
              </a:rPr>
              <a:t>Upclose</a:t>
            </a:r>
            <a:endParaRPr sz="2700" dirty="0">
              <a:solidFill>
                <a:schemeClr val="lt1"/>
              </a:solidFill>
              <a:highlight>
                <a:schemeClr val="dk1"/>
              </a:highlight>
            </a:endParaRPr>
          </a:p>
        </p:txBody>
      </p:sp>
      <p:cxnSp>
        <p:nvCxnSpPr>
          <p:cNvPr id="4" name="Straight Arrow Connector 3">
            <a:extLst>
              <a:ext uri="{FF2B5EF4-FFF2-40B4-BE49-F238E27FC236}">
                <a16:creationId xmlns:a16="http://schemas.microsoft.com/office/drawing/2014/main" id="{D703F173-D513-7198-18C2-9F511E6112B7}"/>
              </a:ext>
            </a:extLst>
          </p:cNvPr>
          <p:cNvCxnSpPr>
            <a:cxnSpLocks/>
          </p:cNvCxnSpPr>
          <p:nvPr/>
        </p:nvCxnSpPr>
        <p:spPr>
          <a:xfrm flipH="1" flipV="1">
            <a:off x="5506720" y="1595120"/>
            <a:ext cx="223520" cy="242824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0C1785E-13DE-A636-28D0-4D18454DD779}"/>
              </a:ext>
            </a:extLst>
          </p:cNvPr>
          <p:cNvSpPr txBox="1"/>
          <p:nvPr/>
        </p:nvSpPr>
        <p:spPr>
          <a:xfrm>
            <a:off x="5730240" y="1544320"/>
            <a:ext cx="1137920" cy="646331"/>
          </a:xfrm>
          <a:prstGeom prst="rect">
            <a:avLst/>
          </a:prstGeom>
          <a:noFill/>
        </p:spPr>
        <p:txBody>
          <a:bodyPr wrap="square" rtlCol="0">
            <a:spAutoFit/>
          </a:bodyPr>
          <a:lstStyle/>
          <a:p>
            <a:r>
              <a:rPr lang="en-US" sz="1800" dirty="0">
                <a:solidFill>
                  <a:schemeClr val="bg1"/>
                </a:solidFill>
                <a:highlight>
                  <a:srgbClr val="0000FF"/>
                </a:highlight>
                <a:latin typeface="Calibri" panose="020F0502020204030204" pitchFamily="34" charset="0"/>
                <a:cs typeface="Calibri" panose="020F0502020204030204" pitchFamily="34" charset="0"/>
              </a:rPr>
              <a:t>12 minute walk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43"/>
          <p:cNvPicPr preferRelativeResize="0"/>
          <p:nvPr/>
        </p:nvPicPr>
        <p:blipFill rotWithShape="1">
          <a:blip r:embed="rId3">
            <a:alphaModFix/>
          </a:blip>
          <a:srcRect t="18195" b="39617"/>
          <a:stretch/>
        </p:blipFill>
        <p:spPr>
          <a:xfrm>
            <a:off x="0" y="0"/>
            <a:ext cx="9144000" cy="5143501"/>
          </a:xfrm>
          <a:prstGeom prst="rect">
            <a:avLst/>
          </a:prstGeom>
          <a:noFill/>
          <a:ln>
            <a:noFill/>
          </a:ln>
        </p:spPr>
      </p:pic>
      <p:sp>
        <p:nvSpPr>
          <p:cNvPr id="260" name="Google Shape;260;p43"/>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lt1"/>
                </a:solidFill>
                <a:highlight>
                  <a:schemeClr val="dk1"/>
                </a:highlight>
              </a:rPr>
              <a:t>Tübingen</a:t>
            </a:r>
            <a:r>
              <a:rPr lang="en" sz="2400">
                <a:solidFill>
                  <a:schemeClr val="lt1"/>
                </a:solidFill>
                <a:highlight>
                  <a:schemeClr val="dk1"/>
                </a:highlight>
              </a:rPr>
              <a:t> - University Building</a:t>
            </a:r>
            <a:endParaRPr sz="2400">
              <a:solidFill>
                <a:schemeClr val="lt1"/>
              </a:solidFill>
              <a:highlight>
                <a:schemeClr val="dk1"/>
              </a:highlight>
            </a:endParaRPr>
          </a:p>
          <a:p>
            <a:pPr marL="0" lvl="0" indent="0" algn="l" rtl="0">
              <a:spcBef>
                <a:spcPts val="0"/>
              </a:spcBef>
              <a:spcAft>
                <a:spcPts val="0"/>
              </a:spcAft>
              <a:buNone/>
            </a:pPr>
            <a:endParaRPr sz="36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44"/>
          <p:cNvPicPr preferRelativeResize="0"/>
          <p:nvPr/>
        </p:nvPicPr>
        <p:blipFill rotWithShape="1">
          <a:blip r:embed="rId3">
            <a:alphaModFix/>
          </a:blip>
          <a:srcRect t="18904" b="38906"/>
          <a:stretch/>
        </p:blipFill>
        <p:spPr>
          <a:xfrm>
            <a:off x="0" y="0"/>
            <a:ext cx="9144000" cy="5143501"/>
          </a:xfrm>
          <a:prstGeom prst="rect">
            <a:avLst/>
          </a:prstGeom>
          <a:noFill/>
          <a:ln>
            <a:noFill/>
          </a:ln>
        </p:spPr>
      </p:pic>
      <p:sp>
        <p:nvSpPr>
          <p:cNvPr id="266" name="Google Shape;266;p4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lt1"/>
                </a:solidFill>
                <a:highlight>
                  <a:schemeClr val="dk1"/>
                </a:highlight>
              </a:rPr>
              <a:t>Tübingen</a:t>
            </a:r>
            <a:r>
              <a:rPr lang="en" sz="2400">
                <a:solidFill>
                  <a:schemeClr val="lt1"/>
                </a:solidFill>
                <a:highlight>
                  <a:schemeClr val="dk1"/>
                </a:highlight>
              </a:rPr>
              <a:t> - Town Hall</a:t>
            </a:r>
            <a:r>
              <a:rPr lang="en" sz="3600">
                <a:solidFill>
                  <a:schemeClr val="lt1"/>
                </a:solidFill>
                <a:highlight>
                  <a:schemeClr val="dk1"/>
                </a:highlight>
              </a:rPr>
              <a:t> </a:t>
            </a:r>
            <a:endParaRPr sz="3600">
              <a:solidFill>
                <a:schemeClr val="lt1"/>
              </a:solidFill>
              <a:highlight>
                <a:schemeClr val="dk1"/>
              </a:highlight>
            </a:endParaRPr>
          </a:p>
          <a:p>
            <a:pPr marL="0" lvl="0" indent="0" algn="l" rtl="0">
              <a:spcBef>
                <a:spcPts val="0"/>
              </a:spcBef>
              <a:spcAft>
                <a:spcPts val="0"/>
              </a:spcAft>
              <a:buNone/>
            </a:pPr>
            <a:endParaRPr sz="36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45"/>
          <p:cNvPicPr preferRelativeResize="0"/>
          <p:nvPr/>
        </p:nvPicPr>
        <p:blipFill rotWithShape="1">
          <a:blip r:embed="rId3">
            <a:alphaModFix/>
          </a:blip>
          <a:srcRect t="13627" b="11370"/>
          <a:stretch/>
        </p:blipFill>
        <p:spPr>
          <a:xfrm>
            <a:off x="0" y="-52214"/>
            <a:ext cx="9236826" cy="5195714"/>
          </a:xfrm>
          <a:prstGeom prst="rect">
            <a:avLst/>
          </a:prstGeom>
          <a:noFill/>
          <a:ln>
            <a:noFill/>
          </a:ln>
        </p:spPr>
      </p:pic>
      <p:sp>
        <p:nvSpPr>
          <p:cNvPr id="272" name="Google Shape;272;p4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lt1"/>
                </a:solidFill>
                <a:highlight>
                  <a:schemeClr val="dk1"/>
                </a:highlight>
              </a:rPr>
              <a:t>Tübingen </a:t>
            </a:r>
            <a:r>
              <a:rPr lang="en" sz="2400">
                <a:solidFill>
                  <a:schemeClr val="lt1"/>
                </a:solidFill>
                <a:highlight>
                  <a:schemeClr val="dk1"/>
                </a:highlight>
              </a:rPr>
              <a:t>- River</a:t>
            </a:r>
            <a:endParaRPr sz="2400">
              <a:solidFill>
                <a:schemeClr val="lt1"/>
              </a:solidFill>
              <a:highlight>
                <a:schemeClr val="dk1"/>
              </a:highlight>
            </a:endParaRPr>
          </a:p>
          <a:p>
            <a:pPr marL="0" lvl="0" indent="0" algn="l" rtl="0">
              <a:spcBef>
                <a:spcPts val="0"/>
              </a:spcBef>
              <a:spcAft>
                <a:spcPts val="0"/>
              </a:spcAft>
              <a:buNone/>
            </a:pPr>
            <a:endParaRPr sz="36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46"/>
          <p:cNvPicPr preferRelativeResize="0"/>
          <p:nvPr/>
        </p:nvPicPr>
        <p:blipFill rotWithShape="1">
          <a:blip r:embed="rId3">
            <a:alphaModFix/>
          </a:blip>
          <a:srcRect t="15626"/>
          <a:stretch/>
        </p:blipFill>
        <p:spPr>
          <a:xfrm>
            <a:off x="4572000" y="0"/>
            <a:ext cx="4572000" cy="5143501"/>
          </a:xfrm>
          <a:prstGeom prst="rect">
            <a:avLst/>
          </a:prstGeom>
          <a:noFill/>
          <a:ln>
            <a:noFill/>
          </a:ln>
        </p:spPr>
      </p:pic>
      <p:pic>
        <p:nvPicPr>
          <p:cNvPr id="278" name="Google Shape;278;p46"/>
          <p:cNvPicPr preferRelativeResize="0"/>
          <p:nvPr/>
        </p:nvPicPr>
        <p:blipFill rotWithShape="1">
          <a:blip r:embed="rId4">
            <a:alphaModFix/>
          </a:blip>
          <a:srcRect t="15626"/>
          <a:stretch/>
        </p:blipFill>
        <p:spPr>
          <a:xfrm>
            <a:off x="0" y="0"/>
            <a:ext cx="4572000" cy="5143501"/>
          </a:xfrm>
          <a:prstGeom prst="rect">
            <a:avLst/>
          </a:prstGeom>
          <a:noFill/>
          <a:ln>
            <a:noFill/>
          </a:ln>
        </p:spPr>
      </p:pic>
      <p:sp>
        <p:nvSpPr>
          <p:cNvPr id="279" name="Google Shape;279;p46"/>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600">
                <a:solidFill>
                  <a:schemeClr val="lt1"/>
                </a:solidFill>
                <a:highlight>
                  <a:schemeClr val="dk1"/>
                </a:highlight>
              </a:rPr>
              <a:t>Tübingen </a:t>
            </a:r>
            <a:r>
              <a:rPr lang="en" sz="2400">
                <a:solidFill>
                  <a:schemeClr val="lt1"/>
                </a:solidFill>
                <a:highlight>
                  <a:schemeClr val="dk1"/>
                </a:highlight>
              </a:rPr>
              <a:t>- View from Castle</a:t>
            </a:r>
            <a:endParaRPr sz="24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47"/>
          <p:cNvPicPr preferRelativeResize="0"/>
          <p:nvPr/>
        </p:nvPicPr>
        <p:blipFill rotWithShape="1">
          <a:blip r:embed="rId3">
            <a:alphaModFix/>
          </a:blip>
          <a:srcRect b="25110"/>
          <a:stretch/>
        </p:blipFill>
        <p:spPr>
          <a:xfrm>
            <a:off x="-25900" y="-2"/>
            <a:ext cx="9195802" cy="5143500"/>
          </a:xfrm>
          <a:prstGeom prst="rect">
            <a:avLst/>
          </a:prstGeom>
          <a:noFill/>
          <a:ln>
            <a:noFill/>
          </a:ln>
        </p:spPr>
      </p:pic>
      <p:sp>
        <p:nvSpPr>
          <p:cNvPr id="285" name="Google Shape;285;p4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600">
                <a:solidFill>
                  <a:schemeClr val="lt1"/>
                </a:solidFill>
                <a:highlight>
                  <a:schemeClr val="dk1"/>
                </a:highlight>
              </a:rPr>
              <a:t>Tübingen </a:t>
            </a:r>
            <a:r>
              <a:rPr lang="en" sz="2400">
                <a:solidFill>
                  <a:schemeClr val="lt1"/>
                </a:solidFill>
                <a:highlight>
                  <a:schemeClr val="dk1"/>
                </a:highlight>
              </a:rPr>
              <a:t>- University Castle</a:t>
            </a:r>
            <a:endParaRPr sz="2400">
              <a:solidFill>
                <a:schemeClr val="lt1"/>
              </a:solidFill>
              <a:highlight>
                <a:schemeClr val="dk1"/>
              </a:highligh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8"/>
          <p:cNvSpPr txBox="1">
            <a:spLocks noGrp="1"/>
          </p:cNvSpPr>
          <p:nvPr>
            <p:ph type="title"/>
          </p:nvPr>
        </p:nvSpPr>
        <p:spPr>
          <a:xfrm>
            <a:off x="4787125" y="953375"/>
            <a:ext cx="4045200" cy="1710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solidFill>
                  <a:schemeClr val="lt1"/>
                </a:solidFill>
              </a:rPr>
              <a:t>Questions?</a:t>
            </a:r>
            <a:endParaRPr>
              <a:solidFill>
                <a:schemeClr val="lt1"/>
              </a:solidFill>
            </a:endParaRPr>
          </a:p>
        </p:txBody>
      </p:sp>
      <p:pic>
        <p:nvPicPr>
          <p:cNvPr id="291" name="Google Shape;291;p48"/>
          <p:cNvPicPr preferRelativeResize="0"/>
          <p:nvPr/>
        </p:nvPicPr>
        <p:blipFill>
          <a:blip r:embed="rId3">
            <a:alphaModFix/>
          </a:blip>
          <a:stretch>
            <a:fillRect/>
          </a:stretch>
        </p:blipFill>
        <p:spPr>
          <a:xfrm>
            <a:off x="265500" y="3372045"/>
            <a:ext cx="1999950" cy="1549480"/>
          </a:xfrm>
          <a:prstGeom prst="rect">
            <a:avLst/>
          </a:prstGeom>
          <a:noFill/>
          <a:ln>
            <a:noFill/>
          </a:ln>
        </p:spPr>
      </p:pic>
      <p:pic>
        <p:nvPicPr>
          <p:cNvPr id="292" name="Google Shape;292;p48"/>
          <p:cNvPicPr preferRelativeResize="0"/>
          <p:nvPr/>
        </p:nvPicPr>
        <p:blipFill rotWithShape="1">
          <a:blip r:embed="rId4">
            <a:alphaModFix/>
          </a:blip>
          <a:srcRect t="-8541" b="-11592"/>
          <a:stretch/>
        </p:blipFill>
        <p:spPr>
          <a:xfrm>
            <a:off x="327213" y="328250"/>
            <a:ext cx="1825331" cy="563125"/>
          </a:xfrm>
          <a:prstGeom prst="rect">
            <a:avLst/>
          </a:prstGeom>
          <a:noFill/>
          <a:ln>
            <a:noFill/>
          </a:ln>
        </p:spPr>
      </p:pic>
      <p:pic>
        <p:nvPicPr>
          <p:cNvPr id="293" name="Google Shape;293;p48"/>
          <p:cNvPicPr preferRelativeResize="0"/>
          <p:nvPr/>
        </p:nvPicPr>
        <p:blipFill rotWithShape="1">
          <a:blip r:embed="rId5">
            <a:alphaModFix/>
          </a:blip>
          <a:srcRect t="15479" b="14063"/>
          <a:stretch/>
        </p:blipFill>
        <p:spPr>
          <a:xfrm>
            <a:off x="269063" y="1825900"/>
            <a:ext cx="1818209" cy="670425"/>
          </a:xfrm>
          <a:prstGeom prst="rect">
            <a:avLst/>
          </a:prstGeom>
          <a:noFill/>
          <a:ln>
            <a:noFill/>
          </a:ln>
        </p:spPr>
      </p:pic>
      <p:pic>
        <p:nvPicPr>
          <p:cNvPr id="294" name="Google Shape;294;p48"/>
          <p:cNvPicPr preferRelativeResize="0"/>
          <p:nvPr/>
        </p:nvPicPr>
        <p:blipFill rotWithShape="1">
          <a:blip r:embed="rId6">
            <a:alphaModFix/>
          </a:blip>
          <a:srcRect r="7002"/>
          <a:stretch/>
        </p:blipFill>
        <p:spPr>
          <a:xfrm>
            <a:off x="265500" y="1135845"/>
            <a:ext cx="1999950" cy="522730"/>
          </a:xfrm>
          <a:prstGeom prst="rect">
            <a:avLst/>
          </a:prstGeom>
          <a:noFill/>
          <a:ln>
            <a:noFill/>
          </a:ln>
        </p:spPr>
      </p:pic>
      <p:pic>
        <p:nvPicPr>
          <p:cNvPr id="295" name="Google Shape;295;p48"/>
          <p:cNvPicPr preferRelativeResize="0"/>
          <p:nvPr/>
        </p:nvPicPr>
        <p:blipFill>
          <a:blip r:embed="rId7">
            <a:alphaModFix/>
          </a:blip>
          <a:stretch>
            <a:fillRect/>
          </a:stretch>
        </p:blipFill>
        <p:spPr>
          <a:xfrm>
            <a:off x="254175" y="2663675"/>
            <a:ext cx="1971410" cy="563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fontScale="92500"/>
          </a:bodyPr>
          <a:lstStyle/>
          <a:p>
            <a:pPr marL="457200" lvl="0" indent="-342900" algn="l" rtl="0">
              <a:spcBef>
                <a:spcPts val="0"/>
              </a:spcBef>
              <a:spcAft>
                <a:spcPts val="0"/>
              </a:spcAft>
              <a:buSzPts val="1800"/>
              <a:buChar char="●"/>
            </a:pPr>
            <a:r>
              <a:rPr lang="en" dirty="0"/>
              <a:t>European Higher Education initiative, founded in 2019 </a:t>
            </a:r>
            <a:endParaRPr dirty="0"/>
          </a:p>
          <a:p>
            <a:pPr marL="457200" lvl="0" indent="-342900" algn="l" rtl="0">
              <a:spcBef>
                <a:spcPts val="0"/>
              </a:spcBef>
              <a:spcAft>
                <a:spcPts val="0"/>
              </a:spcAft>
              <a:buSzPts val="1800"/>
              <a:buChar char="●"/>
            </a:pPr>
            <a:r>
              <a:rPr lang="en" dirty="0"/>
              <a:t>Supported and funded by the European Commission under the Erasmus+ programme. </a:t>
            </a:r>
            <a:endParaRPr dirty="0"/>
          </a:p>
          <a:p>
            <a:pPr marL="457200" lvl="0" indent="-342900" algn="l" rtl="0">
              <a:spcBef>
                <a:spcPts val="0"/>
              </a:spcBef>
              <a:spcAft>
                <a:spcPts val="0"/>
              </a:spcAft>
              <a:buSzPts val="1800"/>
              <a:buChar char="●"/>
            </a:pPr>
            <a:r>
              <a:rPr lang="en" dirty="0"/>
              <a:t>Network of 10 European and 6 African universities </a:t>
            </a:r>
            <a:r>
              <a:rPr lang="en" sz="1400" dirty="0"/>
              <a:t>(next slide)</a:t>
            </a:r>
            <a:endParaRPr sz="1400" dirty="0"/>
          </a:p>
          <a:p>
            <a:pPr marL="457200" lvl="0" indent="-342900" algn="l" rtl="0">
              <a:spcBef>
                <a:spcPts val="0"/>
              </a:spcBef>
              <a:spcAft>
                <a:spcPts val="0"/>
              </a:spcAft>
              <a:buSzPts val="1800"/>
              <a:buChar char="●"/>
            </a:pPr>
            <a:r>
              <a:rPr lang="en" dirty="0"/>
              <a:t>5 ‘hubs’, we are in: “Society, culture, heritage”</a:t>
            </a:r>
            <a:endParaRPr dirty="0"/>
          </a:p>
          <a:p>
            <a:pPr marL="457200" lvl="0" indent="-342900" algn="l" rtl="0">
              <a:spcBef>
                <a:spcPts val="0"/>
              </a:spcBef>
              <a:spcAft>
                <a:spcPts val="0"/>
              </a:spcAft>
              <a:buSzPts val="1800"/>
              <a:buChar char="●"/>
            </a:pPr>
            <a:r>
              <a:rPr lang="en" dirty="0"/>
              <a:t>Aim: support joint study programmes at Bachelor’s, Master’s and PhD levels at the CIVIS member universities and foster multidisciplinary research projects through innovative pedagogies.</a:t>
            </a:r>
            <a:endParaRPr dirty="0"/>
          </a:p>
          <a:p>
            <a:pPr marL="457200" lvl="0" indent="-342900" algn="l" rtl="0">
              <a:spcBef>
                <a:spcPts val="0"/>
              </a:spcBef>
              <a:spcAft>
                <a:spcPts val="0"/>
              </a:spcAft>
              <a:buSzPts val="1800"/>
              <a:buChar char="●"/>
            </a:pPr>
            <a:r>
              <a:rPr lang="en" dirty="0"/>
              <a:t>Mission: create a truly unique European inter-university campus where students, academics, researchers and staff will move and collaborate as freely as within their institution of origin!</a:t>
            </a:r>
            <a:endParaRPr dirty="0"/>
          </a:p>
        </p:txBody>
      </p:sp>
      <p:sp>
        <p:nvSpPr>
          <p:cNvPr id="76" name="Google Shape;76;p16"/>
          <p:cNvSpPr txBox="1"/>
          <p:nvPr/>
        </p:nvSpPr>
        <p:spPr>
          <a:xfrm>
            <a:off x="311700" y="4568875"/>
            <a:ext cx="8470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u="sng" dirty="0">
                <a:solidFill>
                  <a:schemeClr val="hlink"/>
                </a:solidFill>
                <a:latin typeface="Calibri"/>
                <a:ea typeface="Calibri"/>
                <a:cs typeface="Calibri"/>
                <a:sym typeface="Calibri"/>
                <a:hlinkClick r:id="rId3"/>
              </a:rPr>
              <a:t>https://civis.eu/en/about-civis/who-is-civis</a:t>
            </a:r>
            <a:r>
              <a:rPr lang="en" sz="1200" dirty="0">
                <a:latin typeface="Calibri"/>
                <a:ea typeface="Calibri"/>
                <a:cs typeface="Calibri"/>
                <a:sym typeface="Calibri"/>
              </a:rPr>
              <a:t> ; </a:t>
            </a:r>
            <a:r>
              <a:rPr lang="en" sz="1200" u="sng" dirty="0">
                <a:solidFill>
                  <a:schemeClr val="hlink"/>
                </a:solidFill>
                <a:latin typeface="Calibri"/>
                <a:ea typeface="Calibri"/>
                <a:cs typeface="Calibri"/>
                <a:sym typeface="Calibri"/>
                <a:hlinkClick r:id="rId4"/>
              </a:rPr>
              <a:t>https://civis.eu/en/about-civis/our-mission-and-vision</a:t>
            </a:r>
            <a:r>
              <a:rPr lang="en" sz="1200" dirty="0">
                <a:latin typeface="Calibri"/>
                <a:ea typeface="Calibri"/>
                <a:cs typeface="Calibri"/>
                <a:sym typeface="Calibri"/>
              </a:rPr>
              <a:t> </a:t>
            </a:r>
            <a:endParaRPr sz="1200" dirty="0">
              <a:latin typeface="Calibri"/>
              <a:ea typeface="Calibri"/>
              <a:cs typeface="Calibri"/>
              <a:sym typeface="Calibri"/>
            </a:endParaRPr>
          </a:p>
        </p:txBody>
      </p:sp>
      <p:sp>
        <p:nvSpPr>
          <p:cNvPr id="77" name="Google Shape;77;p16"/>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600" b="0"/>
              <a:t>What is the </a:t>
            </a:r>
            <a:r>
              <a:rPr lang="en" sz="3600" b="0">
                <a:solidFill>
                  <a:schemeClr val="dk1"/>
                </a:solidFill>
              </a:rPr>
              <a:t>CIVIS Network</a:t>
            </a:r>
            <a:r>
              <a:rPr lang="en" sz="3600" b="0"/>
              <a:t>?</a:t>
            </a:r>
            <a:endParaRPr sz="3600" b="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17"/>
          <p:cNvPicPr preferRelativeResize="0"/>
          <p:nvPr/>
        </p:nvPicPr>
        <p:blipFill rotWithShape="1">
          <a:blip r:embed="rId3">
            <a:alphaModFix amt="20000"/>
          </a:blip>
          <a:srcRect t="33894" b="10026"/>
          <a:stretch/>
        </p:blipFill>
        <p:spPr>
          <a:xfrm>
            <a:off x="0" y="0"/>
            <a:ext cx="9143999" cy="5143501"/>
          </a:xfrm>
          <a:prstGeom prst="rect">
            <a:avLst/>
          </a:prstGeom>
          <a:noFill/>
          <a:ln>
            <a:noFill/>
          </a:ln>
        </p:spPr>
      </p:pic>
      <p:sp>
        <p:nvSpPr>
          <p:cNvPr id="83" name="Google Shape;83;p1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600" b="0"/>
              <a:t>Member Universities</a:t>
            </a:r>
            <a:endParaRPr sz="3600" b="0"/>
          </a:p>
        </p:txBody>
      </p:sp>
      <p:sp>
        <p:nvSpPr>
          <p:cNvPr id="84" name="Google Shape;84;p17"/>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Font typeface="Arial"/>
              <a:buChar char="●"/>
            </a:pPr>
            <a:r>
              <a:rPr lang="en" sz="1800"/>
              <a:t>Aix-Marseille Université</a:t>
            </a:r>
            <a:endParaRPr sz="1800"/>
          </a:p>
          <a:p>
            <a:pPr marL="457200" lvl="0" indent="-342900" algn="l" rtl="0">
              <a:lnSpc>
                <a:spcPct val="100000"/>
              </a:lnSpc>
              <a:spcBef>
                <a:spcPts val="0"/>
              </a:spcBef>
              <a:spcAft>
                <a:spcPts val="0"/>
              </a:spcAft>
              <a:buSzPts val="1800"/>
              <a:buFont typeface="Arial"/>
              <a:buChar char="●"/>
            </a:pPr>
            <a:r>
              <a:rPr lang="en" sz="1800"/>
              <a:t>National and Kapodistrian University of Athens</a:t>
            </a:r>
            <a:endParaRPr sz="1800"/>
          </a:p>
          <a:p>
            <a:pPr marL="457200" lvl="0" indent="-342900" algn="l" rtl="0">
              <a:lnSpc>
                <a:spcPct val="100000"/>
              </a:lnSpc>
              <a:spcBef>
                <a:spcPts val="0"/>
              </a:spcBef>
              <a:spcAft>
                <a:spcPts val="0"/>
              </a:spcAft>
              <a:buSzPts val="1800"/>
              <a:buFont typeface="Arial"/>
              <a:buChar char="●"/>
            </a:pPr>
            <a:r>
              <a:rPr lang="en" sz="1800"/>
              <a:t>University of Bucharest</a:t>
            </a:r>
            <a:endParaRPr sz="1800"/>
          </a:p>
          <a:p>
            <a:pPr marL="457200" lvl="0" indent="-342900" algn="l" rtl="0">
              <a:lnSpc>
                <a:spcPct val="100000"/>
              </a:lnSpc>
              <a:spcBef>
                <a:spcPts val="0"/>
              </a:spcBef>
              <a:spcAft>
                <a:spcPts val="0"/>
              </a:spcAft>
              <a:buSzPts val="1800"/>
              <a:buFont typeface="Arial"/>
              <a:buChar char="●"/>
            </a:pPr>
            <a:r>
              <a:rPr lang="en" sz="1800"/>
              <a:t>Université libre de Bruxelles</a:t>
            </a:r>
            <a:endParaRPr sz="1800"/>
          </a:p>
          <a:p>
            <a:pPr marL="457200" lvl="0" indent="-342900" algn="l" rtl="0">
              <a:lnSpc>
                <a:spcPct val="100000"/>
              </a:lnSpc>
              <a:spcBef>
                <a:spcPts val="0"/>
              </a:spcBef>
              <a:spcAft>
                <a:spcPts val="0"/>
              </a:spcAft>
              <a:buSzPts val="1800"/>
              <a:buFont typeface="Arial"/>
              <a:buChar char="●"/>
            </a:pPr>
            <a:r>
              <a:rPr lang="en" sz="1800"/>
              <a:t>Universidad Autónoma de Madrid </a:t>
            </a:r>
            <a:endParaRPr sz="1800"/>
          </a:p>
          <a:p>
            <a:pPr marL="457200" lvl="0" indent="-342900" algn="l" rtl="0">
              <a:lnSpc>
                <a:spcPct val="100000"/>
              </a:lnSpc>
              <a:spcBef>
                <a:spcPts val="0"/>
              </a:spcBef>
              <a:spcAft>
                <a:spcPts val="0"/>
              </a:spcAft>
              <a:buSzPts val="1800"/>
              <a:buFont typeface="Arial"/>
              <a:buChar char="●"/>
            </a:pPr>
            <a:r>
              <a:rPr lang="en" sz="1800"/>
              <a:t>Sapienza Università di Roma</a:t>
            </a:r>
            <a:endParaRPr sz="1800"/>
          </a:p>
          <a:p>
            <a:pPr marL="457200" lvl="0" indent="-342900" algn="l" rtl="0">
              <a:lnSpc>
                <a:spcPct val="100000"/>
              </a:lnSpc>
              <a:spcBef>
                <a:spcPts val="0"/>
              </a:spcBef>
              <a:spcAft>
                <a:spcPts val="0"/>
              </a:spcAft>
              <a:buSzPts val="1800"/>
              <a:buFont typeface="Arial"/>
              <a:buChar char="●"/>
            </a:pPr>
            <a:r>
              <a:rPr lang="en" sz="1800"/>
              <a:t>Stockholm University</a:t>
            </a:r>
            <a:endParaRPr sz="1800"/>
          </a:p>
          <a:p>
            <a:pPr marL="457200" lvl="0" indent="-342900" algn="l" rtl="0">
              <a:lnSpc>
                <a:spcPct val="100000"/>
              </a:lnSpc>
              <a:spcBef>
                <a:spcPts val="0"/>
              </a:spcBef>
              <a:spcAft>
                <a:spcPts val="0"/>
              </a:spcAft>
              <a:buSzPts val="1800"/>
              <a:buFont typeface="Arial"/>
              <a:buChar char="●"/>
            </a:pPr>
            <a:r>
              <a:rPr lang="en" sz="1800"/>
              <a:t>Eberhard Karls Universität Tübingen</a:t>
            </a:r>
            <a:endParaRPr sz="1800"/>
          </a:p>
          <a:p>
            <a:pPr marL="457200" lvl="0" indent="-342900" algn="l" rtl="0">
              <a:lnSpc>
                <a:spcPct val="100000"/>
              </a:lnSpc>
              <a:spcBef>
                <a:spcPts val="0"/>
              </a:spcBef>
              <a:spcAft>
                <a:spcPts val="0"/>
              </a:spcAft>
              <a:buSzPts val="1800"/>
              <a:buFont typeface="Arial"/>
              <a:buChar char="●"/>
            </a:pPr>
            <a:r>
              <a:rPr lang="en" sz="1800"/>
              <a:t>University of Glasgow</a:t>
            </a:r>
            <a:endParaRPr sz="1800"/>
          </a:p>
          <a:p>
            <a:pPr marL="457200" lvl="0" indent="-342900" algn="l" rtl="0">
              <a:lnSpc>
                <a:spcPct val="100000"/>
              </a:lnSpc>
              <a:spcBef>
                <a:spcPts val="0"/>
              </a:spcBef>
              <a:spcAft>
                <a:spcPts val="0"/>
              </a:spcAft>
              <a:buSzPts val="1800"/>
              <a:buFont typeface="Arial"/>
              <a:buChar char="●"/>
            </a:pPr>
            <a:r>
              <a:rPr lang="en" sz="1800"/>
              <a:t>Paris Lodron University of Salzburg</a:t>
            </a:r>
            <a:endParaRPr sz="1800"/>
          </a:p>
        </p:txBody>
      </p:sp>
      <p:sp>
        <p:nvSpPr>
          <p:cNvPr id="85" name="Google Shape;85;p17"/>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800" b="1"/>
              <a:t>African Partner Universities</a:t>
            </a:r>
            <a:endParaRPr sz="1800" b="1"/>
          </a:p>
          <a:p>
            <a:pPr marL="457200" lvl="0" indent="-342900" algn="l" rtl="0">
              <a:lnSpc>
                <a:spcPct val="100000"/>
              </a:lnSpc>
              <a:spcBef>
                <a:spcPts val="1200"/>
              </a:spcBef>
              <a:spcAft>
                <a:spcPts val="0"/>
              </a:spcAft>
              <a:buSzPts val="1800"/>
              <a:buChar char="●"/>
            </a:pPr>
            <a:r>
              <a:rPr lang="en" sz="1800"/>
              <a:t>Makarere University Uganda</a:t>
            </a:r>
            <a:endParaRPr sz="1800"/>
          </a:p>
          <a:p>
            <a:pPr marL="457200" lvl="0" indent="-342900" algn="l" rtl="0">
              <a:lnSpc>
                <a:spcPct val="100000"/>
              </a:lnSpc>
              <a:spcBef>
                <a:spcPts val="0"/>
              </a:spcBef>
              <a:spcAft>
                <a:spcPts val="0"/>
              </a:spcAft>
              <a:buSzPts val="1800"/>
              <a:buChar char="●"/>
            </a:pPr>
            <a:r>
              <a:rPr lang="en" sz="1800"/>
              <a:t>Universidade Eduardo Mondlane Mozambique</a:t>
            </a:r>
            <a:endParaRPr sz="1800"/>
          </a:p>
          <a:p>
            <a:pPr marL="457200" lvl="0" indent="-342900" algn="l" rtl="0">
              <a:lnSpc>
                <a:spcPct val="100000"/>
              </a:lnSpc>
              <a:spcBef>
                <a:spcPts val="0"/>
              </a:spcBef>
              <a:spcAft>
                <a:spcPts val="0"/>
              </a:spcAft>
              <a:buSzPts val="1800"/>
              <a:buChar char="●"/>
            </a:pPr>
            <a:r>
              <a:rPr lang="en" sz="1800"/>
              <a:t>Université Hassan II de Casablanca Marocco</a:t>
            </a:r>
            <a:endParaRPr sz="1800"/>
          </a:p>
          <a:p>
            <a:pPr marL="457200" lvl="0" indent="-342900" algn="l" rtl="0">
              <a:lnSpc>
                <a:spcPct val="100000"/>
              </a:lnSpc>
              <a:spcBef>
                <a:spcPts val="0"/>
              </a:spcBef>
              <a:spcAft>
                <a:spcPts val="0"/>
              </a:spcAft>
              <a:buSzPts val="1800"/>
              <a:buChar char="●"/>
            </a:pPr>
            <a:r>
              <a:rPr lang="en" sz="1800"/>
              <a:t>University of Sfax, Tunisia</a:t>
            </a:r>
            <a:endParaRPr sz="1800"/>
          </a:p>
          <a:p>
            <a:pPr marL="457200" lvl="0" indent="-342900" algn="l" rtl="0">
              <a:lnSpc>
                <a:spcPct val="100000"/>
              </a:lnSpc>
              <a:spcBef>
                <a:spcPts val="0"/>
              </a:spcBef>
              <a:spcAft>
                <a:spcPts val="0"/>
              </a:spcAft>
              <a:buSzPts val="1800"/>
              <a:buChar char="●"/>
            </a:pPr>
            <a:r>
              <a:rPr lang="en" sz="1800"/>
              <a:t>Université Cheikh Anta Diop de Dakar, Senegal</a:t>
            </a:r>
            <a:endParaRPr sz="1800"/>
          </a:p>
          <a:p>
            <a:pPr marL="457200" lvl="0" indent="-342900" algn="l" rtl="0">
              <a:lnSpc>
                <a:spcPct val="100000"/>
              </a:lnSpc>
              <a:spcBef>
                <a:spcPts val="0"/>
              </a:spcBef>
              <a:spcAft>
                <a:spcPts val="0"/>
              </a:spcAft>
              <a:buSzPts val="1800"/>
              <a:buChar char="●"/>
            </a:pPr>
            <a:r>
              <a:rPr lang="en" sz="1800"/>
              <a:t>University of the Witwatersrand Johannesburg, South Africa</a:t>
            </a:r>
            <a:endParaRPr sz="1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600" b="0"/>
              <a:t>Introduction of Teachers &amp; Staff</a:t>
            </a:r>
            <a:endParaRPr sz="3600" b="0"/>
          </a:p>
        </p:txBody>
      </p:sp>
      <p:graphicFrame>
        <p:nvGraphicFramePr>
          <p:cNvPr id="91" name="Google Shape;91;p18"/>
          <p:cNvGraphicFramePr/>
          <p:nvPr/>
        </p:nvGraphicFramePr>
        <p:xfrm>
          <a:off x="311700" y="1255225"/>
          <a:ext cx="8520600" cy="3383230"/>
        </p:xfrm>
        <a:graphic>
          <a:graphicData uri="http://schemas.openxmlformats.org/drawingml/2006/table">
            <a:tbl>
              <a:tblPr>
                <a:noFill/>
                <a:tableStyleId>{30110B8C-774F-4867-A92D-3E989556CEC9}</a:tableStyleId>
              </a:tblPr>
              <a:tblGrid>
                <a:gridCol w="3968250">
                  <a:extLst>
                    <a:ext uri="{9D8B030D-6E8A-4147-A177-3AD203B41FA5}">
                      <a16:colId xmlns:a16="http://schemas.microsoft.com/office/drawing/2014/main" val="20000"/>
                    </a:ext>
                  </a:extLst>
                </a:gridCol>
                <a:gridCol w="45523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3000" b="1">
                          <a:solidFill>
                            <a:schemeClr val="lt1"/>
                          </a:solidFill>
                          <a:latin typeface="Calibri"/>
                          <a:ea typeface="Calibri"/>
                          <a:cs typeface="Calibri"/>
                          <a:sym typeface="Calibri"/>
                        </a:rPr>
                        <a:t>Athens:</a:t>
                      </a:r>
                      <a:br>
                        <a:rPr lang="en" sz="3000" b="1">
                          <a:solidFill>
                            <a:schemeClr val="lt1"/>
                          </a:solidFill>
                          <a:latin typeface="Calibri"/>
                          <a:ea typeface="Calibri"/>
                          <a:cs typeface="Calibri"/>
                          <a:sym typeface="Calibri"/>
                        </a:rPr>
                      </a:br>
                      <a:r>
                        <a:rPr lang="en" sz="2400" b="1">
                          <a:solidFill>
                            <a:schemeClr val="lt1"/>
                          </a:solidFill>
                          <a:latin typeface="Calibri"/>
                          <a:ea typeface="Calibri"/>
                          <a:cs typeface="Calibri"/>
                          <a:sym typeface="Calibri"/>
                        </a:rPr>
                        <a:t>Vassiliki Chryssanthopoulou</a:t>
                      </a:r>
                      <a:br>
                        <a:rPr lang="en" sz="2400" b="1">
                          <a:solidFill>
                            <a:schemeClr val="lt1"/>
                          </a:solidFill>
                          <a:latin typeface="Calibri"/>
                          <a:ea typeface="Calibri"/>
                          <a:cs typeface="Calibri"/>
                          <a:sym typeface="Calibri"/>
                        </a:rPr>
                      </a:br>
                      <a:r>
                        <a:rPr lang="en" sz="2400" b="1">
                          <a:solidFill>
                            <a:schemeClr val="lt1"/>
                          </a:solidFill>
                          <a:latin typeface="Calibri"/>
                          <a:ea typeface="Calibri"/>
                          <a:cs typeface="Calibri"/>
                          <a:sym typeface="Calibri"/>
                        </a:rPr>
                        <a:t>Marianthi Kaplanoglou </a:t>
                      </a:r>
                      <a:br>
                        <a:rPr lang="en" sz="2400" b="1">
                          <a:solidFill>
                            <a:schemeClr val="lt1"/>
                          </a:solidFill>
                          <a:latin typeface="Calibri"/>
                          <a:ea typeface="Calibri"/>
                          <a:cs typeface="Calibri"/>
                          <a:sym typeface="Calibri"/>
                        </a:rPr>
                      </a:br>
                      <a:r>
                        <a:rPr lang="en" sz="2400" b="1">
                          <a:solidFill>
                            <a:schemeClr val="lt1"/>
                          </a:solidFill>
                          <a:latin typeface="Calibri"/>
                          <a:ea typeface="Calibri"/>
                          <a:cs typeface="Calibri"/>
                          <a:sym typeface="Calibri"/>
                        </a:rPr>
                        <a:t>Georgios Kouzas</a:t>
                      </a:r>
                      <a:endParaRPr sz="2400" b="1">
                        <a:solidFill>
                          <a:schemeClr val="lt1"/>
                        </a:solidFill>
                        <a:latin typeface="Calibri"/>
                        <a:ea typeface="Calibri"/>
                        <a:cs typeface="Calibri"/>
                        <a:sym typeface="Calibri"/>
                      </a:endParaRPr>
                    </a:p>
                  </a:txBody>
                  <a:tcPr marL="91425" marR="91425" marT="91425" marB="91425">
                    <a:solidFill>
                      <a:schemeClr val="accent6"/>
                    </a:solidFill>
                  </a:tcPr>
                </a:tc>
                <a:tc>
                  <a:txBody>
                    <a:bodyPr/>
                    <a:lstStyle/>
                    <a:p>
                      <a:pPr marL="0" lvl="0" indent="0" algn="l" rtl="0">
                        <a:spcBef>
                          <a:spcPts val="0"/>
                        </a:spcBef>
                        <a:spcAft>
                          <a:spcPts val="0"/>
                        </a:spcAft>
                        <a:buNone/>
                      </a:pPr>
                      <a:r>
                        <a:rPr lang="en" sz="3000" b="1">
                          <a:solidFill>
                            <a:schemeClr val="lt1"/>
                          </a:solidFill>
                          <a:latin typeface="Calibri"/>
                          <a:ea typeface="Calibri"/>
                          <a:cs typeface="Calibri"/>
                          <a:sym typeface="Calibri"/>
                        </a:rPr>
                        <a:t>Bucharest: </a:t>
                      </a:r>
                      <a:endParaRPr sz="3000" b="1">
                        <a:solidFill>
                          <a:schemeClr val="lt1"/>
                        </a:solidFill>
                        <a:latin typeface="Calibri"/>
                        <a:ea typeface="Calibri"/>
                        <a:cs typeface="Calibri"/>
                        <a:sym typeface="Calibri"/>
                      </a:endParaRPr>
                    </a:p>
                    <a:p>
                      <a:pPr marL="0" lvl="0" indent="0" algn="l" rtl="0">
                        <a:spcBef>
                          <a:spcPts val="0"/>
                        </a:spcBef>
                        <a:spcAft>
                          <a:spcPts val="0"/>
                        </a:spcAft>
                        <a:buNone/>
                      </a:pPr>
                      <a:r>
                        <a:rPr lang="en" sz="2400" b="1">
                          <a:solidFill>
                            <a:schemeClr val="lt1"/>
                          </a:solidFill>
                          <a:latin typeface="Calibri"/>
                          <a:ea typeface="Calibri"/>
                          <a:cs typeface="Calibri"/>
                          <a:sym typeface="Calibri"/>
                        </a:rPr>
                        <a:t>Claudia N. Câmpeanu</a:t>
                      </a:r>
                      <a:endParaRPr sz="2400" b="1">
                        <a:solidFill>
                          <a:schemeClr val="lt1"/>
                        </a:solidFill>
                        <a:latin typeface="Calibri"/>
                        <a:ea typeface="Calibri"/>
                        <a:cs typeface="Calibri"/>
                        <a:sym typeface="Calibri"/>
                      </a:endParaRPr>
                    </a:p>
                    <a:p>
                      <a:pPr marL="0" lvl="0" indent="0" algn="l" rtl="0">
                        <a:spcBef>
                          <a:spcPts val="0"/>
                        </a:spcBef>
                        <a:spcAft>
                          <a:spcPts val="0"/>
                        </a:spcAft>
                        <a:buNone/>
                      </a:pPr>
                      <a:r>
                        <a:rPr lang="en" sz="2400" b="1">
                          <a:solidFill>
                            <a:schemeClr val="lt1"/>
                          </a:solidFill>
                          <a:latin typeface="Calibri"/>
                          <a:ea typeface="Calibri"/>
                          <a:cs typeface="Calibri"/>
                          <a:sym typeface="Calibri"/>
                        </a:rPr>
                        <a:t>Magdalena Crăciun</a:t>
                      </a:r>
                      <a:endParaRPr sz="2400" b="1">
                        <a:solidFill>
                          <a:schemeClr val="lt1"/>
                        </a:solidFill>
                        <a:latin typeface="Calibri"/>
                        <a:ea typeface="Calibri"/>
                        <a:cs typeface="Calibri"/>
                        <a:sym typeface="Calibri"/>
                      </a:endParaRPr>
                    </a:p>
                    <a:p>
                      <a:pPr marL="0" lvl="0" indent="0" algn="l" rtl="0">
                        <a:spcBef>
                          <a:spcPts val="0"/>
                        </a:spcBef>
                        <a:spcAft>
                          <a:spcPts val="0"/>
                        </a:spcAft>
                        <a:buNone/>
                      </a:pPr>
                      <a:r>
                        <a:rPr lang="en" sz="2400" b="1">
                          <a:solidFill>
                            <a:schemeClr val="lt1"/>
                          </a:solidFill>
                          <a:latin typeface="Calibri"/>
                          <a:ea typeface="Calibri"/>
                          <a:cs typeface="Calibri"/>
                          <a:sym typeface="Calibri"/>
                        </a:rPr>
                        <a:t>Adrian Stoicescu</a:t>
                      </a:r>
                      <a:endParaRPr sz="2400" b="1">
                        <a:solidFill>
                          <a:schemeClr val="lt1"/>
                        </a:solidFill>
                        <a:latin typeface="Calibri"/>
                        <a:ea typeface="Calibri"/>
                        <a:cs typeface="Calibri"/>
                        <a:sym typeface="Calibri"/>
                      </a:endParaRPr>
                    </a:p>
                  </a:txBody>
                  <a:tcPr marL="91425" marR="91425" marT="91425" marB="91425">
                    <a:solidFill>
                      <a:schemeClr val="dk1"/>
                    </a:solidFill>
                  </a:tcPr>
                </a:tc>
                <a:extLst>
                  <a:ext uri="{0D108BD9-81ED-4DB2-BD59-A6C34878D82A}">
                    <a16:rowId xmlns:a16="http://schemas.microsoft.com/office/drawing/2014/main" val="10000"/>
                  </a:ext>
                </a:extLst>
              </a:tr>
              <a:tr h="1645900">
                <a:tc>
                  <a:txBody>
                    <a:bodyPr/>
                    <a:lstStyle/>
                    <a:p>
                      <a:pPr marL="0" lvl="0" indent="0" algn="l" rtl="0">
                        <a:spcBef>
                          <a:spcPts val="0"/>
                        </a:spcBef>
                        <a:spcAft>
                          <a:spcPts val="0"/>
                        </a:spcAft>
                        <a:buNone/>
                      </a:pPr>
                      <a:r>
                        <a:rPr lang="en" sz="3000" b="1">
                          <a:solidFill>
                            <a:schemeClr val="lt1"/>
                          </a:solidFill>
                          <a:latin typeface="Calibri"/>
                          <a:ea typeface="Calibri"/>
                          <a:cs typeface="Calibri"/>
                          <a:sym typeface="Calibri"/>
                        </a:rPr>
                        <a:t>Stockholm:</a:t>
                      </a:r>
                      <a:endParaRPr sz="3000" b="1">
                        <a:solidFill>
                          <a:schemeClr val="lt1"/>
                        </a:solidFill>
                        <a:latin typeface="Calibri"/>
                        <a:ea typeface="Calibri"/>
                        <a:cs typeface="Calibri"/>
                        <a:sym typeface="Calibri"/>
                      </a:endParaRPr>
                    </a:p>
                    <a:p>
                      <a:pPr marL="0" lvl="0" indent="0" algn="l" rtl="0">
                        <a:spcBef>
                          <a:spcPts val="0"/>
                        </a:spcBef>
                        <a:spcAft>
                          <a:spcPts val="0"/>
                        </a:spcAft>
                        <a:buNone/>
                      </a:pPr>
                      <a:r>
                        <a:rPr lang="en" sz="2400" b="1">
                          <a:solidFill>
                            <a:schemeClr val="lt1"/>
                          </a:solidFill>
                          <a:latin typeface="Calibri"/>
                          <a:ea typeface="Calibri"/>
                          <a:cs typeface="Calibri"/>
                          <a:sym typeface="Calibri"/>
                        </a:rPr>
                        <a:t>Sarah Holst Kjaer</a:t>
                      </a:r>
                      <a:br>
                        <a:rPr lang="en" sz="3000" b="1">
                          <a:solidFill>
                            <a:schemeClr val="lt1"/>
                          </a:solidFill>
                          <a:latin typeface="Calibri"/>
                          <a:ea typeface="Calibri"/>
                          <a:cs typeface="Calibri"/>
                          <a:sym typeface="Calibri"/>
                        </a:rPr>
                      </a:br>
                      <a:endParaRPr sz="3000" b="1">
                        <a:solidFill>
                          <a:schemeClr val="lt1"/>
                        </a:solidFill>
                        <a:latin typeface="Calibri"/>
                        <a:ea typeface="Calibri"/>
                        <a:cs typeface="Calibri"/>
                        <a:sym typeface="Calibri"/>
                      </a:endParaRPr>
                    </a:p>
                  </a:txBody>
                  <a:tcPr marL="91425" marR="91425" marT="91425" marB="91425">
                    <a:solidFill>
                      <a:schemeClr val="accent4"/>
                    </a:solidFill>
                  </a:tcPr>
                </a:tc>
                <a:tc>
                  <a:txBody>
                    <a:bodyPr/>
                    <a:lstStyle/>
                    <a:p>
                      <a:pPr marL="0" lvl="0" indent="0" algn="l" rtl="0">
                        <a:spcBef>
                          <a:spcPts val="0"/>
                        </a:spcBef>
                        <a:spcAft>
                          <a:spcPts val="0"/>
                        </a:spcAft>
                        <a:buClr>
                          <a:srgbClr val="000000"/>
                        </a:buClr>
                        <a:buFont typeface="Arial"/>
                        <a:buNone/>
                      </a:pPr>
                      <a:r>
                        <a:rPr lang="en" sz="3000" b="1">
                          <a:solidFill>
                            <a:schemeClr val="lt1"/>
                          </a:solidFill>
                          <a:latin typeface="Calibri"/>
                          <a:ea typeface="Calibri"/>
                          <a:cs typeface="Calibri"/>
                          <a:sym typeface="Calibri"/>
                        </a:rPr>
                        <a:t>Tübingen:</a:t>
                      </a:r>
                      <a:endParaRPr sz="3000" b="1">
                        <a:solidFill>
                          <a:schemeClr val="lt1"/>
                        </a:solidFill>
                        <a:latin typeface="Calibri"/>
                        <a:ea typeface="Calibri"/>
                        <a:cs typeface="Calibri"/>
                        <a:sym typeface="Calibri"/>
                      </a:endParaRPr>
                    </a:p>
                    <a:p>
                      <a:pPr marL="0" lvl="0" indent="0" algn="l" rtl="0">
                        <a:spcBef>
                          <a:spcPts val="0"/>
                        </a:spcBef>
                        <a:spcAft>
                          <a:spcPts val="0"/>
                        </a:spcAft>
                        <a:buClr>
                          <a:srgbClr val="000000"/>
                        </a:buClr>
                        <a:buFont typeface="Arial"/>
                        <a:buNone/>
                      </a:pPr>
                      <a:r>
                        <a:rPr lang="en" sz="2400" b="1">
                          <a:solidFill>
                            <a:schemeClr val="lt1"/>
                          </a:solidFill>
                          <a:latin typeface="Calibri"/>
                          <a:ea typeface="Calibri"/>
                          <a:cs typeface="Calibri"/>
                          <a:sym typeface="Calibri"/>
                        </a:rPr>
                        <a:t>Gabriele Alex</a:t>
                      </a:r>
                      <a:endParaRPr sz="2400" b="1">
                        <a:solidFill>
                          <a:schemeClr val="lt1"/>
                        </a:solidFill>
                        <a:latin typeface="Calibri"/>
                        <a:ea typeface="Calibri"/>
                        <a:cs typeface="Calibri"/>
                        <a:sym typeface="Calibri"/>
                      </a:endParaRPr>
                    </a:p>
                    <a:p>
                      <a:pPr marL="0" lvl="0" indent="0" algn="l" rtl="0">
                        <a:spcBef>
                          <a:spcPts val="0"/>
                        </a:spcBef>
                        <a:spcAft>
                          <a:spcPts val="0"/>
                        </a:spcAft>
                        <a:buClr>
                          <a:srgbClr val="000000"/>
                        </a:buClr>
                        <a:buFont typeface="Arial"/>
                        <a:buNone/>
                      </a:pPr>
                      <a:r>
                        <a:rPr lang="en" sz="2400" b="1">
                          <a:solidFill>
                            <a:schemeClr val="lt1"/>
                          </a:solidFill>
                          <a:latin typeface="Calibri"/>
                          <a:ea typeface="Calibri"/>
                          <a:cs typeface="Calibri"/>
                          <a:sym typeface="Calibri"/>
                        </a:rPr>
                        <a:t>Karin Polit</a:t>
                      </a:r>
                      <a:endParaRPr sz="2400" b="1">
                        <a:solidFill>
                          <a:schemeClr val="lt1"/>
                        </a:solidFill>
                        <a:latin typeface="Calibri"/>
                        <a:ea typeface="Calibri"/>
                        <a:cs typeface="Calibri"/>
                        <a:sym typeface="Calibri"/>
                      </a:endParaRPr>
                    </a:p>
                  </a:txBody>
                  <a:tcPr marL="91425" marR="91425" marT="91425" marB="91425">
                    <a:solidFill>
                      <a:srgbClr val="6AA84F"/>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19"/>
          <p:cNvPicPr preferRelativeResize="0"/>
          <p:nvPr/>
        </p:nvPicPr>
        <p:blipFill>
          <a:blip r:embed="rId3">
            <a:alphaModFix/>
          </a:blip>
          <a:stretch>
            <a:fillRect/>
          </a:stretch>
        </p:blipFill>
        <p:spPr>
          <a:xfrm>
            <a:off x="6536365" y="1428750"/>
            <a:ext cx="2326460" cy="2286000"/>
          </a:xfrm>
          <a:prstGeom prst="rect">
            <a:avLst/>
          </a:prstGeom>
          <a:noFill/>
          <a:ln>
            <a:noFill/>
          </a:ln>
        </p:spPr>
      </p:pic>
      <p:sp>
        <p:nvSpPr>
          <p:cNvPr id="97" name="Google Shape;97;p19"/>
          <p:cNvSpPr txBox="1">
            <a:spLocks noGrp="1"/>
          </p:cNvSpPr>
          <p:nvPr>
            <p:ph type="title"/>
          </p:nvPr>
        </p:nvSpPr>
        <p:spPr>
          <a:xfrm>
            <a:off x="311700" y="292850"/>
            <a:ext cx="8520600" cy="10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Vassiliki Chryssanthopoulou, </a:t>
            </a:r>
            <a:r>
              <a:rPr lang="en" sz="2400"/>
              <a:t>University of Athens</a:t>
            </a:r>
            <a:br>
              <a:rPr lang="en" sz="2400" b="0"/>
            </a:br>
            <a:r>
              <a:rPr lang="en" sz="2400" b="0"/>
              <a:t>Associate Professor of Folklore &amp; Social Life</a:t>
            </a:r>
            <a:endParaRPr sz="2400" b="0"/>
          </a:p>
        </p:txBody>
      </p:sp>
      <p:sp>
        <p:nvSpPr>
          <p:cNvPr id="98" name="Google Shape;98;p19"/>
          <p:cNvSpPr txBox="1">
            <a:spLocks noGrp="1"/>
          </p:cNvSpPr>
          <p:nvPr>
            <p:ph type="body" idx="1"/>
          </p:nvPr>
        </p:nvSpPr>
        <p:spPr>
          <a:xfrm>
            <a:off x="311700" y="1374350"/>
            <a:ext cx="8520600" cy="319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Fields of Interest:</a:t>
            </a:r>
            <a:endParaRPr/>
          </a:p>
          <a:p>
            <a:pPr marL="457200" lvl="0" indent="-342900" algn="l" rtl="0">
              <a:spcBef>
                <a:spcPts val="1200"/>
              </a:spcBef>
              <a:spcAft>
                <a:spcPts val="0"/>
              </a:spcAft>
              <a:buSzPts val="1800"/>
              <a:buChar char="●"/>
            </a:pPr>
            <a:r>
              <a:rPr lang="en"/>
              <a:t>Migrants and refugees</a:t>
            </a:r>
            <a:endParaRPr/>
          </a:p>
          <a:p>
            <a:pPr marL="457200" lvl="0" indent="-342900" algn="l" rtl="0">
              <a:spcBef>
                <a:spcPts val="0"/>
              </a:spcBef>
              <a:spcAft>
                <a:spcPts val="0"/>
              </a:spcAft>
              <a:buSzPts val="1800"/>
              <a:buChar char="●"/>
            </a:pPr>
            <a:r>
              <a:rPr lang="en"/>
              <a:t>Ethnicity, diaspora, regionalism and transnationalism</a:t>
            </a:r>
            <a:endParaRPr/>
          </a:p>
          <a:p>
            <a:pPr marL="457200" lvl="0" indent="-342900" algn="l" rtl="0">
              <a:spcBef>
                <a:spcPts val="0"/>
              </a:spcBef>
              <a:spcAft>
                <a:spcPts val="0"/>
              </a:spcAft>
              <a:buSzPts val="1800"/>
              <a:buChar char="●"/>
            </a:pPr>
            <a:r>
              <a:rPr lang="en"/>
              <a:t>Digital ethnography</a:t>
            </a:r>
            <a:endParaRPr/>
          </a:p>
          <a:p>
            <a:pPr marL="457200" lvl="0" indent="-342900" algn="l" rtl="0">
              <a:spcBef>
                <a:spcPts val="0"/>
              </a:spcBef>
              <a:spcAft>
                <a:spcPts val="0"/>
              </a:spcAft>
              <a:buSzPts val="1800"/>
              <a:buChar char="●"/>
            </a:pPr>
            <a:r>
              <a:rPr lang="en"/>
              <a:t>Religion, ritual and cosmologies</a:t>
            </a:r>
            <a:endParaRPr/>
          </a:p>
          <a:p>
            <a:pPr marL="457200" lvl="0" indent="-342900" algn="l" rtl="0">
              <a:spcBef>
                <a:spcPts val="0"/>
              </a:spcBef>
              <a:spcAft>
                <a:spcPts val="0"/>
              </a:spcAft>
              <a:buSzPts val="1800"/>
              <a:buChar char="●"/>
            </a:pPr>
            <a:r>
              <a:rPr lang="en"/>
              <a:t>Public folklore and heritage</a:t>
            </a:r>
            <a:endParaRPr/>
          </a:p>
          <a:p>
            <a:pPr marL="457200" lvl="0" indent="-342900" algn="l" rtl="0">
              <a:spcBef>
                <a:spcPts val="0"/>
              </a:spcBef>
              <a:spcAft>
                <a:spcPts val="0"/>
              </a:spcAft>
              <a:buSzPts val="1800"/>
              <a:buChar char="●"/>
            </a:pPr>
            <a:r>
              <a:rPr lang="en"/>
              <a:t>Museums and archives</a:t>
            </a:r>
            <a:endParaRPr/>
          </a:p>
          <a:p>
            <a:pPr marL="457200" lvl="0" indent="-342900" algn="l" rtl="0">
              <a:spcBef>
                <a:spcPts val="0"/>
              </a:spcBef>
              <a:spcAft>
                <a:spcPts val="0"/>
              </a:spcAft>
              <a:buSzPts val="1800"/>
              <a:buChar char="●"/>
            </a:pPr>
            <a:r>
              <a:rPr lang="en"/>
              <a:t>Theory and history of Folklore in Greece</a:t>
            </a:r>
            <a:endParaRPr/>
          </a:p>
          <a:p>
            <a:pPr marL="457200" lvl="0" indent="-342900" algn="l" rtl="0">
              <a:spcBef>
                <a:spcPts val="0"/>
              </a:spcBef>
              <a:spcAft>
                <a:spcPts val="0"/>
              </a:spcAft>
              <a:buSzPts val="1800"/>
              <a:buChar char="●"/>
            </a:pPr>
            <a:r>
              <a:rPr lang="en"/>
              <a:t>Stream 1: Migration and Diversity</a:t>
            </a:r>
            <a:br>
              <a:rPr lang="en"/>
            </a:br>
            <a:r>
              <a:rPr lang="en"/>
              <a:t>(with Adrian Stoicescu)</a:t>
            </a:r>
            <a:endParaRPr/>
          </a:p>
        </p:txBody>
      </p:sp>
      <p:pic>
        <p:nvPicPr>
          <p:cNvPr id="99" name="Google Shape;99;p19"/>
          <p:cNvPicPr preferRelativeResize="0"/>
          <p:nvPr/>
        </p:nvPicPr>
        <p:blipFill rotWithShape="1">
          <a:blip r:embed="rId4">
            <a:alphaModFix/>
          </a:blip>
          <a:srcRect r="8307"/>
          <a:stretch/>
        </p:blipFill>
        <p:spPr>
          <a:xfrm>
            <a:off x="6163574" y="4158800"/>
            <a:ext cx="2838500" cy="7524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p:cNvSpPr txBox="1">
            <a:spLocks noGrp="1"/>
          </p:cNvSpPr>
          <p:nvPr>
            <p:ph type="body" idx="1"/>
          </p:nvPr>
        </p:nvSpPr>
        <p:spPr>
          <a:xfrm>
            <a:off x="311700" y="1374350"/>
            <a:ext cx="8520600" cy="319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Fields of Interest:</a:t>
            </a:r>
            <a:endParaRPr/>
          </a:p>
          <a:p>
            <a:pPr marL="457200" lvl="0" indent="-342900" algn="l" rtl="0">
              <a:spcBef>
                <a:spcPts val="1200"/>
              </a:spcBef>
              <a:spcAft>
                <a:spcPts val="0"/>
              </a:spcAft>
              <a:buSzPts val="1800"/>
              <a:buChar char="●"/>
            </a:pPr>
            <a:r>
              <a:rPr lang="en"/>
              <a:t>Digital Anthropology </a:t>
            </a:r>
            <a:endParaRPr/>
          </a:p>
          <a:p>
            <a:pPr marL="457200" lvl="0" indent="-342900" algn="l" rtl="0">
              <a:spcBef>
                <a:spcPts val="0"/>
              </a:spcBef>
              <a:spcAft>
                <a:spcPts val="0"/>
              </a:spcAft>
              <a:buSzPts val="1800"/>
              <a:buChar char="●"/>
            </a:pPr>
            <a:r>
              <a:rPr lang="en"/>
              <a:t>Folk cultures</a:t>
            </a:r>
            <a:endParaRPr/>
          </a:p>
          <a:p>
            <a:pPr marL="457200" lvl="0" indent="-342900" algn="l" rtl="0">
              <a:spcBef>
                <a:spcPts val="0"/>
              </a:spcBef>
              <a:spcAft>
                <a:spcPts val="0"/>
              </a:spcAft>
              <a:buSzPts val="1800"/>
              <a:buChar char="●"/>
            </a:pPr>
            <a:r>
              <a:rPr lang="en"/>
              <a:t>Verbal arts</a:t>
            </a:r>
            <a:endParaRPr/>
          </a:p>
          <a:p>
            <a:pPr marL="457200" lvl="0" indent="-342900" algn="l" rtl="0">
              <a:spcBef>
                <a:spcPts val="0"/>
              </a:spcBef>
              <a:spcAft>
                <a:spcPts val="0"/>
              </a:spcAft>
              <a:buSzPts val="1800"/>
              <a:buChar char="●"/>
            </a:pPr>
            <a:r>
              <a:rPr lang="en"/>
              <a:t>Everyday life</a:t>
            </a:r>
            <a:br>
              <a:rPr lang="en"/>
            </a:br>
            <a:br>
              <a:rPr lang="en"/>
            </a:br>
            <a:endParaRPr/>
          </a:p>
          <a:p>
            <a:pPr marL="457200" lvl="0" indent="-342900" algn="l" rtl="0">
              <a:spcBef>
                <a:spcPts val="0"/>
              </a:spcBef>
              <a:spcAft>
                <a:spcPts val="0"/>
              </a:spcAft>
              <a:buSzPts val="1800"/>
              <a:buChar char="●"/>
            </a:pPr>
            <a:r>
              <a:rPr lang="en"/>
              <a:t>Stream 1: Migration and Diversity </a:t>
            </a:r>
            <a:br>
              <a:rPr lang="en"/>
            </a:br>
            <a:r>
              <a:rPr lang="en"/>
              <a:t>(with Vassiliki Chryssanthopoulou)</a:t>
            </a:r>
            <a:endParaRPr/>
          </a:p>
        </p:txBody>
      </p:sp>
      <p:sp>
        <p:nvSpPr>
          <p:cNvPr id="105" name="Google Shape;105;p20"/>
          <p:cNvSpPr txBox="1">
            <a:spLocks noGrp="1"/>
          </p:cNvSpPr>
          <p:nvPr>
            <p:ph type="title"/>
          </p:nvPr>
        </p:nvSpPr>
        <p:spPr>
          <a:xfrm>
            <a:off x="311700" y="292850"/>
            <a:ext cx="8520600" cy="10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t>Adrian Stoicescu, </a:t>
            </a:r>
            <a:r>
              <a:rPr lang="en" sz="2400" dirty="0"/>
              <a:t>University of Bucharest</a:t>
            </a:r>
            <a:br>
              <a:rPr lang="en" sz="3600" b="0" dirty="0"/>
            </a:br>
            <a:r>
              <a:rPr lang="en" sz="2400" b="0" dirty="0"/>
              <a:t>Associate Professor of Ethnology</a:t>
            </a:r>
            <a:endParaRPr sz="2400" b="0" dirty="0"/>
          </a:p>
        </p:txBody>
      </p:sp>
      <p:pic>
        <p:nvPicPr>
          <p:cNvPr id="106" name="Google Shape;106;p20"/>
          <p:cNvPicPr preferRelativeResize="0"/>
          <p:nvPr/>
        </p:nvPicPr>
        <p:blipFill>
          <a:blip r:embed="rId3">
            <a:alphaModFix/>
          </a:blip>
          <a:stretch>
            <a:fillRect/>
          </a:stretch>
        </p:blipFill>
        <p:spPr>
          <a:xfrm>
            <a:off x="6256650" y="4122175"/>
            <a:ext cx="2606177" cy="744451"/>
          </a:xfrm>
          <a:prstGeom prst="rect">
            <a:avLst/>
          </a:prstGeom>
          <a:noFill/>
          <a:ln>
            <a:noFill/>
          </a:ln>
        </p:spPr>
      </p:pic>
      <p:pic>
        <p:nvPicPr>
          <p:cNvPr id="107" name="Google Shape;107;p20"/>
          <p:cNvPicPr preferRelativeResize="0"/>
          <p:nvPr/>
        </p:nvPicPr>
        <p:blipFill rotWithShape="1">
          <a:blip r:embed="rId4">
            <a:alphaModFix/>
          </a:blip>
          <a:srcRect b="20923"/>
          <a:stretch/>
        </p:blipFill>
        <p:spPr>
          <a:xfrm>
            <a:off x="6546300" y="1329686"/>
            <a:ext cx="2286000" cy="24841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21"/>
          <p:cNvPicPr preferRelativeResize="0"/>
          <p:nvPr/>
        </p:nvPicPr>
        <p:blipFill rotWithShape="1">
          <a:blip r:embed="rId3">
            <a:alphaModFix/>
          </a:blip>
          <a:srcRect b="22221"/>
          <a:stretch/>
        </p:blipFill>
        <p:spPr>
          <a:xfrm>
            <a:off x="6546300" y="1428750"/>
            <a:ext cx="2286000" cy="2286000"/>
          </a:xfrm>
          <a:prstGeom prst="rect">
            <a:avLst/>
          </a:prstGeom>
          <a:noFill/>
          <a:ln>
            <a:noFill/>
          </a:ln>
        </p:spPr>
      </p:pic>
      <p:sp>
        <p:nvSpPr>
          <p:cNvPr id="113" name="Google Shape;113;p21"/>
          <p:cNvSpPr txBox="1">
            <a:spLocks noGrp="1"/>
          </p:cNvSpPr>
          <p:nvPr>
            <p:ph type="body" idx="1"/>
          </p:nvPr>
        </p:nvSpPr>
        <p:spPr>
          <a:xfrm>
            <a:off x="311700" y="1374350"/>
            <a:ext cx="8520600" cy="319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Fields of Interest:</a:t>
            </a:r>
            <a:endParaRPr/>
          </a:p>
          <a:p>
            <a:pPr marL="457200" lvl="0" indent="-342900" algn="l" rtl="0">
              <a:spcBef>
                <a:spcPts val="1200"/>
              </a:spcBef>
              <a:spcAft>
                <a:spcPts val="0"/>
              </a:spcAft>
              <a:buSzPts val="1800"/>
              <a:buChar char="●"/>
            </a:pPr>
            <a:r>
              <a:rPr lang="en"/>
              <a:t>Urban Folklore and Urban Space </a:t>
            </a:r>
            <a:endParaRPr/>
          </a:p>
          <a:p>
            <a:pPr marL="457200" lvl="0" indent="-342900" algn="l" rtl="0">
              <a:spcBef>
                <a:spcPts val="0"/>
              </a:spcBef>
              <a:spcAft>
                <a:spcPts val="0"/>
              </a:spcAft>
              <a:buSzPts val="1800"/>
              <a:buChar char="●"/>
            </a:pPr>
            <a:r>
              <a:rPr lang="en"/>
              <a:t>Narratives and Oral Histories</a:t>
            </a:r>
            <a:endParaRPr/>
          </a:p>
          <a:p>
            <a:pPr marL="457200" lvl="0" indent="-342900" algn="l" rtl="0">
              <a:spcBef>
                <a:spcPts val="0"/>
              </a:spcBef>
              <a:spcAft>
                <a:spcPts val="0"/>
              </a:spcAft>
              <a:buSzPts val="1800"/>
              <a:buChar char="●"/>
            </a:pPr>
            <a:r>
              <a:rPr lang="en"/>
              <a:t>New Narrative Forms </a:t>
            </a:r>
            <a:br>
              <a:rPr lang="en"/>
            </a:br>
            <a:r>
              <a:rPr lang="en"/>
              <a:t>(Urban legends, Conspiracy Theories, etc.)</a:t>
            </a:r>
            <a:endParaRPr/>
          </a:p>
          <a:p>
            <a:pPr marL="457200" lvl="0" indent="-342900" algn="l" rtl="0">
              <a:spcBef>
                <a:spcPts val="0"/>
              </a:spcBef>
              <a:spcAft>
                <a:spcPts val="0"/>
              </a:spcAft>
              <a:buSzPts val="1800"/>
              <a:buChar char="●"/>
            </a:pPr>
            <a:r>
              <a:rPr lang="en"/>
              <a:t>Narratives- Minor Genres </a:t>
            </a:r>
            <a:br>
              <a:rPr lang="en"/>
            </a:br>
            <a:r>
              <a:rPr lang="en"/>
              <a:t>(Gossip, Rumors etc.)</a:t>
            </a:r>
            <a:br>
              <a:rPr lang="en"/>
            </a:br>
            <a:endParaRPr/>
          </a:p>
          <a:p>
            <a:pPr marL="457200" lvl="0" indent="-342900" algn="l" rtl="0">
              <a:spcBef>
                <a:spcPts val="0"/>
              </a:spcBef>
              <a:spcAft>
                <a:spcPts val="0"/>
              </a:spcAft>
              <a:buSzPts val="1800"/>
              <a:buChar char="●"/>
            </a:pPr>
            <a:r>
              <a:rPr lang="en"/>
              <a:t>Stream 2: Narratives and Oral Traditions</a:t>
            </a:r>
            <a:br>
              <a:rPr lang="en"/>
            </a:br>
            <a:r>
              <a:rPr lang="en"/>
              <a:t>(with Marianthi Kaplanoglou)</a:t>
            </a:r>
            <a:endParaRPr/>
          </a:p>
        </p:txBody>
      </p:sp>
      <p:sp>
        <p:nvSpPr>
          <p:cNvPr id="114" name="Google Shape;114;p21"/>
          <p:cNvSpPr txBox="1">
            <a:spLocks noGrp="1"/>
          </p:cNvSpPr>
          <p:nvPr>
            <p:ph type="title"/>
          </p:nvPr>
        </p:nvSpPr>
        <p:spPr>
          <a:xfrm>
            <a:off x="311700" y="292850"/>
            <a:ext cx="8520600" cy="10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Georgios Kouzas, </a:t>
            </a:r>
            <a:r>
              <a:rPr lang="en" sz="2400"/>
              <a:t>University of Athens</a:t>
            </a:r>
            <a:br>
              <a:rPr lang="en" sz="3600" b="0"/>
            </a:br>
            <a:r>
              <a:rPr lang="en" sz="2400" b="0"/>
              <a:t>Assistant Professor of Urban Folklore</a:t>
            </a:r>
            <a:endParaRPr sz="2400" b="0"/>
          </a:p>
        </p:txBody>
      </p:sp>
      <p:pic>
        <p:nvPicPr>
          <p:cNvPr id="115" name="Google Shape;115;p21"/>
          <p:cNvPicPr preferRelativeResize="0"/>
          <p:nvPr/>
        </p:nvPicPr>
        <p:blipFill rotWithShape="1">
          <a:blip r:embed="rId4">
            <a:alphaModFix/>
          </a:blip>
          <a:srcRect r="8307"/>
          <a:stretch/>
        </p:blipFill>
        <p:spPr>
          <a:xfrm>
            <a:off x="6163574" y="4158800"/>
            <a:ext cx="2838500" cy="752475"/>
          </a:xfrm>
          <a:prstGeom prst="rect">
            <a:avLst/>
          </a:prstGeom>
          <a:noFill/>
          <a:ln>
            <a:noFill/>
          </a:ln>
        </p:spPr>
      </p:pic>
    </p:spTree>
  </p:cSld>
  <p:clrMapOvr>
    <a:masterClrMapping/>
  </p:clrMapOvr>
</p:sld>
</file>

<file path=ppt/theme/theme1.xml><?xml version="1.0" encoding="utf-8"?>
<a:theme xmlns:a="http://schemas.openxmlformats.org/drawingml/2006/main" name="Beach Day">
  <a:themeElements>
    <a:clrScheme name="Beach Day">
      <a:dk1>
        <a:srgbClr val="1155CC"/>
      </a:dk1>
      <a:lt1>
        <a:srgbClr val="FFFFFF"/>
      </a:lt1>
      <a:dk2>
        <a:srgbClr val="666666"/>
      </a:dk2>
      <a:lt2>
        <a:srgbClr val="EEEEEE"/>
      </a:lt2>
      <a:accent1>
        <a:srgbClr val="212121"/>
      </a:accent1>
      <a:accent2>
        <a:srgbClr val="455A64"/>
      </a:accent2>
      <a:accent3>
        <a:srgbClr val="78909C"/>
      </a:accent3>
      <a:accent4>
        <a:srgbClr val="3C78D8"/>
      </a:accent4>
      <a:accent5>
        <a:srgbClr val="6AA84F"/>
      </a:accent5>
      <a:accent6>
        <a:srgbClr val="F6CD4C"/>
      </a:accent6>
      <a:hlink>
        <a:srgbClr val="F6CD4C"/>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TotalTime>
  <Words>2946</Words>
  <Application>Microsoft Office PowerPoint</Application>
  <PresentationFormat>On-screen Show (16:9)</PresentationFormat>
  <Paragraphs>229</Paragraphs>
  <Slides>39</Slides>
  <Notes>38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39</vt:i4>
      </vt:variant>
    </vt:vector>
  </HeadingPairs>
  <TitlesOfParts>
    <vt:vector size="46" baseType="lpstr">
      <vt:lpstr>Calibri</vt:lpstr>
      <vt:lpstr>Amatic SC</vt:lpstr>
      <vt:lpstr>Calibri Light</vt:lpstr>
      <vt:lpstr>Arial</vt:lpstr>
      <vt:lpstr>Source Code Pro</vt:lpstr>
      <vt:lpstr>Beach Day</vt:lpstr>
      <vt:lpstr>Office-Design</vt:lpstr>
      <vt:lpstr>Summer School Going public: Social Sciences and Humanities in the 21st century in Europe</vt:lpstr>
      <vt:lpstr>A Warm Welcome To You!</vt:lpstr>
      <vt:lpstr>Kick-Off Meeting of Summer School</vt:lpstr>
      <vt:lpstr>What is the CIVIS Network?</vt:lpstr>
      <vt:lpstr>Member Universities</vt:lpstr>
      <vt:lpstr>Introduction of Teachers &amp; Staff</vt:lpstr>
      <vt:lpstr>Vassiliki Chryssanthopoulou, University of Athens Associate Professor of Folklore &amp; Social Life</vt:lpstr>
      <vt:lpstr>Adrian Stoicescu, University of Bucharest Associate Professor of Ethnology</vt:lpstr>
      <vt:lpstr>Georgios Kouzas, University of Athens Assistant Professor of Urban Folklore</vt:lpstr>
      <vt:lpstr>Marianthi Kaplanoglou, University of Athens Associate Professor of Folklore Studies</vt:lpstr>
      <vt:lpstr>Claudia Campeanu, University of Bucharest Associate Professor</vt:lpstr>
      <vt:lpstr>Magda Craciun, University of Bucharest Lecturer in Anthropology</vt:lpstr>
      <vt:lpstr>Gabriele Alex, University Tübingen Professor of Social and Cultural Anthropology</vt:lpstr>
      <vt:lpstr>Sarah Holst Kjaer, Stockholm University Associate Professor of Ethnology and Folklore</vt:lpstr>
      <vt:lpstr>Karin Polit, University Tübingen Professor of Social and Cultural Anthropology</vt:lpstr>
      <vt:lpstr>Tyrus Torres, University Tübingen Master’s Student of Ethnology/Social and Cultural Anthropology </vt:lpstr>
      <vt:lpstr>What do we mean with “Going Public”</vt:lpstr>
      <vt:lpstr>What do we mean with “Going Public”</vt:lpstr>
      <vt:lpstr>What do we mean with “Going Public”</vt:lpstr>
      <vt:lpstr>What do we mean with “Going Public”</vt:lpstr>
      <vt:lpstr>Migration and Diversity Led by: Vassiliki Chryssanthopoulou (Athens) &amp; Adrian Stoicescu (Bucharest)</vt:lpstr>
      <vt:lpstr>Migration and Diversity (Continued)</vt:lpstr>
      <vt:lpstr>Migration and Diversity (Continued)</vt:lpstr>
      <vt:lpstr>Narratives and Oral Traditions Led by: Georgios Kouzas (Athens) &amp; Marianthi Kaplanoglou (Athens)</vt:lpstr>
      <vt:lpstr>Narratives and Oral Traditions (Continued)</vt:lpstr>
      <vt:lpstr>Narratives and Oral Traditions Orality and everyday life: From public to private life and vice versa</vt:lpstr>
      <vt:lpstr>Narratives and Oral Traditions (Continued)</vt:lpstr>
      <vt:lpstr>Material Culture and Ecology: Topics in Public Anthropology Led by: Claudia Câmpeanu &amp; Magda Crăciun (Bucharest)</vt:lpstr>
      <vt:lpstr>Material Culture and Identity Led by: Gabriele Alex (Tübingen) &amp; Sarah Holst Kjaer (Stockholm)</vt:lpstr>
      <vt:lpstr>Organisational Matters</vt:lpstr>
      <vt:lpstr>Where is Tuebingen?</vt:lpstr>
      <vt:lpstr>Tuebingen along the Neckar River</vt:lpstr>
      <vt:lpstr>Tuebingen Upclose</vt:lpstr>
      <vt:lpstr>Tübingen - University Building </vt:lpstr>
      <vt:lpstr>Tübingen - Town Hall  </vt:lpstr>
      <vt:lpstr>Tübingen - River </vt:lpstr>
      <vt:lpstr>Tübingen - View from Castle</vt:lpstr>
      <vt:lpstr>Tübingen - University Castle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Summer School Going public: Social Sciences and Humanities in the 21st century in Europe</dc:title>
  <cp:lastModifiedBy>Tyrus Torres</cp:lastModifiedBy>
  <cp:revision>7</cp:revision>
  <dcterms:modified xsi:type="dcterms:W3CDTF">2022-05-05T08:49:08Z</dcterms:modified>
</cp:coreProperties>
</file>