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3" r:id="rId8"/>
    <p:sldId id="264" r:id="rId9"/>
    <p:sldId id="265" r:id="rId10"/>
    <p:sldId id="274" r:id="rId11"/>
    <p:sldId id="273" r:id="rId12"/>
    <p:sldId id="272" r:id="rId13"/>
    <p:sldId id="271" r:id="rId14"/>
    <p:sldId id="267"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26EBF-D7A6-E99E-7106-90A4A750B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F918C82-52F1-4FB2-3DAC-57DE9A395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71CA5FA-7720-7194-8A86-987DDC0BE4F9}"/>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0C96CCD0-6D17-4D90-81BD-7E1FD9EF3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0F09FEA-2473-A451-7D4B-3156AB734D69}"/>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197833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61C35-7682-DFD7-91F8-6611176E56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E100A14-173B-B3C6-D235-D492AF85F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F463394-59D4-F4EC-3F51-4486558BDD3F}"/>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77AC7932-DC28-96E3-B6A8-A3D05F3D1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AB69490-6F27-7A32-6C62-1CA99737AC4E}"/>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08676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BAED01-A4B0-11CA-EFB8-36A37D707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A8EECCF-FB9E-522F-852A-73703D0BCD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5030BF2-3A55-940B-18C4-1E86061E2BF8}"/>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991DD540-557D-5CF6-9391-13FEE811BE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1F4228A-BF38-ADE7-1AD7-24034A52F72E}"/>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30246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4CE40-5686-97BC-2438-49CAE47593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EBCA25F-C336-5EF5-764C-E8B20E8710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019168-4445-BB8F-7982-86F6FE3D9FDC}"/>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FC3E3D1D-90CF-041C-7443-F0EC8E962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EE70392-ABE0-46E2-6A45-C088DB6B5B55}"/>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81480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10294-DC5C-ABBD-01C0-60133C4C16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F984465-109A-E094-F800-02DB97F9A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6B73B8-02B9-173B-B2F6-46110E411F3E}"/>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E91249F3-018D-5755-F3B5-F79A96ADB8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73745E6-300E-1AE7-D5D4-4E717C930325}"/>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26014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2FC0B-B2CB-01CF-559C-AE497508EE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CD81EF7-624B-4E5F-005C-6F41E4BEDB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9B68FE3-3EC8-3642-6971-240D442E3F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2598776-429F-11D3-3372-A27FAA2C7C68}"/>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6" name="Footer Placeholder 5">
            <a:extLst>
              <a:ext uri="{FF2B5EF4-FFF2-40B4-BE49-F238E27FC236}">
                <a16:creationId xmlns:a16="http://schemas.microsoft.com/office/drawing/2014/main" xmlns="" id="{C6CE79EF-A4B5-0929-E273-2C4AAAE07F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22B6568-F014-76A8-17C5-8B93FF293B74}"/>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381624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3A761C-48FA-2833-0AF6-D871E2B78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B7DC57C-8486-0F5A-86AE-18366EBB35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AAD2812-D8A4-DC45-7B22-23135DA22B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CBF9DB0-2085-C832-8F82-2E1E382C9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F1211A-CB47-947B-B627-766249A68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F7794F6-242A-C48B-325F-C25D086486ED}"/>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8" name="Footer Placeholder 7">
            <a:extLst>
              <a:ext uri="{FF2B5EF4-FFF2-40B4-BE49-F238E27FC236}">
                <a16:creationId xmlns:a16="http://schemas.microsoft.com/office/drawing/2014/main" xmlns="" id="{4D1E0DE6-A87F-0A51-3A8F-462BB66405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02FC2B1-7224-945C-87FC-E74FA9D0FB6D}"/>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02959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FDC06-B443-7421-D4BD-D503EBED2B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2B2FCE4-9191-508C-6C78-6CD3803CB8C9}"/>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4" name="Footer Placeholder 3">
            <a:extLst>
              <a:ext uri="{FF2B5EF4-FFF2-40B4-BE49-F238E27FC236}">
                <a16:creationId xmlns:a16="http://schemas.microsoft.com/office/drawing/2014/main" xmlns="" id="{E815E9DC-61B8-B534-8DF2-A0311D919F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0466BA9-D10A-267B-0977-38D53B8285BE}"/>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45997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812413-1DB0-F93D-BAA4-57DD65BFAD84}"/>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3" name="Footer Placeholder 2">
            <a:extLst>
              <a:ext uri="{FF2B5EF4-FFF2-40B4-BE49-F238E27FC236}">
                <a16:creationId xmlns:a16="http://schemas.microsoft.com/office/drawing/2014/main" xmlns="" id="{0580A8EE-86BA-7D1D-C328-CDDCF28A66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3DF5F78-ACD0-601A-66B5-8554F5795061}"/>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89422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4FCA8-712A-0091-CC71-AD5048AE8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50B487C-26DB-4641-51E7-E0BA2AB54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BD0033F-DFE0-1B25-430F-7BF3BC8B0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E2CF77-6406-2B70-4A7C-5E730DCDAA31}"/>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6" name="Footer Placeholder 5">
            <a:extLst>
              <a:ext uri="{FF2B5EF4-FFF2-40B4-BE49-F238E27FC236}">
                <a16:creationId xmlns:a16="http://schemas.microsoft.com/office/drawing/2014/main" xmlns="" id="{61ADD0DE-DC95-75C2-8D1B-F124CF5C3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49BB2ED-C76C-3F1E-3104-15C6721F1257}"/>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207981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FCD0F-3479-DCC1-E8A2-6E48100A4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CC2B8AF-599C-DFB4-DAE7-AA00475F9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3B3EEA97-270A-0DDA-985B-4DDFA03A3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589867-1D8F-51F2-61C8-E1E57F65E2EF}"/>
              </a:ext>
            </a:extLst>
          </p:cNvPr>
          <p:cNvSpPr>
            <a:spLocks noGrp="1"/>
          </p:cNvSpPr>
          <p:nvPr>
            <p:ph type="dt" sz="half" idx="10"/>
          </p:nvPr>
        </p:nvSpPr>
        <p:spPr/>
        <p:txBody>
          <a:bodyPr/>
          <a:lstStyle/>
          <a:p>
            <a:fld id="{2E74690E-68C4-436A-9A51-DA428D8C7920}" type="datetimeFigureOut">
              <a:rPr lang="en-GB" smtClean="0"/>
              <a:t>13/05/2022</a:t>
            </a:fld>
            <a:endParaRPr lang="en-GB"/>
          </a:p>
        </p:txBody>
      </p:sp>
      <p:sp>
        <p:nvSpPr>
          <p:cNvPr id="6" name="Footer Placeholder 5">
            <a:extLst>
              <a:ext uri="{FF2B5EF4-FFF2-40B4-BE49-F238E27FC236}">
                <a16:creationId xmlns:a16="http://schemas.microsoft.com/office/drawing/2014/main" xmlns="" id="{9A317780-E323-8A31-015C-AAE22B54E6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7B6B70E-7605-913C-9940-7948CC326C2D}"/>
              </a:ext>
            </a:extLst>
          </p:cNvPr>
          <p:cNvSpPr>
            <a:spLocks noGrp="1"/>
          </p:cNvSpPr>
          <p:nvPr>
            <p:ph type="sldNum" sz="quarter" idx="12"/>
          </p:nvPr>
        </p:nvSpPr>
        <p:spPr/>
        <p:txBody>
          <a:bodyPr/>
          <a:lstStyle/>
          <a:p>
            <a:fld id="{6DC9F6DF-4605-49FF-B2E9-3682888FD2F4}" type="slidenum">
              <a:rPr lang="en-GB" smtClean="0"/>
              <a:t>‹Nr.›</a:t>
            </a:fld>
            <a:endParaRPr lang="en-GB"/>
          </a:p>
        </p:txBody>
      </p:sp>
    </p:spTree>
    <p:extLst>
      <p:ext uri="{BB962C8B-B14F-4D97-AF65-F5344CB8AC3E}">
        <p14:creationId xmlns:p14="http://schemas.microsoft.com/office/powerpoint/2010/main" val="3558494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F3751B-AC58-2F18-3145-660B63F29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F7431D9-0B49-3377-9A95-66393011B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F05A2C5-BB92-42EF-83FA-956B6DD4B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690E-68C4-436A-9A51-DA428D8C7920}" type="datetimeFigureOut">
              <a:rPr lang="en-GB" smtClean="0"/>
              <a:t>13/05/2022</a:t>
            </a:fld>
            <a:endParaRPr lang="en-GB"/>
          </a:p>
        </p:txBody>
      </p:sp>
      <p:sp>
        <p:nvSpPr>
          <p:cNvPr id="5" name="Footer Placeholder 4">
            <a:extLst>
              <a:ext uri="{FF2B5EF4-FFF2-40B4-BE49-F238E27FC236}">
                <a16:creationId xmlns:a16="http://schemas.microsoft.com/office/drawing/2014/main" xmlns="" id="{3DBF19F3-74A9-D038-39BD-17125D4C0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46CF8F2-F7DD-7196-07A5-09FF8558D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9F6DF-4605-49FF-B2E9-3682888FD2F4}" type="slidenum">
              <a:rPr lang="en-GB" smtClean="0"/>
              <a:t>‹Nr.›</a:t>
            </a:fld>
            <a:endParaRPr lang="en-GB"/>
          </a:p>
        </p:txBody>
      </p:sp>
    </p:spTree>
    <p:extLst>
      <p:ext uri="{BB962C8B-B14F-4D97-AF65-F5344CB8AC3E}">
        <p14:creationId xmlns:p14="http://schemas.microsoft.com/office/powerpoint/2010/main" val="264171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7F85E1E-CB75-EB6A-A5EE-82DDA1997E48}"/>
              </a:ext>
            </a:extLst>
          </p:cNvPr>
          <p:cNvPicPr>
            <a:picLocks noChangeAspect="1"/>
          </p:cNvPicPr>
          <p:nvPr/>
        </p:nvPicPr>
        <p:blipFill rotWithShape="1">
          <a:blip r:embed="rId2"/>
          <a:srcRect l="8014" t="9091" r="15284"/>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D21F646-801F-EB20-FBCD-5E9CFB5498F4}"/>
              </a:ext>
            </a:extLst>
          </p:cNvPr>
          <p:cNvSpPr>
            <a:spLocks noGrp="1"/>
          </p:cNvSpPr>
          <p:nvPr>
            <p:ph type="ctrTitle"/>
          </p:nvPr>
        </p:nvSpPr>
        <p:spPr>
          <a:xfrm>
            <a:off x="477980" y="675276"/>
            <a:ext cx="6768981" cy="1139939"/>
          </a:xfrm>
        </p:spPr>
        <p:txBody>
          <a:bodyPr anchor="ctr">
            <a:normAutofit/>
          </a:bodyPr>
          <a:lstStyle/>
          <a:p>
            <a:r>
              <a:rPr lang="en-US" sz="2800" b="1" dirty="0">
                <a:latin typeface="+mn-lt"/>
              </a:rPr>
              <a:t>Going public: Social sciences and Humanities in the 21st century in Europe</a:t>
            </a:r>
            <a:endParaRPr lang="en-GB" sz="5400" b="1" dirty="0">
              <a:latin typeface="+mn-lt"/>
            </a:endParaRPr>
          </a:p>
        </p:txBody>
      </p:sp>
      <p:sp>
        <p:nvSpPr>
          <p:cNvPr id="3" name="Subtitle 2">
            <a:extLst>
              <a:ext uri="{FF2B5EF4-FFF2-40B4-BE49-F238E27FC236}">
                <a16:creationId xmlns:a16="http://schemas.microsoft.com/office/drawing/2014/main" xmlns="" id="{DB61EC12-F8FB-5DE4-0EDA-5F6628C04789}"/>
              </a:ext>
            </a:extLst>
          </p:cNvPr>
          <p:cNvSpPr>
            <a:spLocks noGrp="1"/>
          </p:cNvSpPr>
          <p:nvPr>
            <p:ph type="subTitle" idx="1"/>
          </p:nvPr>
        </p:nvSpPr>
        <p:spPr>
          <a:xfrm>
            <a:off x="477980" y="4872922"/>
            <a:ext cx="6768981" cy="1208141"/>
          </a:xfrm>
        </p:spPr>
        <p:txBody>
          <a:bodyPr>
            <a:normAutofit fontScale="55000" lnSpcReduction="20000"/>
          </a:bodyPr>
          <a:lstStyle/>
          <a:p>
            <a:pPr algn="l"/>
            <a:r>
              <a:rPr lang="ro-RO" sz="3300" dirty="0"/>
              <a:t>Vassiliki Chryssant</a:t>
            </a:r>
            <a:r>
              <a:rPr lang="en-US" sz="3300" dirty="0"/>
              <a:t>h</a:t>
            </a:r>
            <a:r>
              <a:rPr lang="ro-RO" sz="3300" dirty="0"/>
              <a:t>opo</a:t>
            </a:r>
            <a:r>
              <a:rPr lang="en-US" sz="3300" dirty="0"/>
              <a:t>u</a:t>
            </a:r>
            <a:r>
              <a:rPr lang="ro-RO" sz="3300" dirty="0"/>
              <a:t>lou</a:t>
            </a:r>
          </a:p>
          <a:p>
            <a:pPr algn="l"/>
            <a:r>
              <a:rPr lang="ro-RO" sz="3300" dirty="0"/>
              <a:t>Adrian Stoicescu</a:t>
            </a:r>
            <a:endParaRPr lang="en-GB" sz="3300" dirty="0"/>
          </a:p>
          <a:p>
            <a:pPr algn="l"/>
            <a:endParaRPr lang="en-GB" sz="2000" dirty="0"/>
          </a:p>
          <a:p>
            <a:pPr algn="l"/>
            <a:r>
              <a:rPr lang="en-GB" sz="2000" dirty="0"/>
              <a:t>Source: https://europeanmovement.eu/event/emi-migration-event-series-tackling-the-root-causes-of-migration/</a:t>
            </a:r>
          </a:p>
          <a:p>
            <a:pPr algn="l"/>
            <a:endParaRPr lang="en-GB" sz="2000" dirty="0"/>
          </a:p>
        </p:txBody>
      </p:sp>
      <p:sp>
        <p:nvSpPr>
          <p:cNvPr id="20"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88B039CB-01AE-5D1A-9A82-6BCEE14871BD}"/>
              </a:ext>
            </a:extLst>
          </p:cNvPr>
          <p:cNvSpPr txBox="1"/>
          <p:nvPr/>
        </p:nvSpPr>
        <p:spPr>
          <a:xfrm>
            <a:off x="477980" y="1723296"/>
            <a:ext cx="6824963" cy="1477328"/>
          </a:xfrm>
          <a:prstGeom prst="rect">
            <a:avLst/>
          </a:prstGeom>
          <a:noFill/>
        </p:spPr>
        <p:txBody>
          <a:bodyPr wrap="square" rtlCol="0">
            <a:spAutoFit/>
          </a:bodyPr>
          <a:lstStyle/>
          <a:p>
            <a:pPr algn="just"/>
            <a:r>
              <a:rPr lang="en-US" sz="1800" dirty="0"/>
              <a:t>Explore the potentials and challenges of ‘going public’ in several connected disciplines – anthropology, ethnography, literary studies, and folklore studies – in response to the social, political and ecological issues facing societies and collectives in the diversified Europe of the 21st century</a:t>
            </a:r>
            <a:endParaRPr lang="el-GR" dirty="0"/>
          </a:p>
        </p:txBody>
      </p:sp>
      <p:sp>
        <p:nvSpPr>
          <p:cNvPr id="6" name="TextBox 5">
            <a:extLst>
              <a:ext uri="{FF2B5EF4-FFF2-40B4-BE49-F238E27FC236}">
                <a16:creationId xmlns:a16="http://schemas.microsoft.com/office/drawing/2014/main" xmlns="" id="{ECBB59CE-4483-B601-C2A5-87AFE04E254E}"/>
              </a:ext>
            </a:extLst>
          </p:cNvPr>
          <p:cNvSpPr txBox="1"/>
          <p:nvPr/>
        </p:nvSpPr>
        <p:spPr>
          <a:xfrm>
            <a:off x="477980" y="3894993"/>
            <a:ext cx="6076685" cy="646331"/>
          </a:xfrm>
          <a:prstGeom prst="rect">
            <a:avLst/>
          </a:prstGeom>
          <a:noFill/>
        </p:spPr>
        <p:txBody>
          <a:bodyPr wrap="square" rtlCol="0">
            <a:spAutoFit/>
          </a:bodyPr>
          <a:lstStyle/>
          <a:p>
            <a:r>
              <a:rPr lang="ro-RO" sz="1800" dirty="0"/>
              <a:t>Stream 1</a:t>
            </a:r>
            <a:br>
              <a:rPr lang="ro-RO" sz="1800" dirty="0"/>
            </a:br>
            <a:r>
              <a:rPr lang="ro-RO" sz="1800" dirty="0"/>
              <a:t>Migration and diversity</a:t>
            </a:r>
            <a:endParaRPr lang="el-GR" dirty="0"/>
          </a:p>
        </p:txBody>
      </p:sp>
      <p:sp>
        <p:nvSpPr>
          <p:cNvPr id="8" name="TextBox 7">
            <a:extLst>
              <a:ext uri="{FF2B5EF4-FFF2-40B4-BE49-F238E27FC236}">
                <a16:creationId xmlns:a16="http://schemas.microsoft.com/office/drawing/2014/main" xmlns="" id="{11E8BB21-F248-8032-F9AE-AFE57DFEE9DB}"/>
              </a:ext>
            </a:extLst>
          </p:cNvPr>
          <p:cNvSpPr txBox="1"/>
          <p:nvPr/>
        </p:nvSpPr>
        <p:spPr>
          <a:xfrm>
            <a:off x="477981" y="3304424"/>
            <a:ext cx="6705334" cy="686470"/>
          </a:xfrm>
          <a:prstGeom prst="rect">
            <a:avLst/>
          </a:prstGeom>
          <a:noFill/>
        </p:spPr>
        <p:txBody>
          <a:bodyPr wrap="square" rtlCol="0">
            <a:spAutoFit/>
          </a:bodyPr>
          <a:lstStyle/>
          <a:p>
            <a:pPr algn="ctr">
              <a:lnSpc>
                <a:spcPct val="110000"/>
              </a:lnSpc>
            </a:pPr>
            <a:r>
              <a:rPr lang="en-US" b="1" dirty="0" err="1"/>
              <a:t>Civis</a:t>
            </a:r>
            <a:r>
              <a:rPr lang="en-US" b="1" dirty="0"/>
              <a:t> Hub 2: Society, Culture, Heritage</a:t>
            </a:r>
          </a:p>
          <a:p>
            <a:pPr algn="ctr">
              <a:lnSpc>
                <a:spcPct val="110000"/>
              </a:lnSpc>
            </a:pPr>
            <a:r>
              <a:rPr lang="en-US" dirty="0"/>
              <a:t>13.05.2022</a:t>
            </a:r>
            <a:endParaRPr lang="el-GR" dirty="0"/>
          </a:p>
        </p:txBody>
      </p:sp>
    </p:spTree>
    <p:extLst>
      <p:ext uri="{BB962C8B-B14F-4D97-AF65-F5344CB8AC3E}">
        <p14:creationId xmlns:p14="http://schemas.microsoft.com/office/powerpoint/2010/main" val="314750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CF5A835-11B4-DB16-8C46-BD3C302B8161}"/>
              </a:ext>
            </a:extLst>
          </p:cNvPr>
          <p:cNvSpPr txBox="1"/>
          <p:nvPr/>
        </p:nvSpPr>
        <p:spPr>
          <a:xfrm>
            <a:off x="859809" y="655093"/>
            <a:ext cx="9362364" cy="646331"/>
          </a:xfrm>
          <a:prstGeom prst="rect">
            <a:avLst/>
          </a:prstGeom>
          <a:noFill/>
        </p:spPr>
        <p:txBody>
          <a:bodyPr wrap="square" rtlCol="0">
            <a:spAutoFit/>
          </a:bodyPr>
          <a:lstStyle/>
          <a:p>
            <a:r>
              <a:rPr lang="en-GB" b="1" dirty="0"/>
              <a:t>Identity issues (4): Omnia </a:t>
            </a:r>
            <a:r>
              <a:rPr lang="en-GB" b="1" dirty="0" err="1"/>
              <a:t>mea</a:t>
            </a:r>
            <a:r>
              <a:rPr lang="en-GB" b="1" dirty="0"/>
              <a:t> mecum </a:t>
            </a:r>
            <a:r>
              <a:rPr lang="en-GB" b="1" dirty="0" err="1"/>
              <a:t>porto</a:t>
            </a:r>
            <a:endParaRPr lang="en-GB" b="1" dirty="0"/>
          </a:p>
          <a:p>
            <a:endParaRPr lang="en-GB" dirty="0"/>
          </a:p>
        </p:txBody>
      </p:sp>
      <p:sp>
        <p:nvSpPr>
          <p:cNvPr id="5" name="TextBox 4">
            <a:extLst>
              <a:ext uri="{FF2B5EF4-FFF2-40B4-BE49-F238E27FC236}">
                <a16:creationId xmlns:a16="http://schemas.microsoft.com/office/drawing/2014/main" xmlns="" id="{F0DE2AB6-80A9-13B5-A68E-81343A755F87}"/>
              </a:ext>
            </a:extLst>
          </p:cNvPr>
          <p:cNvSpPr txBox="1"/>
          <p:nvPr/>
        </p:nvSpPr>
        <p:spPr>
          <a:xfrm>
            <a:off x="7042244" y="5688449"/>
            <a:ext cx="4367283" cy="646331"/>
          </a:xfrm>
          <a:prstGeom prst="rect">
            <a:avLst/>
          </a:prstGeom>
          <a:noFill/>
        </p:spPr>
        <p:txBody>
          <a:bodyPr wrap="square" rtlCol="0">
            <a:spAutoFit/>
          </a:bodyPr>
          <a:lstStyle/>
          <a:p>
            <a:r>
              <a:rPr lang="en-GB" b="1" dirty="0"/>
              <a:t>Everything I might have had I carry with me</a:t>
            </a:r>
          </a:p>
          <a:p>
            <a:r>
              <a:rPr lang="en-GB" dirty="0" err="1"/>
              <a:t>Izidor</a:t>
            </a:r>
            <a:r>
              <a:rPr lang="en-GB" dirty="0"/>
              <a:t> </a:t>
            </a:r>
            <a:r>
              <a:rPr lang="en-GB" dirty="0" err="1"/>
              <a:t>Ruckel</a:t>
            </a:r>
            <a:endParaRPr lang="en-GB" dirty="0"/>
          </a:p>
        </p:txBody>
      </p:sp>
      <p:pic>
        <p:nvPicPr>
          <p:cNvPr id="6" name="Picture 6" descr="A picture containing indoor, wall, living, room&#10;&#10;Description automatically generated">
            <a:extLst>
              <a:ext uri="{FF2B5EF4-FFF2-40B4-BE49-F238E27FC236}">
                <a16:creationId xmlns:a16="http://schemas.microsoft.com/office/drawing/2014/main" xmlns="" id="{802DBB0A-A4E6-4E6B-E468-F8963BC30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18" y="3402235"/>
            <a:ext cx="6480494" cy="2916678"/>
          </a:xfrm>
          <a:prstGeom prst="rect">
            <a:avLst/>
          </a:prstGeom>
        </p:spPr>
      </p:pic>
      <p:sp>
        <p:nvSpPr>
          <p:cNvPr id="7" name="TextBox 6">
            <a:extLst>
              <a:ext uri="{FF2B5EF4-FFF2-40B4-BE49-F238E27FC236}">
                <a16:creationId xmlns:a16="http://schemas.microsoft.com/office/drawing/2014/main" xmlns="" id="{0AFA16EC-560D-42A8-791D-27D7215F87D5}"/>
              </a:ext>
            </a:extLst>
          </p:cNvPr>
          <p:cNvSpPr txBox="1"/>
          <p:nvPr/>
        </p:nvSpPr>
        <p:spPr>
          <a:xfrm>
            <a:off x="859808" y="1569492"/>
            <a:ext cx="8939285" cy="646331"/>
          </a:xfrm>
          <a:prstGeom prst="rect">
            <a:avLst/>
          </a:prstGeom>
          <a:noFill/>
        </p:spPr>
        <p:txBody>
          <a:bodyPr wrap="square" rtlCol="0">
            <a:spAutoFit/>
          </a:bodyPr>
          <a:lstStyle/>
          <a:p>
            <a:r>
              <a:rPr lang="en-GB" b="1" dirty="0"/>
              <a:t>Struggle to adopt or adapt </a:t>
            </a:r>
            <a:r>
              <a:rPr lang="en-GB" dirty="0"/>
              <a:t>– embracing front stage identity, but also retaining homeness</a:t>
            </a:r>
          </a:p>
          <a:p>
            <a:r>
              <a:rPr lang="en-GB" dirty="0"/>
              <a:t>                                                - a homier home than the back home </a:t>
            </a:r>
            <a:r>
              <a:rPr lang="en-GB" dirty="0" err="1"/>
              <a:t>home</a:t>
            </a:r>
            <a:r>
              <a:rPr lang="en-GB" dirty="0"/>
              <a:t>?</a:t>
            </a:r>
          </a:p>
        </p:txBody>
      </p:sp>
    </p:spTree>
    <p:extLst>
      <p:ext uri="{BB962C8B-B14F-4D97-AF65-F5344CB8AC3E}">
        <p14:creationId xmlns:p14="http://schemas.microsoft.com/office/powerpoint/2010/main" val="66791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B2BD43-9467-4810-EE6F-758A399EED24}"/>
              </a:ext>
            </a:extLst>
          </p:cNvPr>
          <p:cNvSpPr>
            <a:spLocks noGrp="1"/>
          </p:cNvSpPr>
          <p:nvPr>
            <p:ph type="title"/>
          </p:nvPr>
        </p:nvSpPr>
        <p:spPr>
          <a:xfrm>
            <a:off x="2846894" y="959015"/>
            <a:ext cx="8506905" cy="487729"/>
          </a:xfrm>
        </p:spPr>
        <p:txBody>
          <a:bodyPr>
            <a:noAutofit/>
          </a:bodyPr>
          <a:lstStyle/>
          <a:p>
            <a:pPr algn="ctr">
              <a:lnSpc>
                <a:spcPct val="100000"/>
              </a:lnSpc>
            </a:pPr>
            <a:r>
              <a:rPr lang="en-US" sz="1700" b="1" dirty="0">
                <a:effectLst/>
                <a:latin typeface="+mn-lt"/>
                <a:ea typeface="Calibri" panose="020F0502020204030204" pitchFamily="34" charset="0"/>
                <a:cs typeface="Times New Roman" panose="02020603050405020304" pitchFamily="18" charset="0"/>
              </a:rPr>
              <a:t>The construction of migrant and refugee identity from an anthropological perspective: On ‘boundaries’ and ‘symbols’ in forging community and identity</a:t>
            </a:r>
            <a:endParaRPr lang="el-GR" sz="1700" dirty="0">
              <a:latin typeface="+mn-lt"/>
            </a:endParaRPr>
          </a:p>
        </p:txBody>
      </p:sp>
      <p:sp>
        <p:nvSpPr>
          <p:cNvPr id="3" name="Θέση περιεχομένου 2">
            <a:extLst>
              <a:ext uri="{FF2B5EF4-FFF2-40B4-BE49-F238E27FC236}">
                <a16:creationId xmlns:a16="http://schemas.microsoft.com/office/drawing/2014/main" xmlns="" id="{3C259363-28BD-841E-8062-E1DC23C2C9CD}"/>
              </a:ext>
            </a:extLst>
          </p:cNvPr>
          <p:cNvSpPr>
            <a:spLocks noGrp="1"/>
          </p:cNvSpPr>
          <p:nvPr>
            <p:ph idx="1"/>
          </p:nvPr>
        </p:nvSpPr>
        <p:spPr>
          <a:xfrm>
            <a:off x="2846895" y="1616431"/>
            <a:ext cx="8748074" cy="4944625"/>
          </a:xfrm>
        </p:spPr>
        <p:txBody>
          <a:bodyPr>
            <a:normAutofit/>
          </a:bodyPr>
          <a:lstStyle/>
          <a:p>
            <a:pPr marL="0" marR="0" indent="0" algn="just">
              <a:lnSpc>
                <a:spcPct val="107000"/>
              </a:lnSpc>
              <a:spcBef>
                <a:spcPts val="0"/>
              </a:spcBef>
              <a:spcAft>
                <a:spcPts val="800"/>
              </a:spcAft>
              <a:buNone/>
            </a:pPr>
            <a:r>
              <a:rPr lang="en-US" sz="1600" dirty="0">
                <a:effectLst/>
                <a:latin typeface="+mj-lt"/>
                <a:ea typeface="Calibri" panose="020F0502020204030204" pitchFamily="34" charset="0"/>
                <a:cs typeface="Times New Roman" panose="02020603050405020304" pitchFamily="18" charset="0"/>
              </a:rPr>
              <a:t>By definition, the </a:t>
            </a:r>
            <a:r>
              <a:rPr lang="en-US" sz="1600" b="1" dirty="0">
                <a:effectLst/>
                <a:latin typeface="+mj-lt"/>
                <a:ea typeface="Calibri" panose="020F0502020204030204" pitchFamily="34" charset="0"/>
                <a:cs typeface="Times New Roman" panose="02020603050405020304" pitchFamily="18" charset="0"/>
              </a:rPr>
              <a:t>boundary</a:t>
            </a:r>
            <a:r>
              <a:rPr lang="en-US" sz="1600" dirty="0">
                <a:effectLst/>
                <a:latin typeface="+mj-lt"/>
                <a:ea typeface="Calibri" panose="020F0502020204030204" pitchFamily="34" charset="0"/>
                <a:cs typeface="Times New Roman" panose="02020603050405020304" pitchFamily="18" charset="0"/>
              </a:rPr>
              <a:t> marks the beginning and end of a community. But why is such marking necessary? The simple answer is that the boundary encapsulates the identity of the community and, like the identity of an individual, is called into being by the exigencies of social interaction. Boundaries are marked because communities interact in some way or other with entities from which they are, or wish to be, distinguished (see Barth, 1969). […] But not all boundaries, and not all the components of any boundary, are so objectively apparent. They may be thought of, rather, as existing </a:t>
            </a:r>
            <a:r>
              <a:rPr lang="en-US" sz="1600" b="1" dirty="0">
                <a:effectLst/>
                <a:latin typeface="+mj-lt"/>
                <a:ea typeface="Calibri" panose="020F0502020204030204" pitchFamily="34" charset="0"/>
                <a:cs typeface="Times New Roman" panose="02020603050405020304" pitchFamily="18" charset="0"/>
              </a:rPr>
              <a:t>in the minds of their beholders</a:t>
            </a:r>
            <a:r>
              <a:rPr lang="en-US" sz="1600" dirty="0">
                <a:effectLst/>
                <a:latin typeface="+mj-lt"/>
                <a:ea typeface="Calibri" panose="020F0502020204030204" pitchFamily="34" charset="0"/>
                <a:cs typeface="Times New Roman" panose="02020603050405020304" pitchFamily="18" charset="0"/>
              </a:rPr>
              <a:t>. This being so, the boundary may be perceived in rather different terms, not only by people on opposite sides of it, but also by people on the same side. We are talking here about what the boundary means to people, or, more precisely, about the meanings they give to it. This is the </a:t>
            </a:r>
            <a:r>
              <a:rPr lang="en-US" sz="1600" b="1" i="1" dirty="0">
                <a:effectLst/>
                <a:latin typeface="+mj-lt"/>
                <a:ea typeface="Calibri" panose="020F0502020204030204" pitchFamily="34" charset="0"/>
                <a:cs typeface="Times New Roman" panose="02020603050405020304" pitchFamily="18" charset="0"/>
              </a:rPr>
              <a:t>symbolic </a:t>
            </a:r>
            <a:r>
              <a:rPr lang="en-US" sz="1600" dirty="0">
                <a:effectLst/>
                <a:latin typeface="+mj-lt"/>
                <a:ea typeface="Calibri" panose="020F0502020204030204" pitchFamily="34" charset="0"/>
                <a:cs typeface="Times New Roman" panose="02020603050405020304" pitchFamily="18" charset="0"/>
              </a:rPr>
              <a:t>aspect of community boundary …</a:t>
            </a:r>
            <a:endParaRPr lang="el-GR" sz="1600" dirty="0">
              <a:effectLst/>
              <a:latin typeface="+mj-l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600" dirty="0">
                <a:effectLst/>
                <a:latin typeface="+mj-lt"/>
                <a:ea typeface="Calibri" panose="020F0502020204030204" pitchFamily="34" charset="0"/>
                <a:cs typeface="Times New Roman" panose="02020603050405020304" pitchFamily="18" charset="0"/>
              </a:rPr>
              <a:t>[Several social categories] are variable in meaning. In some cases, the content of the categories is so unclear that they exist largely on only in terms of their symbolic boundaries. Such categories as justice, goodness, patriotism, duty, love, peace, are almost impossible to spell out with precision. But their </a:t>
            </a:r>
            <a:r>
              <a:rPr lang="en-US" sz="1600" b="1" dirty="0">
                <a:effectLst/>
                <a:latin typeface="+mj-lt"/>
                <a:ea typeface="Calibri" panose="020F0502020204030204" pitchFamily="34" charset="0"/>
                <a:cs typeface="Times New Roman" panose="02020603050405020304" pitchFamily="18" charset="0"/>
              </a:rPr>
              <a:t>range of meanings</a:t>
            </a:r>
            <a:r>
              <a:rPr lang="en-US" sz="1600" dirty="0">
                <a:effectLst/>
                <a:latin typeface="+mj-lt"/>
                <a:ea typeface="Calibri" panose="020F0502020204030204" pitchFamily="34" charset="0"/>
                <a:cs typeface="Times New Roman" panose="02020603050405020304" pitchFamily="18" charset="0"/>
              </a:rPr>
              <a:t> can be glossed over in a commonly accepted symbol – precisely because it allows its adherents to attach their own meanings to it. </a:t>
            </a:r>
            <a:r>
              <a:rPr lang="en-US" sz="1600" b="1" dirty="0">
                <a:effectLst/>
                <a:latin typeface="+mj-lt"/>
                <a:ea typeface="Calibri" panose="020F0502020204030204" pitchFamily="34" charset="0"/>
                <a:cs typeface="Times New Roman" panose="02020603050405020304" pitchFamily="18" charset="0"/>
              </a:rPr>
              <a:t>They share the symbol, but do not necessarily share its meanings</a:t>
            </a:r>
            <a:r>
              <a:rPr lang="en-US" sz="1600" dirty="0">
                <a:effectLst/>
                <a:latin typeface="+mj-lt"/>
                <a:ea typeface="Calibri" panose="020F0502020204030204" pitchFamily="34" charset="0"/>
                <a:cs typeface="Times New Roman" panose="02020603050405020304" pitchFamily="18" charset="0"/>
              </a:rPr>
              <a:t>. Community is just such a boundary-expressing symbol.</a:t>
            </a:r>
            <a:endParaRPr lang="el-GR" sz="1600" dirty="0">
              <a:effectLst/>
              <a:latin typeface="+mj-lt"/>
              <a:ea typeface="Calibri" panose="020F0502020204030204" pitchFamily="34" charset="0"/>
              <a:cs typeface="Times New Roman" panose="02020603050405020304" pitchFamily="18" charset="0"/>
            </a:endParaRPr>
          </a:p>
          <a:p>
            <a:pPr marL="0" indent="0">
              <a:buNone/>
            </a:pPr>
            <a:r>
              <a:rPr lang="en-US" sz="1600" dirty="0">
                <a:effectLst/>
                <a:latin typeface="+mj-lt"/>
                <a:ea typeface="Calibri" panose="020F0502020204030204" pitchFamily="34" charset="0"/>
              </a:rPr>
              <a:t>(Source: Anthony P. Cohen, </a:t>
            </a:r>
            <a:r>
              <a:rPr lang="en-US" sz="1600" i="1" dirty="0">
                <a:effectLst/>
                <a:latin typeface="+mj-lt"/>
                <a:ea typeface="Calibri" panose="020F0502020204030204" pitchFamily="34" charset="0"/>
              </a:rPr>
              <a:t>The Symbolic Construction of Community</a:t>
            </a:r>
            <a:r>
              <a:rPr lang="en-US" sz="1600" dirty="0">
                <a:effectLst/>
                <a:latin typeface="+mj-lt"/>
                <a:ea typeface="Calibri" panose="020F0502020204030204" pitchFamily="34" charset="0"/>
              </a:rPr>
              <a:t>, 1985, pp. 12, 15)</a:t>
            </a:r>
            <a:r>
              <a:rPr lang="en-US" sz="1600" dirty="0">
                <a:effectLst/>
                <a:latin typeface="+mj-lt"/>
                <a:ea typeface="Calibri" panose="020F0502020204030204" pitchFamily="34" charset="0"/>
                <a:cs typeface="Times New Roman" panose="02020603050405020304" pitchFamily="18" charset="0"/>
              </a:rPr>
              <a:t>.</a:t>
            </a:r>
          </a:p>
        </p:txBody>
      </p:sp>
      <p:pic>
        <p:nvPicPr>
          <p:cNvPr id="5" name="Εικόνα 4">
            <a:extLst>
              <a:ext uri="{FF2B5EF4-FFF2-40B4-BE49-F238E27FC236}">
                <a16:creationId xmlns:a16="http://schemas.microsoft.com/office/drawing/2014/main" xmlns="" id="{4CBAE483-C374-B2D1-DBA3-FF961F7593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6835" y="1741794"/>
            <a:ext cx="2275600" cy="3483204"/>
          </a:xfrm>
          <a:prstGeom prst="rect">
            <a:avLst/>
          </a:prstGeom>
        </p:spPr>
      </p:pic>
      <p:sp>
        <p:nvSpPr>
          <p:cNvPr id="4" name="TextBox 3">
            <a:extLst>
              <a:ext uri="{FF2B5EF4-FFF2-40B4-BE49-F238E27FC236}">
                <a16:creationId xmlns:a16="http://schemas.microsoft.com/office/drawing/2014/main" xmlns="" id="{BB9388C5-4FC3-3F42-9AE4-F74AC1185D25}"/>
              </a:ext>
            </a:extLst>
          </p:cNvPr>
          <p:cNvSpPr txBox="1"/>
          <p:nvPr/>
        </p:nvSpPr>
        <p:spPr>
          <a:xfrm>
            <a:off x="526775" y="389218"/>
            <a:ext cx="8748074" cy="400110"/>
          </a:xfrm>
          <a:prstGeom prst="rect">
            <a:avLst/>
          </a:prstGeom>
          <a:noFill/>
        </p:spPr>
        <p:txBody>
          <a:bodyPr wrap="square" rtlCol="0">
            <a:spAutoFit/>
          </a:bodyPr>
          <a:lstStyle/>
          <a:p>
            <a:r>
              <a:rPr lang="en-US" sz="2000" b="1" dirty="0"/>
              <a:t>Identity issues (5)</a:t>
            </a:r>
            <a:endParaRPr lang="el-GR" sz="2000" b="1" dirty="0"/>
          </a:p>
        </p:txBody>
      </p:sp>
    </p:spTree>
    <p:extLst>
      <p:ext uri="{BB962C8B-B14F-4D97-AF65-F5344CB8AC3E}">
        <p14:creationId xmlns:p14="http://schemas.microsoft.com/office/powerpoint/2010/main" val="199474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B2BD43-9467-4810-EE6F-758A399EED24}"/>
              </a:ext>
            </a:extLst>
          </p:cNvPr>
          <p:cNvSpPr>
            <a:spLocks noGrp="1"/>
          </p:cNvSpPr>
          <p:nvPr>
            <p:ph type="title"/>
          </p:nvPr>
        </p:nvSpPr>
        <p:spPr>
          <a:xfrm>
            <a:off x="2846895" y="883867"/>
            <a:ext cx="8662236" cy="487729"/>
          </a:xfrm>
        </p:spPr>
        <p:txBody>
          <a:bodyPr>
            <a:normAutofit/>
          </a:bodyPr>
          <a:lstStyle/>
          <a:p>
            <a:pPr algn="ctr">
              <a:lnSpc>
                <a:spcPct val="150000"/>
              </a:lnSpc>
            </a:pPr>
            <a:r>
              <a:rPr lang="en-US" sz="1800" b="1" dirty="0">
                <a:effectLst/>
                <a:latin typeface="+mn-lt"/>
                <a:ea typeface="Calibri" panose="020F0502020204030204" pitchFamily="34" charset="0"/>
              </a:rPr>
              <a:t>Nostalgia examined</a:t>
            </a:r>
            <a:endParaRPr lang="el-GR" dirty="0">
              <a:latin typeface="+mn-lt"/>
            </a:endParaRPr>
          </a:p>
        </p:txBody>
      </p:sp>
      <p:sp>
        <p:nvSpPr>
          <p:cNvPr id="3" name="Θέση περιεχομένου 2">
            <a:extLst>
              <a:ext uri="{FF2B5EF4-FFF2-40B4-BE49-F238E27FC236}">
                <a16:creationId xmlns:a16="http://schemas.microsoft.com/office/drawing/2014/main" xmlns="" id="{3C259363-28BD-841E-8062-E1DC23C2C9CD}"/>
              </a:ext>
            </a:extLst>
          </p:cNvPr>
          <p:cNvSpPr>
            <a:spLocks noGrp="1"/>
          </p:cNvSpPr>
          <p:nvPr>
            <p:ph idx="1"/>
          </p:nvPr>
        </p:nvSpPr>
        <p:spPr>
          <a:xfrm>
            <a:off x="2846895" y="1462792"/>
            <a:ext cx="8748074" cy="5249896"/>
          </a:xfrm>
        </p:spPr>
        <p:txBody>
          <a:bodyPr>
            <a:normAutofit fontScale="92500" lnSpcReduction="10000"/>
          </a:bodyPr>
          <a:lstStyle/>
          <a:p>
            <a:pPr marL="0" marR="0" indent="0" algn="just">
              <a:lnSpc>
                <a:spcPct val="107000"/>
              </a:lnSpc>
              <a:spcBef>
                <a:spcPts val="0"/>
              </a:spcBef>
              <a:spcAft>
                <a:spcPts val="800"/>
              </a:spcAft>
              <a:buNone/>
            </a:pPr>
            <a:r>
              <a:rPr lang="en-US" sz="1700" dirty="0">
                <a:effectLst/>
                <a:latin typeface="+mj-lt"/>
                <a:ea typeface="Calibri" panose="020F0502020204030204" pitchFamily="34" charset="0"/>
                <a:cs typeface="Times New Roman" panose="02020603050405020304" pitchFamily="18" charset="0"/>
              </a:rPr>
              <a:t>I suggest that the nostalgia produced by forced displacement is more fundamental because it entails the disruption of the self, of the matrix of identity, of the social fabric to which one belongs, and thus of the whole person. My interpretation rests on the assumption that </a:t>
            </a:r>
            <a:r>
              <a:rPr lang="en-US" sz="1700" b="1" dirty="0">
                <a:effectLst/>
                <a:latin typeface="+mj-lt"/>
                <a:ea typeface="Calibri" panose="020F0502020204030204" pitchFamily="34" charset="0"/>
                <a:cs typeface="Times New Roman" panose="02020603050405020304" pitchFamily="18" charset="0"/>
              </a:rPr>
              <a:t>forced displacement of any kind disrupts the whole person</a:t>
            </a:r>
            <a:r>
              <a:rPr lang="en-US" sz="1700" dirty="0">
                <a:effectLst/>
                <a:latin typeface="+mj-lt"/>
                <a:ea typeface="Calibri" panose="020F0502020204030204" pitchFamily="34" charset="0"/>
                <a:cs typeface="Times New Roman" panose="02020603050405020304" pitchFamily="18" charset="0"/>
              </a:rPr>
              <a:t>. The key to my argument is that </a:t>
            </a:r>
            <a:r>
              <a:rPr lang="en-US" sz="1700" b="1" dirty="0">
                <a:effectLst/>
                <a:latin typeface="+mj-lt"/>
                <a:ea typeface="Calibri" panose="020F0502020204030204" pitchFamily="34" charset="0"/>
                <a:cs typeface="Times New Roman" panose="02020603050405020304" pitchFamily="18" charset="0"/>
              </a:rPr>
              <a:t>personhood and place are indissolubly bound up together in most societies</a:t>
            </a:r>
            <a:r>
              <a:rPr lang="en-US" sz="1700" dirty="0">
                <a:effectLst/>
                <a:latin typeface="+mj-lt"/>
                <a:ea typeface="Calibri" panose="020F0502020204030204" pitchFamily="34" charset="0"/>
                <a:cs typeface="Times New Roman" panose="02020603050405020304" pitchFamily="18" charset="0"/>
              </a:rPr>
              <a:t>. I am pursuing an understanding which is not confined to literate, urban or bourgeois cultural groups. Consequently, our conceptual framework for understanding must be wide enough to encompass the varied expressions of the relationship between person and place in different societies. This is particularly important under current circumstances where </a:t>
            </a:r>
            <a:r>
              <a:rPr lang="en-US" sz="1700" b="1" dirty="0">
                <a:effectLst/>
                <a:latin typeface="+mj-lt"/>
                <a:ea typeface="Calibri" panose="020F0502020204030204" pitchFamily="34" charset="0"/>
                <a:cs typeface="Times New Roman" panose="02020603050405020304" pitchFamily="18" charset="0"/>
              </a:rPr>
              <a:t>natural disasters and climate change</a:t>
            </a:r>
            <a:r>
              <a:rPr lang="en-US" sz="1700" dirty="0">
                <a:effectLst/>
                <a:latin typeface="+mj-lt"/>
                <a:ea typeface="Calibri" panose="020F0502020204030204" pitchFamily="34" charset="0"/>
                <a:cs typeface="Times New Roman" panose="02020603050405020304" pitchFamily="18" charset="0"/>
              </a:rPr>
              <a:t> are contributing to widespread displacement (McAdam 2012).</a:t>
            </a:r>
          </a:p>
          <a:p>
            <a:pPr marL="0" marR="0" indent="0" algn="just">
              <a:lnSpc>
                <a:spcPct val="107000"/>
              </a:lnSpc>
              <a:spcBef>
                <a:spcPts val="0"/>
              </a:spcBef>
              <a:spcAft>
                <a:spcPts val="800"/>
              </a:spcAft>
              <a:buNone/>
            </a:pPr>
            <a:r>
              <a:rPr lang="en-US" sz="1700" dirty="0">
                <a:effectLst/>
                <a:latin typeface="+mj-lt"/>
                <a:ea typeface="Calibri" panose="020F0502020204030204" pitchFamily="34" charset="0"/>
                <a:cs typeface="Times New Roman" panose="02020603050405020304" pitchFamily="18" charset="0"/>
              </a:rPr>
              <a:t>It is vital to emphasize that in many parts of the world the notions of the human subject and of place are inextricably linked and integrated conceptually. They differ greatly in content from those which characterize the world of modernity - the capitalist industrial world which tends towards fragmentation, where power and wealth reside, and where international conventions and the development of human rights regimes are formulated. The ways in which the relationship between personhood and place is formed have varied expressions in different cultures. Despite the great inroads made everywhere by the global economy, and despite the claims of the </a:t>
            </a:r>
            <a:r>
              <a:rPr lang="en-US" sz="1700" b="1" dirty="0" err="1">
                <a:effectLst/>
                <a:latin typeface="+mj-lt"/>
                <a:ea typeface="Calibri" panose="020F0502020204030204" pitchFamily="34" charset="0"/>
                <a:cs typeface="Times New Roman" panose="02020603050405020304" pitchFamily="18" charset="0"/>
              </a:rPr>
              <a:t>transnationalists</a:t>
            </a:r>
            <a:r>
              <a:rPr lang="en-US" sz="1700" dirty="0">
                <a:effectLst/>
                <a:latin typeface="+mj-lt"/>
                <a:ea typeface="Calibri" panose="020F0502020204030204" pitchFamily="34" charset="0"/>
                <a:cs typeface="Times New Roman" panose="02020603050405020304" pitchFamily="18" charset="0"/>
              </a:rPr>
              <a:t> that we have entered an era of </a:t>
            </a:r>
            <a:r>
              <a:rPr lang="en-US" sz="1700" b="1" dirty="0">
                <a:effectLst/>
                <a:latin typeface="+mj-lt"/>
                <a:ea typeface="Calibri" panose="020F0502020204030204" pitchFamily="34" charset="0"/>
                <a:cs typeface="Times New Roman" panose="02020603050405020304" pitchFamily="18" charset="0"/>
              </a:rPr>
              <a:t>deterritorialization</a:t>
            </a:r>
            <a:r>
              <a:rPr lang="en-US" sz="1700" dirty="0">
                <a:effectLst/>
                <a:latin typeface="+mj-lt"/>
                <a:ea typeface="Calibri" panose="020F0502020204030204" pitchFamily="34" charset="0"/>
                <a:cs typeface="Times New Roman" panose="02020603050405020304" pitchFamily="18" charset="0"/>
              </a:rPr>
              <a:t>, these culturally specific notions regarding spatial relations are still salient. </a:t>
            </a:r>
          </a:p>
          <a:p>
            <a:pPr marL="0" marR="0" indent="0" algn="just">
              <a:lnSpc>
                <a:spcPct val="107000"/>
              </a:lnSpc>
              <a:spcBef>
                <a:spcPts val="0"/>
              </a:spcBef>
              <a:spcAft>
                <a:spcPts val="800"/>
              </a:spcAft>
              <a:buNone/>
            </a:pPr>
            <a:r>
              <a:rPr lang="en-US" sz="1700" dirty="0">
                <a:effectLst/>
                <a:latin typeface="+mj-lt"/>
                <a:ea typeface="Calibri" panose="020F0502020204030204" pitchFamily="34" charset="0"/>
                <a:cs typeface="Times New Roman" panose="02020603050405020304" pitchFamily="18" charset="0"/>
              </a:rPr>
              <a:t>(Source: Renée </a:t>
            </a:r>
            <a:r>
              <a:rPr lang="en-US" sz="1700" dirty="0" err="1">
                <a:effectLst/>
                <a:latin typeface="+mj-lt"/>
                <a:ea typeface="Calibri" panose="020F0502020204030204" pitchFamily="34" charset="0"/>
                <a:cs typeface="Times New Roman" panose="02020603050405020304" pitchFamily="18" charset="0"/>
              </a:rPr>
              <a:t>Hirschon</a:t>
            </a:r>
            <a:r>
              <a:rPr lang="en-US" sz="1700" dirty="0">
                <a:effectLst/>
                <a:latin typeface="+mj-lt"/>
                <a:ea typeface="Calibri" panose="020F0502020204030204" pitchFamily="34" charset="0"/>
                <a:cs typeface="Times New Roman" panose="02020603050405020304" pitchFamily="18" charset="0"/>
              </a:rPr>
              <a:t>, “Enduring Bonds of Place: Personhood and the Loss of Home”, in Catharine </a:t>
            </a:r>
            <a:r>
              <a:rPr lang="en-US" sz="1700" dirty="0" err="1">
                <a:effectLst/>
                <a:latin typeface="+mj-lt"/>
                <a:ea typeface="Calibri" panose="020F0502020204030204" pitchFamily="34" charset="0"/>
                <a:cs typeface="Times New Roman" panose="02020603050405020304" pitchFamily="18" charset="0"/>
              </a:rPr>
              <a:t>Raudvere</a:t>
            </a:r>
            <a:r>
              <a:rPr lang="en-US" sz="1700" dirty="0">
                <a:effectLst/>
                <a:latin typeface="+mj-lt"/>
                <a:ea typeface="Calibri" panose="020F0502020204030204" pitchFamily="34" charset="0"/>
                <a:cs typeface="Times New Roman" panose="02020603050405020304" pitchFamily="18" charset="0"/>
              </a:rPr>
              <a:t> (ed.), Nostalgia, Loss and Creativity in South-East Europe, Palgrave Macmillan 2018, p. 220).</a:t>
            </a:r>
          </a:p>
          <a:p>
            <a:pPr marL="0" indent="0">
              <a:buNone/>
            </a:pPr>
            <a:endParaRPr lang="el-GR" dirty="0">
              <a:latin typeface="+mj-lt"/>
            </a:endParaRPr>
          </a:p>
        </p:txBody>
      </p:sp>
      <p:pic>
        <p:nvPicPr>
          <p:cNvPr id="5" name="Εικόνα 4" descr="Εικόνα που περιέχει κείμενο, φυτό, στιγμιότυπο οθόνης&#10;&#10;Περιγραφή που δημιουργήθηκε αυτόματα">
            <a:extLst>
              <a:ext uri="{FF2B5EF4-FFF2-40B4-BE49-F238E27FC236}">
                <a16:creationId xmlns:a16="http://schemas.microsoft.com/office/drawing/2014/main" xmlns="" id="{4CBAE483-C374-B2D1-DBA3-FF961F759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73" y="1558332"/>
            <a:ext cx="2467525" cy="3483204"/>
          </a:xfrm>
          <a:prstGeom prst="rect">
            <a:avLst/>
          </a:prstGeom>
        </p:spPr>
      </p:pic>
      <p:sp>
        <p:nvSpPr>
          <p:cNvPr id="6" name="TextBox 5">
            <a:extLst>
              <a:ext uri="{FF2B5EF4-FFF2-40B4-BE49-F238E27FC236}">
                <a16:creationId xmlns:a16="http://schemas.microsoft.com/office/drawing/2014/main" xmlns="" id="{B7E30CBF-6706-DA66-4C9F-6E5A201DD283}"/>
              </a:ext>
            </a:extLst>
          </p:cNvPr>
          <p:cNvSpPr txBox="1"/>
          <p:nvPr/>
        </p:nvSpPr>
        <p:spPr>
          <a:xfrm>
            <a:off x="431240" y="483757"/>
            <a:ext cx="8748074" cy="400110"/>
          </a:xfrm>
          <a:prstGeom prst="rect">
            <a:avLst/>
          </a:prstGeom>
          <a:noFill/>
        </p:spPr>
        <p:txBody>
          <a:bodyPr wrap="square" rtlCol="0">
            <a:spAutoFit/>
          </a:bodyPr>
          <a:lstStyle/>
          <a:p>
            <a:r>
              <a:rPr lang="en-US" sz="2000" b="1" dirty="0"/>
              <a:t>Identity issues (6)</a:t>
            </a:r>
            <a:endParaRPr lang="el-GR" sz="2000" b="1" dirty="0"/>
          </a:p>
        </p:txBody>
      </p:sp>
    </p:spTree>
    <p:extLst>
      <p:ext uri="{BB962C8B-B14F-4D97-AF65-F5344CB8AC3E}">
        <p14:creationId xmlns:p14="http://schemas.microsoft.com/office/powerpoint/2010/main" val="39934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B2BD43-9467-4810-EE6F-758A399EED24}"/>
              </a:ext>
            </a:extLst>
          </p:cNvPr>
          <p:cNvSpPr>
            <a:spLocks noGrp="1"/>
          </p:cNvSpPr>
          <p:nvPr>
            <p:ph type="title"/>
          </p:nvPr>
        </p:nvSpPr>
        <p:spPr>
          <a:xfrm>
            <a:off x="2846894" y="839910"/>
            <a:ext cx="8506905" cy="487729"/>
          </a:xfrm>
        </p:spPr>
        <p:txBody>
          <a:bodyPr>
            <a:normAutofit/>
          </a:bodyPr>
          <a:lstStyle/>
          <a:p>
            <a:pPr algn="ctr">
              <a:lnSpc>
                <a:spcPct val="150000"/>
              </a:lnSpc>
            </a:pPr>
            <a:r>
              <a:rPr lang="en-US" sz="1800" b="1" dirty="0">
                <a:effectLst/>
                <a:latin typeface="+mn-lt"/>
                <a:ea typeface="Calibri" panose="020F0502020204030204" pitchFamily="34" charset="0"/>
              </a:rPr>
              <a:t>Towards expanding our understanding</a:t>
            </a:r>
            <a:endParaRPr lang="el-GR" dirty="0">
              <a:latin typeface="+mn-lt"/>
            </a:endParaRPr>
          </a:p>
        </p:txBody>
      </p:sp>
      <p:sp>
        <p:nvSpPr>
          <p:cNvPr id="3" name="Θέση περιεχομένου 2">
            <a:extLst>
              <a:ext uri="{FF2B5EF4-FFF2-40B4-BE49-F238E27FC236}">
                <a16:creationId xmlns:a16="http://schemas.microsoft.com/office/drawing/2014/main" xmlns="" id="{3C259363-28BD-841E-8062-E1DC23C2C9CD}"/>
              </a:ext>
            </a:extLst>
          </p:cNvPr>
          <p:cNvSpPr>
            <a:spLocks noGrp="1"/>
          </p:cNvSpPr>
          <p:nvPr>
            <p:ph idx="1"/>
          </p:nvPr>
        </p:nvSpPr>
        <p:spPr>
          <a:xfrm>
            <a:off x="2846895" y="1327645"/>
            <a:ext cx="8748074" cy="5451223"/>
          </a:xfrm>
        </p:spPr>
        <p:txBody>
          <a:bodyPr>
            <a:noAutofit/>
          </a:bodyPr>
          <a:lstStyle/>
          <a:p>
            <a:pPr marL="0" marR="0" indent="0" algn="just">
              <a:lnSpc>
                <a:spcPct val="107000"/>
              </a:lnSpc>
              <a:spcBef>
                <a:spcPts val="0"/>
              </a:spcBef>
              <a:spcAft>
                <a:spcPts val="800"/>
              </a:spcAft>
              <a:buNone/>
            </a:pPr>
            <a:r>
              <a:rPr lang="en-US" sz="1300" dirty="0">
                <a:effectLst/>
                <a:latin typeface="+mj-lt"/>
                <a:ea typeface="Calibri" panose="020F0502020204030204" pitchFamily="34" charset="0"/>
                <a:cs typeface="Times New Roman" panose="02020603050405020304" pitchFamily="18" charset="0"/>
              </a:rPr>
              <a:t>As we have seen, mass population displacement, most likely of an irreversible kind, is increasing. The causes of forced displacement are many and various, and in the contemporary world enormous challenges are posed for human beings all over the planet. These problems will not be resolved rapidly or easily. It is my view that dislocation of any kind disrupts the very basis of personhood through removing the structures and content of the known and familiar world. Downing’s concept of social geometry makes sense of the disorientation experienced by people who are forcibly removed from their homes, even when communities are reconstituted in planned developments. It is this radical disjunction of people from their place of origin, their home, together with the notion of personhood which helps account for the pervasive phenomenon of persistent long-term nostalgia and yearning for home. Far from being whimsical romanticism, I argue that</a:t>
            </a:r>
            <a:r>
              <a:rPr lang="en-US" sz="1300" b="1" dirty="0">
                <a:effectLst/>
                <a:latin typeface="+mj-lt"/>
                <a:ea typeface="Calibri" panose="020F0502020204030204" pitchFamily="34" charset="0"/>
                <a:cs typeface="Times New Roman" panose="02020603050405020304" pitchFamily="18" charset="0"/>
              </a:rPr>
              <a:t> long-term attachment to place is grounded in the human life cycle; though subject to a great variety of expressions, it nonetheless reflects a universal human nexus of belonging</a:t>
            </a:r>
            <a:r>
              <a:rPr lang="en-US" sz="1300" dirty="0">
                <a:effectLst/>
                <a:latin typeface="+mj-lt"/>
                <a:ea typeface="Calibri" panose="020F0502020204030204" pitchFamily="34" charset="0"/>
                <a:cs typeface="Times New Roman" panose="02020603050405020304" pitchFamily="18" charset="0"/>
              </a:rPr>
              <a:t>.</a:t>
            </a:r>
          </a:p>
          <a:p>
            <a:pPr marL="0" marR="0" indent="0" algn="just">
              <a:lnSpc>
                <a:spcPct val="107000"/>
              </a:lnSpc>
              <a:spcBef>
                <a:spcPts val="0"/>
              </a:spcBef>
              <a:spcAft>
                <a:spcPts val="800"/>
              </a:spcAft>
              <a:buNone/>
            </a:pPr>
            <a:r>
              <a:rPr lang="en-US" sz="1300" b="1" dirty="0">
                <a:effectLst/>
                <a:latin typeface="+mj-lt"/>
                <a:ea typeface="Calibri" panose="020F0502020204030204" pitchFamily="34" charset="0"/>
                <a:cs typeface="Times New Roman" panose="02020603050405020304" pitchFamily="18" charset="0"/>
              </a:rPr>
              <a:t>Taking an anthropological viewpoint is not easy</a:t>
            </a:r>
            <a:r>
              <a:rPr lang="en-US" sz="1300" dirty="0">
                <a:effectLst/>
                <a:latin typeface="+mj-lt"/>
                <a:ea typeface="Calibri" panose="020F0502020204030204" pitchFamily="34" charset="0"/>
                <a:cs typeface="Times New Roman" panose="02020603050405020304" pitchFamily="18" charset="0"/>
              </a:rPr>
              <a:t>: it is challenging to grasp a different worldview, another ‘moral order’, partly because it is invisible to us or seems irrational. It is also very difficult because it involves becoming critically aware of our own culturally embedded assumptions. At the present time of crisis, with mass population displacements (whether through conflict, development schemes, climate change or for economic reasons), it is necessary to abandon the pervasive hegemony of western thought. In order to react appropriately to these contemporary demographic upheavals, </a:t>
            </a:r>
            <a:r>
              <a:rPr lang="en-US" sz="1300" b="1" dirty="0">
                <a:effectLst/>
                <a:latin typeface="+mj-lt"/>
                <a:ea typeface="Calibri" panose="020F0502020204030204" pitchFamily="34" charset="0"/>
                <a:cs typeface="Times New Roman" panose="02020603050405020304" pitchFamily="18" charset="0"/>
              </a:rPr>
              <a:t>we need to exercise empathy and imagine ourselves into the perceptions of people whose thinking about their place on this planet is rather different from our own</a:t>
            </a:r>
            <a:r>
              <a:rPr lang="en-US" sz="1300" dirty="0">
                <a:effectLst/>
                <a:latin typeface="+mj-lt"/>
                <a:ea typeface="Calibri" panose="020F0502020204030204" pitchFamily="34" charset="0"/>
                <a:cs typeface="Times New Roman" panose="02020603050405020304" pitchFamily="18" charset="0"/>
              </a:rPr>
              <a:t>. We are called upon to enter imaginatively into the degree of disruption experienced by individuals removed from the place where these relationships are the essence of being.</a:t>
            </a:r>
          </a:p>
          <a:p>
            <a:pPr marL="0" marR="0" indent="0" algn="just">
              <a:lnSpc>
                <a:spcPct val="107000"/>
              </a:lnSpc>
              <a:spcBef>
                <a:spcPts val="0"/>
              </a:spcBef>
              <a:spcAft>
                <a:spcPts val="800"/>
              </a:spcAft>
              <a:buNone/>
            </a:pPr>
            <a:r>
              <a:rPr lang="en-US" sz="1300" dirty="0">
                <a:effectLst/>
                <a:latin typeface="+mj-lt"/>
                <a:ea typeface="Calibri" panose="020F0502020204030204" pitchFamily="34" charset="0"/>
                <a:cs typeface="Times New Roman" panose="02020603050405020304" pitchFamily="18" charset="0"/>
              </a:rPr>
              <a:t>My aim in this chapter is to broaden the scope for understanding </a:t>
            </a:r>
            <a:r>
              <a:rPr lang="en-US" sz="1300" b="1" dirty="0">
                <a:effectLst/>
                <a:latin typeface="+mj-lt"/>
                <a:ea typeface="Calibri" panose="020F0502020204030204" pitchFamily="34" charset="0"/>
                <a:cs typeface="Times New Roman" panose="02020603050405020304" pitchFamily="18" charset="0"/>
              </a:rPr>
              <a:t>the cultural variety in responses to displacement</a:t>
            </a:r>
            <a:r>
              <a:rPr lang="en-US" sz="1300" dirty="0">
                <a:effectLst/>
                <a:latin typeface="+mj-lt"/>
                <a:ea typeface="Calibri" panose="020F0502020204030204" pitchFamily="34" charset="0"/>
                <a:cs typeface="Times New Roman" panose="02020603050405020304" pitchFamily="18" charset="0"/>
              </a:rPr>
              <a:t>, and it attempts to account for the enduring and pervasive longing for home which is such a significant factor in the experience of displacement. I hope that this effort might improve our ability to deal compassionately and adequately with those who face long-term exile from their homes.</a:t>
            </a:r>
          </a:p>
          <a:p>
            <a:pPr marL="0" marR="0" indent="0" algn="just">
              <a:lnSpc>
                <a:spcPct val="107000"/>
              </a:lnSpc>
              <a:spcBef>
                <a:spcPts val="0"/>
              </a:spcBef>
              <a:spcAft>
                <a:spcPts val="800"/>
              </a:spcAft>
              <a:buNone/>
            </a:pPr>
            <a:r>
              <a:rPr lang="en-US" sz="1300" dirty="0">
                <a:effectLst/>
                <a:latin typeface="+mj-lt"/>
                <a:ea typeface="Calibri" panose="020F0502020204030204" pitchFamily="34" charset="0"/>
                <a:cs typeface="Times New Roman" panose="02020603050405020304" pitchFamily="18" charset="0"/>
              </a:rPr>
              <a:t>(Source: Renée </a:t>
            </a:r>
            <a:r>
              <a:rPr lang="en-US" sz="1300" dirty="0" err="1">
                <a:effectLst/>
                <a:latin typeface="+mj-lt"/>
                <a:ea typeface="Calibri" panose="020F0502020204030204" pitchFamily="34" charset="0"/>
                <a:cs typeface="Times New Roman" panose="02020603050405020304" pitchFamily="18" charset="0"/>
              </a:rPr>
              <a:t>Hirschon</a:t>
            </a:r>
            <a:r>
              <a:rPr lang="en-US" sz="1300" dirty="0">
                <a:effectLst/>
                <a:latin typeface="+mj-lt"/>
                <a:ea typeface="Calibri" panose="020F0502020204030204" pitchFamily="34" charset="0"/>
                <a:cs typeface="Times New Roman" panose="02020603050405020304" pitchFamily="18" charset="0"/>
              </a:rPr>
              <a:t>, “Enduring Bonds of Place: Personhood and the Loss of Home”, in Catharine </a:t>
            </a:r>
            <a:r>
              <a:rPr lang="en-US" sz="1300" dirty="0" err="1">
                <a:effectLst/>
                <a:latin typeface="+mj-lt"/>
                <a:ea typeface="Calibri" panose="020F0502020204030204" pitchFamily="34" charset="0"/>
                <a:cs typeface="Times New Roman" panose="02020603050405020304" pitchFamily="18" charset="0"/>
              </a:rPr>
              <a:t>Raudvere</a:t>
            </a:r>
            <a:r>
              <a:rPr lang="en-US" sz="1300" dirty="0">
                <a:effectLst/>
                <a:latin typeface="+mj-lt"/>
                <a:ea typeface="Calibri" panose="020F0502020204030204" pitchFamily="34" charset="0"/>
                <a:cs typeface="Times New Roman" panose="02020603050405020304" pitchFamily="18" charset="0"/>
              </a:rPr>
              <a:t> (ed.), Nostalgia, Loss and Creativity in South-East Europe, Palgrave Macmillan 2018, p. 231).</a:t>
            </a:r>
          </a:p>
        </p:txBody>
      </p:sp>
      <p:pic>
        <p:nvPicPr>
          <p:cNvPr id="5" name="Εικόνα 4" descr="Εικόνα που περιέχει κείμενο, φυτό, στιγμιότυπο οθόνης&#10;&#10;Περιγραφή που δημιουργήθηκε αυτόματα">
            <a:extLst>
              <a:ext uri="{FF2B5EF4-FFF2-40B4-BE49-F238E27FC236}">
                <a16:creationId xmlns:a16="http://schemas.microsoft.com/office/drawing/2014/main" xmlns="" id="{4CBAE483-C374-B2D1-DBA3-FF961F759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73" y="1440762"/>
            <a:ext cx="2467525" cy="3483204"/>
          </a:xfrm>
          <a:prstGeom prst="rect">
            <a:avLst/>
          </a:prstGeom>
        </p:spPr>
      </p:pic>
      <p:sp>
        <p:nvSpPr>
          <p:cNvPr id="6" name="TextBox 5">
            <a:extLst>
              <a:ext uri="{FF2B5EF4-FFF2-40B4-BE49-F238E27FC236}">
                <a16:creationId xmlns:a16="http://schemas.microsoft.com/office/drawing/2014/main" xmlns="" id="{399447FC-B805-0428-39D8-55E9A6253611}"/>
              </a:ext>
            </a:extLst>
          </p:cNvPr>
          <p:cNvSpPr txBox="1"/>
          <p:nvPr/>
        </p:nvSpPr>
        <p:spPr>
          <a:xfrm>
            <a:off x="597032" y="639849"/>
            <a:ext cx="8748074" cy="400110"/>
          </a:xfrm>
          <a:prstGeom prst="rect">
            <a:avLst/>
          </a:prstGeom>
          <a:noFill/>
        </p:spPr>
        <p:txBody>
          <a:bodyPr wrap="square" rtlCol="0">
            <a:spAutoFit/>
          </a:bodyPr>
          <a:lstStyle/>
          <a:p>
            <a:r>
              <a:rPr lang="en-US" sz="2000" b="1" dirty="0"/>
              <a:t>Identity issues (7)</a:t>
            </a:r>
            <a:endParaRPr lang="el-GR" sz="2000" b="1" dirty="0"/>
          </a:p>
        </p:txBody>
      </p:sp>
    </p:spTree>
    <p:extLst>
      <p:ext uri="{BB962C8B-B14F-4D97-AF65-F5344CB8AC3E}">
        <p14:creationId xmlns:p14="http://schemas.microsoft.com/office/powerpoint/2010/main" val="142802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44EE12A-3E47-7ED1-EE57-51D2D8F1D816}"/>
              </a:ext>
            </a:extLst>
          </p:cNvPr>
          <p:cNvSpPr txBox="1"/>
          <p:nvPr/>
        </p:nvSpPr>
        <p:spPr>
          <a:xfrm>
            <a:off x="0" y="5688449"/>
            <a:ext cx="2961564" cy="1169551"/>
          </a:xfrm>
          <a:prstGeom prst="rect">
            <a:avLst/>
          </a:prstGeom>
          <a:noFill/>
        </p:spPr>
        <p:txBody>
          <a:bodyPr wrap="square" rtlCol="0">
            <a:spAutoFit/>
          </a:bodyPr>
          <a:lstStyle/>
          <a:p>
            <a:r>
              <a:rPr lang="en-GB" sz="1400" dirty="0">
                <a:solidFill>
                  <a:schemeClr val="bg1"/>
                </a:solidFill>
              </a:rPr>
              <a:t>Source: https://www.dailymail.co.uk/news/article-2091052/A-reflection-society-Eye-catching-building-uses-mirrors-deter-graffiti-artists.html</a:t>
            </a:r>
          </a:p>
        </p:txBody>
      </p:sp>
      <p:sp>
        <p:nvSpPr>
          <p:cNvPr id="3" name="TextBox 2">
            <a:extLst>
              <a:ext uri="{FF2B5EF4-FFF2-40B4-BE49-F238E27FC236}">
                <a16:creationId xmlns:a16="http://schemas.microsoft.com/office/drawing/2014/main" xmlns="" id="{1641BF0B-3220-E3C4-7FCB-021ACE49CCDA}"/>
              </a:ext>
            </a:extLst>
          </p:cNvPr>
          <p:cNvSpPr txBox="1"/>
          <p:nvPr/>
        </p:nvSpPr>
        <p:spPr>
          <a:xfrm>
            <a:off x="750626" y="696037"/>
            <a:ext cx="9362364" cy="646331"/>
          </a:xfrm>
          <a:prstGeom prst="rect">
            <a:avLst/>
          </a:prstGeom>
          <a:noFill/>
        </p:spPr>
        <p:txBody>
          <a:bodyPr wrap="square" rtlCol="0">
            <a:spAutoFit/>
          </a:bodyPr>
          <a:lstStyle/>
          <a:p>
            <a:r>
              <a:rPr lang="en-GB" b="1" dirty="0"/>
              <a:t>Questions to answer during the next meetings:</a:t>
            </a:r>
          </a:p>
          <a:p>
            <a:endParaRPr lang="en-GB" dirty="0"/>
          </a:p>
        </p:txBody>
      </p:sp>
      <p:sp>
        <p:nvSpPr>
          <p:cNvPr id="4" name="TextBox 3">
            <a:extLst>
              <a:ext uri="{FF2B5EF4-FFF2-40B4-BE49-F238E27FC236}">
                <a16:creationId xmlns:a16="http://schemas.microsoft.com/office/drawing/2014/main" xmlns="" id="{A3947BCB-AB05-9DA7-E557-8A65BC6CEDF2}"/>
              </a:ext>
            </a:extLst>
          </p:cNvPr>
          <p:cNvSpPr txBox="1"/>
          <p:nvPr/>
        </p:nvSpPr>
        <p:spPr>
          <a:xfrm>
            <a:off x="859808" y="1569492"/>
            <a:ext cx="8939285" cy="4547463"/>
          </a:xfrm>
          <a:prstGeom prst="rect">
            <a:avLst/>
          </a:prstGeom>
          <a:noFill/>
        </p:spPr>
        <p:txBody>
          <a:bodyPr wrap="square" rtlCol="0">
            <a:spAutoFit/>
          </a:bodyPr>
          <a:lstStyle/>
          <a:p>
            <a:pPr marL="342900" indent="-342900" algn="just">
              <a:lnSpc>
                <a:spcPct val="107000"/>
              </a:lnSpc>
              <a:spcAft>
                <a:spcPts val="800"/>
              </a:spcAf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would we research this difference of identity building and how (if any) such paradoxes manifest themselves in different types of displacement. </a:t>
            </a:r>
          </a:p>
          <a:p>
            <a:pPr marL="342900" indent="-342900" algn="just">
              <a:lnSpc>
                <a:spcPct val="107000"/>
              </a:lnSpc>
              <a:spcAft>
                <a:spcPts val="800"/>
              </a:spcAf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kinds of practices would the researcher observe? In what social contexts would the researchers like to accompany the migrant so that they can notice such negotiation of his/her identity?</a:t>
            </a:r>
          </a:p>
          <a:p>
            <a:pPr marL="342900" indent="-342900" algn="just">
              <a:lnSpc>
                <a:spcPct val="107000"/>
              </a:lnSpc>
              <a:spcAft>
                <a:spcPts val="800"/>
              </a:spcAf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objects that might become meaningful in the process of identity making?</a:t>
            </a:r>
          </a:p>
          <a:p>
            <a:pPr marL="342900" indent="-342900" algn="just">
              <a:lnSpc>
                <a:spcPct val="107000"/>
              </a:lnSpc>
              <a:spcAft>
                <a:spcPts val="800"/>
              </a:spcAf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Ηow</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migrants remember home? How do they recreate home in the host society?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happens with the (diverse) identities of the second generation of migrants? What are the factors influencing these identities?</a:t>
            </a:r>
          </a:p>
          <a:p>
            <a:pPr marL="342900" indent="-342900" algn="just">
              <a:lnSpc>
                <a:spcPct val="107000"/>
              </a:lnSpc>
              <a:spcAft>
                <a:spcPts val="800"/>
              </a:spcAf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Migrants and refugees: similarities and differences regarding their personal and collective identities. </a:t>
            </a:r>
          </a:p>
          <a:p>
            <a:pPr marL="342900" indent="-342900" algn="just">
              <a:lnSpc>
                <a:spcPct val="107000"/>
              </a:lnSpc>
              <a:spcAft>
                <a:spcPts val="800"/>
              </a:spcAf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challenges/difficulties and the benefits of employing an anthropological approach to the study of human cultures and identities?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91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ABC8C-2648-5F24-FBE5-B712A78025FC}"/>
              </a:ext>
            </a:extLst>
          </p:cNvPr>
          <p:cNvSpPr>
            <a:spLocks noGrp="1"/>
          </p:cNvSpPr>
          <p:nvPr>
            <p:ph type="title"/>
          </p:nvPr>
        </p:nvSpPr>
        <p:spPr>
          <a:xfrm>
            <a:off x="838200" y="365125"/>
            <a:ext cx="10515600" cy="644809"/>
          </a:xfrm>
        </p:spPr>
        <p:txBody>
          <a:bodyPr>
            <a:normAutofit fontScale="90000"/>
          </a:bodyPr>
          <a:lstStyle/>
          <a:p>
            <a:r>
              <a:rPr lang="en-GB" dirty="0"/>
              <a:t>References:</a:t>
            </a:r>
          </a:p>
        </p:txBody>
      </p:sp>
      <p:sp>
        <p:nvSpPr>
          <p:cNvPr id="4" name="TextBox 3">
            <a:extLst>
              <a:ext uri="{FF2B5EF4-FFF2-40B4-BE49-F238E27FC236}">
                <a16:creationId xmlns:a16="http://schemas.microsoft.com/office/drawing/2014/main" xmlns="" id="{A873DA6B-F37C-A5AC-FCC4-EF037378126F}"/>
              </a:ext>
            </a:extLst>
          </p:cNvPr>
          <p:cNvSpPr txBox="1"/>
          <p:nvPr/>
        </p:nvSpPr>
        <p:spPr>
          <a:xfrm>
            <a:off x="955343" y="1296537"/>
            <a:ext cx="9990161" cy="503535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GB" dirty="0" err="1"/>
              <a:t>Brettel</a:t>
            </a:r>
            <a:r>
              <a:rPr lang="en-GB" dirty="0"/>
              <a:t>, Caroline B. &amp; Hollifield, James F. (eds.) (2015 [2000]), </a:t>
            </a:r>
            <a:r>
              <a:rPr lang="en-GB" i="1" dirty="0"/>
              <a:t>Migration Theories. Talking across Disciplines. </a:t>
            </a:r>
            <a:r>
              <a:rPr lang="en-GB" dirty="0"/>
              <a:t>Routledge.</a:t>
            </a:r>
          </a:p>
          <a:p>
            <a:pPr marL="285750" indent="-285750" algn="just">
              <a:lnSpc>
                <a:spcPct val="150000"/>
              </a:lnSpc>
              <a:buFont typeface="Wingdings" panose="05000000000000000000" pitchFamily="2" charset="2"/>
              <a:buChar char="§"/>
            </a:pPr>
            <a:r>
              <a:rPr lang="en-GB" dirty="0"/>
              <a:t>Butler, Judit (1998), ‘Performative Acts and Gender Constitution: An Essay in Phenomenology and Feminist Theory’, in </a:t>
            </a:r>
            <a:r>
              <a:rPr lang="nn-NO" i="1" dirty="0"/>
              <a:t>Theatre Journal</a:t>
            </a:r>
            <a:r>
              <a:rPr lang="nn-NO" dirty="0"/>
              <a:t>, Vol. 40, No. 4, pp. 519-531.</a:t>
            </a:r>
          </a:p>
          <a:p>
            <a:pPr marL="285750" indent="-285750" algn="just">
              <a:lnSpc>
                <a:spcPct val="150000"/>
              </a:lnSpc>
              <a:buFont typeface="Wingdings" panose="05000000000000000000" pitchFamily="2" charset="2"/>
              <a:buChar char="§"/>
            </a:pPr>
            <a:r>
              <a:rPr lang="en-US" dirty="0"/>
              <a:t>Cohen, Anthony P. (1985), </a:t>
            </a:r>
            <a:r>
              <a:rPr lang="en-US" i="1" dirty="0"/>
              <a:t>The Symbolic Construction of Community</a:t>
            </a:r>
            <a:r>
              <a:rPr lang="en-US" dirty="0"/>
              <a:t>, </a:t>
            </a:r>
            <a:r>
              <a:rPr lang="en-US" dirty="0" err="1"/>
              <a:t>Εllis</a:t>
            </a:r>
            <a:r>
              <a:rPr lang="en-US" dirty="0"/>
              <a:t> Horwood Ltd, </a:t>
            </a:r>
            <a:r>
              <a:rPr lang="en-US" dirty="0" err="1"/>
              <a:t>Tavistock</a:t>
            </a:r>
            <a:r>
              <a:rPr lang="en-US" dirty="0"/>
              <a:t> Publications.</a:t>
            </a:r>
            <a:endParaRPr lang="en-GB" dirty="0"/>
          </a:p>
          <a:p>
            <a:pPr marL="285750" indent="-285750" algn="just">
              <a:lnSpc>
                <a:spcPct val="150000"/>
              </a:lnSpc>
              <a:buFont typeface="Wingdings" panose="05000000000000000000" pitchFamily="2" charset="2"/>
              <a:buChar char="§"/>
            </a:pPr>
            <a:r>
              <a:rPr lang="en-GB" dirty="0"/>
              <a:t>de Haas, Hein, </a:t>
            </a:r>
            <a:r>
              <a:rPr lang="en-GB" dirty="0" err="1"/>
              <a:t>Castels</a:t>
            </a:r>
            <a:r>
              <a:rPr lang="en-GB" dirty="0"/>
              <a:t> Stephen &amp; Miller Mark. J (2020 [1993]), </a:t>
            </a:r>
            <a:r>
              <a:rPr lang="en-GB" i="1" dirty="0"/>
              <a:t>The Age of Migration. International Population Movements in the Modern Worlds, </a:t>
            </a:r>
            <a:r>
              <a:rPr lang="en-GB" dirty="0"/>
              <a:t>MacMillan</a:t>
            </a:r>
          </a:p>
          <a:p>
            <a:pPr marL="285750" indent="-285750" algn="just">
              <a:lnSpc>
                <a:spcPct val="150000"/>
              </a:lnSpc>
              <a:buFont typeface="Wingdings" panose="05000000000000000000" pitchFamily="2" charset="2"/>
              <a:buChar char="§"/>
            </a:pPr>
            <a:r>
              <a:rPr lang="en-US" dirty="0" err="1"/>
              <a:t>Hirschon</a:t>
            </a:r>
            <a:r>
              <a:rPr lang="en-US" dirty="0"/>
              <a:t>, Renée (2018), “Enduring Bonds of Place: Personhood and the Loss of Home”, in Catharine </a:t>
            </a:r>
            <a:r>
              <a:rPr lang="en-US" dirty="0" err="1"/>
              <a:t>Raudvere</a:t>
            </a:r>
            <a:r>
              <a:rPr lang="en-US" dirty="0"/>
              <a:t> (ed.), </a:t>
            </a:r>
            <a:r>
              <a:rPr lang="en-US" i="1" dirty="0"/>
              <a:t>Nostalgia, Loss and Creativity in South-East Europe</a:t>
            </a:r>
            <a:r>
              <a:rPr lang="en-US" dirty="0"/>
              <a:t>, Palgrave Macmillan 2018, pp. 213-236</a:t>
            </a:r>
            <a:endParaRPr lang="en-GB" dirty="0"/>
          </a:p>
          <a:p>
            <a:pPr marL="285750" indent="-285750" algn="just">
              <a:lnSpc>
                <a:spcPct val="150000"/>
              </a:lnSpc>
              <a:buFont typeface="Wingdings" panose="05000000000000000000" pitchFamily="2" charset="2"/>
              <a:buChar char="§"/>
            </a:pPr>
            <a:r>
              <a:rPr lang="en-GB" dirty="0"/>
              <a:t>Goffman, Erwin (1959), </a:t>
            </a:r>
            <a:r>
              <a:rPr lang="en-GB" i="1" dirty="0"/>
              <a:t>The Presentation of the Self in Every Day Life</a:t>
            </a:r>
            <a:r>
              <a:rPr lang="en-GB" dirty="0"/>
              <a:t>, Anchor Books.</a:t>
            </a:r>
          </a:p>
        </p:txBody>
      </p:sp>
    </p:spTree>
    <p:extLst>
      <p:ext uri="{BB962C8B-B14F-4D97-AF65-F5344CB8AC3E}">
        <p14:creationId xmlns:p14="http://schemas.microsoft.com/office/powerpoint/2010/main" val="347631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7F85E1E-CB75-EB6A-A5EE-82DDA1997E48}"/>
              </a:ext>
            </a:extLst>
          </p:cNvPr>
          <p:cNvPicPr>
            <a:picLocks noChangeAspect="1"/>
          </p:cNvPicPr>
          <p:nvPr/>
        </p:nvPicPr>
        <p:blipFill rotWithShape="1">
          <a:blip r:embed="rId2"/>
          <a:srcRect l="8014" t="9091" r="15284"/>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DB61EC12-F8FB-5DE4-0EDA-5F6628C04789}"/>
              </a:ext>
            </a:extLst>
          </p:cNvPr>
          <p:cNvSpPr>
            <a:spLocks noGrp="1"/>
          </p:cNvSpPr>
          <p:nvPr>
            <p:ph type="subTitle" idx="1"/>
          </p:nvPr>
        </p:nvSpPr>
        <p:spPr>
          <a:xfrm>
            <a:off x="481029" y="1065319"/>
            <a:ext cx="6768981" cy="2264735"/>
          </a:xfrm>
        </p:spPr>
        <p:txBody>
          <a:bodyPr>
            <a:normAutofit fontScale="70000" lnSpcReduction="20000"/>
          </a:bodyPr>
          <a:lstStyle/>
          <a:p>
            <a:pPr algn="l"/>
            <a:r>
              <a:rPr lang="en-GB" dirty="0"/>
              <a:t>Structure of the presentation</a:t>
            </a:r>
          </a:p>
          <a:p>
            <a:pPr marL="457200" indent="-457200" algn="l">
              <a:buFont typeface="Arial" panose="020B0604020202020204" pitchFamily="34" charset="0"/>
              <a:buChar char="•"/>
            </a:pPr>
            <a:r>
              <a:rPr lang="en-GB" dirty="0"/>
              <a:t>Let’s start with the recent numbers</a:t>
            </a:r>
          </a:p>
          <a:p>
            <a:pPr marL="457200" indent="-457200" algn="l">
              <a:buFont typeface="Arial" panose="020B0604020202020204" pitchFamily="34" charset="0"/>
              <a:buChar char="•"/>
            </a:pPr>
            <a:r>
              <a:rPr lang="en-GB" dirty="0"/>
              <a:t>Types of mobility</a:t>
            </a:r>
          </a:p>
          <a:p>
            <a:pPr marL="457200" indent="-457200" algn="l">
              <a:buFont typeface="Arial" panose="020B0604020202020204" pitchFamily="34" charset="0"/>
              <a:buChar char="•"/>
            </a:pPr>
            <a:r>
              <a:rPr lang="en-GB" dirty="0"/>
              <a:t>Approaches to migration studies</a:t>
            </a:r>
          </a:p>
          <a:p>
            <a:pPr marL="457200" indent="-457200" algn="l">
              <a:buFont typeface="Arial" panose="020B0604020202020204" pitchFamily="34" charset="0"/>
              <a:buChar char="•"/>
            </a:pPr>
            <a:r>
              <a:rPr lang="en-GB" dirty="0"/>
              <a:t>Identity issues</a:t>
            </a:r>
          </a:p>
          <a:p>
            <a:pPr marL="457200" indent="-457200" algn="l">
              <a:buFont typeface="Arial" panose="020B0604020202020204" pitchFamily="34" charset="0"/>
              <a:buChar char="•"/>
            </a:pPr>
            <a:r>
              <a:rPr lang="en-GB" dirty="0"/>
              <a:t>Questions to answer</a:t>
            </a:r>
          </a:p>
          <a:p>
            <a:pPr marL="457200" indent="-457200" algn="l">
              <a:buFont typeface="Arial" panose="020B0604020202020204" pitchFamily="34" charset="0"/>
              <a:buChar char="•"/>
            </a:pPr>
            <a:r>
              <a:rPr lang="en-GB" dirty="0"/>
              <a:t>References</a:t>
            </a:r>
          </a:p>
          <a:p>
            <a:pPr algn="l"/>
            <a:endParaRPr lang="en-GB" sz="3300" dirty="0"/>
          </a:p>
          <a:p>
            <a:pPr algn="l"/>
            <a:endParaRPr lang="en-GB" sz="3300" dirty="0"/>
          </a:p>
          <a:p>
            <a:pPr algn="l"/>
            <a:endParaRPr lang="en-GB" sz="2000" dirty="0"/>
          </a:p>
          <a:p>
            <a:pPr algn="l"/>
            <a:endParaRPr lang="en-GB" sz="2000" dirty="0"/>
          </a:p>
        </p:txBody>
      </p:sp>
      <p:sp>
        <p:nvSpPr>
          <p:cNvPr id="20"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77F8FD5F-6D10-EFC9-C2DB-13B0C7F84A9D}"/>
              </a:ext>
            </a:extLst>
          </p:cNvPr>
          <p:cNvPicPr>
            <a:picLocks noChangeAspect="1"/>
          </p:cNvPicPr>
          <p:nvPr/>
        </p:nvPicPr>
        <p:blipFill>
          <a:blip r:embed="rId3"/>
          <a:stretch>
            <a:fillRect/>
          </a:stretch>
        </p:blipFill>
        <p:spPr>
          <a:xfrm>
            <a:off x="5429250" y="0"/>
            <a:ext cx="6762750" cy="6857990"/>
          </a:xfrm>
          <a:prstGeom prst="rect">
            <a:avLst/>
          </a:prstGeom>
        </p:spPr>
      </p:pic>
    </p:spTree>
    <p:extLst>
      <p:ext uri="{BB962C8B-B14F-4D97-AF65-F5344CB8AC3E}">
        <p14:creationId xmlns:p14="http://schemas.microsoft.com/office/powerpoint/2010/main" val="8937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860B561-A7BF-E2FD-BAB3-8E7E25767FF7}"/>
              </a:ext>
            </a:extLst>
          </p:cNvPr>
          <p:cNvSpPr txBox="1"/>
          <p:nvPr/>
        </p:nvSpPr>
        <p:spPr>
          <a:xfrm>
            <a:off x="409433" y="409432"/>
            <a:ext cx="4531057" cy="646331"/>
          </a:xfrm>
          <a:prstGeom prst="rect">
            <a:avLst/>
          </a:prstGeom>
          <a:noFill/>
        </p:spPr>
        <p:txBody>
          <a:bodyPr wrap="square" rtlCol="0">
            <a:spAutoFit/>
          </a:bodyPr>
          <a:lstStyle/>
          <a:p>
            <a:r>
              <a:rPr lang="en-GB" b="1" dirty="0"/>
              <a:t>Let’s start with the recent numbers (1)</a:t>
            </a:r>
          </a:p>
          <a:p>
            <a:endParaRPr lang="en-GB" dirty="0"/>
          </a:p>
        </p:txBody>
      </p:sp>
      <p:pic>
        <p:nvPicPr>
          <p:cNvPr id="10" name="Picture 9">
            <a:extLst>
              <a:ext uri="{FF2B5EF4-FFF2-40B4-BE49-F238E27FC236}">
                <a16:creationId xmlns:a16="http://schemas.microsoft.com/office/drawing/2014/main" xmlns="" id="{AC4281EF-45F7-F5D8-DF17-5BBF0CE36C1B}"/>
              </a:ext>
            </a:extLst>
          </p:cNvPr>
          <p:cNvPicPr>
            <a:picLocks noChangeAspect="1"/>
          </p:cNvPicPr>
          <p:nvPr/>
        </p:nvPicPr>
        <p:blipFill>
          <a:blip r:embed="rId2"/>
          <a:stretch>
            <a:fillRect/>
          </a:stretch>
        </p:blipFill>
        <p:spPr>
          <a:xfrm>
            <a:off x="793777" y="916055"/>
            <a:ext cx="6373640" cy="4780230"/>
          </a:xfrm>
          <a:prstGeom prst="rect">
            <a:avLst/>
          </a:prstGeom>
        </p:spPr>
      </p:pic>
      <p:sp>
        <p:nvSpPr>
          <p:cNvPr id="11" name="TextBox 10">
            <a:extLst>
              <a:ext uri="{FF2B5EF4-FFF2-40B4-BE49-F238E27FC236}">
                <a16:creationId xmlns:a16="http://schemas.microsoft.com/office/drawing/2014/main" xmlns="" id="{6BE8722B-CFE0-8131-E85B-8E45EB71181A}"/>
              </a:ext>
            </a:extLst>
          </p:cNvPr>
          <p:cNvSpPr txBox="1"/>
          <p:nvPr/>
        </p:nvSpPr>
        <p:spPr>
          <a:xfrm>
            <a:off x="4804012" y="5800298"/>
            <a:ext cx="5554639" cy="369332"/>
          </a:xfrm>
          <a:prstGeom prst="rect">
            <a:avLst/>
          </a:prstGeom>
          <a:noFill/>
        </p:spPr>
        <p:txBody>
          <a:bodyPr wrap="square" rtlCol="0">
            <a:spAutoFit/>
          </a:bodyPr>
          <a:lstStyle/>
          <a:p>
            <a:r>
              <a:rPr lang="en-GB" dirty="0"/>
              <a:t>Source: UN Department of Economic and Social Affairs</a:t>
            </a:r>
          </a:p>
        </p:txBody>
      </p:sp>
    </p:spTree>
    <p:extLst>
      <p:ext uri="{BB962C8B-B14F-4D97-AF65-F5344CB8AC3E}">
        <p14:creationId xmlns:p14="http://schemas.microsoft.com/office/powerpoint/2010/main" val="6739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860B561-A7BF-E2FD-BAB3-8E7E25767FF7}"/>
              </a:ext>
            </a:extLst>
          </p:cNvPr>
          <p:cNvSpPr txBox="1"/>
          <p:nvPr/>
        </p:nvSpPr>
        <p:spPr>
          <a:xfrm>
            <a:off x="409433" y="409432"/>
            <a:ext cx="4640239" cy="646331"/>
          </a:xfrm>
          <a:prstGeom prst="rect">
            <a:avLst/>
          </a:prstGeom>
          <a:noFill/>
        </p:spPr>
        <p:txBody>
          <a:bodyPr wrap="square" rtlCol="0">
            <a:spAutoFit/>
          </a:bodyPr>
          <a:lstStyle/>
          <a:p>
            <a:r>
              <a:rPr lang="en-GB" b="1" dirty="0"/>
              <a:t>Let’s start with the recent numbers (2)</a:t>
            </a:r>
          </a:p>
          <a:p>
            <a:endParaRPr lang="en-GB" dirty="0"/>
          </a:p>
        </p:txBody>
      </p:sp>
      <p:sp>
        <p:nvSpPr>
          <p:cNvPr id="11" name="TextBox 10">
            <a:extLst>
              <a:ext uri="{FF2B5EF4-FFF2-40B4-BE49-F238E27FC236}">
                <a16:creationId xmlns:a16="http://schemas.microsoft.com/office/drawing/2014/main" xmlns="" id="{6BE8722B-CFE0-8131-E85B-8E45EB71181A}"/>
              </a:ext>
            </a:extLst>
          </p:cNvPr>
          <p:cNvSpPr txBox="1"/>
          <p:nvPr/>
        </p:nvSpPr>
        <p:spPr>
          <a:xfrm>
            <a:off x="6096000" y="6255071"/>
            <a:ext cx="5554639" cy="369332"/>
          </a:xfrm>
          <a:prstGeom prst="rect">
            <a:avLst/>
          </a:prstGeom>
          <a:noFill/>
        </p:spPr>
        <p:txBody>
          <a:bodyPr wrap="square" rtlCol="0">
            <a:spAutoFit/>
          </a:bodyPr>
          <a:lstStyle/>
          <a:p>
            <a:r>
              <a:rPr lang="en-GB" dirty="0"/>
              <a:t>Source: UN Department of Economic and Social Affairs</a:t>
            </a:r>
          </a:p>
        </p:txBody>
      </p:sp>
      <p:pic>
        <p:nvPicPr>
          <p:cNvPr id="3" name="Picture 2">
            <a:extLst>
              <a:ext uri="{FF2B5EF4-FFF2-40B4-BE49-F238E27FC236}">
                <a16:creationId xmlns:a16="http://schemas.microsoft.com/office/drawing/2014/main" xmlns="" id="{64C2B39F-103E-B84B-37DC-8710632811E8}"/>
              </a:ext>
            </a:extLst>
          </p:cNvPr>
          <p:cNvPicPr>
            <a:picLocks noChangeAspect="1"/>
          </p:cNvPicPr>
          <p:nvPr/>
        </p:nvPicPr>
        <p:blipFill>
          <a:blip r:embed="rId2"/>
          <a:stretch>
            <a:fillRect/>
          </a:stretch>
        </p:blipFill>
        <p:spPr>
          <a:xfrm>
            <a:off x="409433" y="864205"/>
            <a:ext cx="6410325" cy="5305425"/>
          </a:xfrm>
          <a:prstGeom prst="rect">
            <a:avLst/>
          </a:prstGeom>
        </p:spPr>
      </p:pic>
    </p:spTree>
    <p:extLst>
      <p:ext uri="{BB962C8B-B14F-4D97-AF65-F5344CB8AC3E}">
        <p14:creationId xmlns:p14="http://schemas.microsoft.com/office/powerpoint/2010/main" val="405818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860B561-A7BF-E2FD-BAB3-8E7E25767FF7}"/>
              </a:ext>
            </a:extLst>
          </p:cNvPr>
          <p:cNvSpPr txBox="1"/>
          <p:nvPr/>
        </p:nvSpPr>
        <p:spPr>
          <a:xfrm>
            <a:off x="518616" y="455598"/>
            <a:ext cx="3725839" cy="646331"/>
          </a:xfrm>
          <a:prstGeom prst="rect">
            <a:avLst/>
          </a:prstGeom>
          <a:noFill/>
        </p:spPr>
        <p:txBody>
          <a:bodyPr wrap="square" rtlCol="0">
            <a:spAutoFit/>
          </a:bodyPr>
          <a:lstStyle/>
          <a:p>
            <a:pPr algn="l"/>
            <a:r>
              <a:rPr lang="en-GB" b="1" dirty="0"/>
              <a:t>Types of mobility</a:t>
            </a:r>
          </a:p>
          <a:p>
            <a:endParaRPr lang="en-GB" dirty="0"/>
          </a:p>
        </p:txBody>
      </p:sp>
      <p:sp>
        <p:nvSpPr>
          <p:cNvPr id="11" name="TextBox 10">
            <a:extLst>
              <a:ext uri="{FF2B5EF4-FFF2-40B4-BE49-F238E27FC236}">
                <a16:creationId xmlns:a16="http://schemas.microsoft.com/office/drawing/2014/main" xmlns="" id="{6BE8722B-CFE0-8131-E85B-8E45EB71181A}"/>
              </a:ext>
            </a:extLst>
          </p:cNvPr>
          <p:cNvSpPr txBox="1"/>
          <p:nvPr/>
        </p:nvSpPr>
        <p:spPr>
          <a:xfrm>
            <a:off x="2381535" y="6033070"/>
            <a:ext cx="5554639" cy="369332"/>
          </a:xfrm>
          <a:prstGeom prst="rect">
            <a:avLst/>
          </a:prstGeom>
          <a:noFill/>
        </p:spPr>
        <p:txBody>
          <a:bodyPr wrap="square" rtlCol="0">
            <a:spAutoFit/>
          </a:bodyPr>
          <a:lstStyle/>
          <a:p>
            <a:r>
              <a:rPr lang="en-GB" dirty="0"/>
              <a:t>Source: de Haas, </a:t>
            </a:r>
            <a:r>
              <a:rPr lang="en-GB" dirty="0" err="1"/>
              <a:t>Castels</a:t>
            </a:r>
            <a:r>
              <a:rPr lang="en-GB" dirty="0"/>
              <a:t> and Miller (2020 [1993]): 22</a:t>
            </a:r>
          </a:p>
        </p:txBody>
      </p:sp>
      <p:pic>
        <p:nvPicPr>
          <p:cNvPr id="4" name="Picture 3">
            <a:extLst>
              <a:ext uri="{FF2B5EF4-FFF2-40B4-BE49-F238E27FC236}">
                <a16:creationId xmlns:a16="http://schemas.microsoft.com/office/drawing/2014/main" xmlns="" id="{F77EA175-FC71-8105-9AFD-B420F3403724}"/>
              </a:ext>
            </a:extLst>
          </p:cNvPr>
          <p:cNvPicPr>
            <a:picLocks noChangeAspect="1"/>
          </p:cNvPicPr>
          <p:nvPr/>
        </p:nvPicPr>
        <p:blipFill>
          <a:blip r:embed="rId2"/>
          <a:stretch>
            <a:fillRect/>
          </a:stretch>
        </p:blipFill>
        <p:spPr>
          <a:xfrm>
            <a:off x="2612620" y="455597"/>
            <a:ext cx="7207471" cy="5221871"/>
          </a:xfrm>
          <a:prstGeom prst="rect">
            <a:avLst/>
          </a:prstGeom>
        </p:spPr>
      </p:pic>
    </p:spTree>
    <p:extLst>
      <p:ext uri="{BB962C8B-B14F-4D97-AF65-F5344CB8AC3E}">
        <p14:creationId xmlns:p14="http://schemas.microsoft.com/office/powerpoint/2010/main" val="171910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860B561-A7BF-E2FD-BAB3-8E7E25767FF7}"/>
              </a:ext>
            </a:extLst>
          </p:cNvPr>
          <p:cNvSpPr txBox="1"/>
          <p:nvPr/>
        </p:nvSpPr>
        <p:spPr>
          <a:xfrm>
            <a:off x="518616" y="455598"/>
            <a:ext cx="3725839" cy="646331"/>
          </a:xfrm>
          <a:prstGeom prst="rect">
            <a:avLst/>
          </a:prstGeom>
          <a:noFill/>
        </p:spPr>
        <p:txBody>
          <a:bodyPr wrap="square" rtlCol="0">
            <a:spAutoFit/>
          </a:bodyPr>
          <a:lstStyle/>
          <a:p>
            <a:pPr algn="l"/>
            <a:r>
              <a:rPr lang="en-GB" b="1" dirty="0"/>
              <a:t>Approaches to migration studies</a:t>
            </a:r>
          </a:p>
          <a:p>
            <a:endParaRPr lang="en-GB" dirty="0"/>
          </a:p>
        </p:txBody>
      </p:sp>
      <p:sp>
        <p:nvSpPr>
          <p:cNvPr id="2" name="TextBox 1">
            <a:extLst>
              <a:ext uri="{FF2B5EF4-FFF2-40B4-BE49-F238E27FC236}">
                <a16:creationId xmlns:a16="http://schemas.microsoft.com/office/drawing/2014/main" xmlns="" id="{70005AF4-3D84-1BC7-FD8A-65A8D32A61AB}"/>
              </a:ext>
            </a:extLst>
          </p:cNvPr>
          <p:cNvSpPr txBox="1"/>
          <p:nvPr/>
        </p:nvSpPr>
        <p:spPr>
          <a:xfrm>
            <a:off x="5217993" y="833354"/>
            <a:ext cx="6455391" cy="2031325"/>
          </a:xfrm>
          <a:prstGeom prst="rect">
            <a:avLst/>
          </a:prstGeom>
          <a:noFill/>
        </p:spPr>
        <p:txBody>
          <a:bodyPr wrap="square" rtlCol="0">
            <a:spAutoFit/>
          </a:bodyPr>
          <a:lstStyle/>
          <a:p>
            <a:r>
              <a:rPr lang="en-GB" dirty="0"/>
              <a:t>One broad division separates those social scientists who take a</a:t>
            </a:r>
            <a:r>
              <a:rPr lang="en-GB" b="1" dirty="0"/>
              <a:t> top- down “macro” approach</a:t>
            </a:r>
            <a:r>
              <a:rPr lang="en-GB" dirty="0"/>
              <a:t>, focusing on immigration policy or market forces, from those whose approach is </a:t>
            </a:r>
            <a:r>
              <a:rPr lang="en-GB" b="1" dirty="0"/>
              <a:t>bottom-up</a:t>
            </a:r>
            <a:r>
              <a:rPr lang="en-GB" dirty="0"/>
              <a:t>, emphasizing the experiences of the individual migrant or the immigrant family. </a:t>
            </a:r>
          </a:p>
          <a:p>
            <a:pPr algn="r"/>
            <a:r>
              <a:rPr lang="en-GB" dirty="0"/>
              <a:t>(</a:t>
            </a:r>
            <a:r>
              <a:rPr lang="en-GB" dirty="0" err="1"/>
              <a:t>Brettel</a:t>
            </a:r>
            <a:r>
              <a:rPr lang="en-GB" dirty="0"/>
              <a:t> &amp; Hollifield 2015 [2000]: 2)</a:t>
            </a:r>
          </a:p>
          <a:p>
            <a:endParaRPr lang="en-GB" dirty="0"/>
          </a:p>
          <a:p>
            <a:endParaRPr lang="en-GB" dirty="0"/>
          </a:p>
        </p:txBody>
      </p:sp>
      <p:pic>
        <p:nvPicPr>
          <p:cNvPr id="3" name="Picture 2">
            <a:extLst>
              <a:ext uri="{FF2B5EF4-FFF2-40B4-BE49-F238E27FC236}">
                <a16:creationId xmlns:a16="http://schemas.microsoft.com/office/drawing/2014/main" xmlns="" id="{9379C04B-F5A9-C916-6A7A-FED95D930364}"/>
              </a:ext>
            </a:extLst>
          </p:cNvPr>
          <p:cNvPicPr>
            <a:picLocks noChangeAspect="1"/>
          </p:cNvPicPr>
          <p:nvPr/>
        </p:nvPicPr>
        <p:blipFill>
          <a:blip r:embed="rId2"/>
          <a:stretch>
            <a:fillRect/>
          </a:stretch>
        </p:blipFill>
        <p:spPr>
          <a:xfrm>
            <a:off x="518615" y="1101929"/>
            <a:ext cx="4693315" cy="3128877"/>
          </a:xfrm>
          <a:prstGeom prst="rect">
            <a:avLst/>
          </a:prstGeom>
        </p:spPr>
      </p:pic>
      <p:sp>
        <p:nvSpPr>
          <p:cNvPr id="6" name="TextBox 5">
            <a:extLst>
              <a:ext uri="{FF2B5EF4-FFF2-40B4-BE49-F238E27FC236}">
                <a16:creationId xmlns:a16="http://schemas.microsoft.com/office/drawing/2014/main" xmlns="" id="{C8B890CF-DA22-F2C7-76EC-503C04BFC41F}"/>
              </a:ext>
            </a:extLst>
          </p:cNvPr>
          <p:cNvSpPr txBox="1"/>
          <p:nvPr/>
        </p:nvSpPr>
        <p:spPr>
          <a:xfrm>
            <a:off x="518615" y="4558351"/>
            <a:ext cx="4693315" cy="923330"/>
          </a:xfrm>
          <a:prstGeom prst="rect">
            <a:avLst/>
          </a:prstGeom>
          <a:noFill/>
        </p:spPr>
        <p:txBody>
          <a:bodyPr wrap="square" rtlCol="0">
            <a:spAutoFit/>
          </a:bodyPr>
          <a:lstStyle/>
          <a:p>
            <a:r>
              <a:rPr lang="en-GB" dirty="0"/>
              <a:t>Source: https://www.nationalgeographic.com/culture/article/migration</a:t>
            </a:r>
          </a:p>
        </p:txBody>
      </p:sp>
      <p:sp>
        <p:nvSpPr>
          <p:cNvPr id="7" name="TextBox 6">
            <a:extLst>
              <a:ext uri="{FF2B5EF4-FFF2-40B4-BE49-F238E27FC236}">
                <a16:creationId xmlns:a16="http://schemas.microsoft.com/office/drawing/2014/main" xmlns="" id="{D62EE4AC-6B29-3D1A-C645-CE6A73892BD0}"/>
              </a:ext>
            </a:extLst>
          </p:cNvPr>
          <p:cNvSpPr txBox="1"/>
          <p:nvPr/>
        </p:nvSpPr>
        <p:spPr>
          <a:xfrm>
            <a:off x="5581934" y="2864679"/>
            <a:ext cx="5349923" cy="3416320"/>
          </a:xfrm>
          <a:prstGeom prst="rect">
            <a:avLst/>
          </a:prstGeom>
          <a:noFill/>
        </p:spPr>
        <p:txBody>
          <a:bodyPr wrap="square" rtlCol="0">
            <a:spAutoFit/>
          </a:bodyPr>
          <a:lstStyle/>
          <a:p>
            <a:r>
              <a:rPr lang="en-GB" dirty="0"/>
              <a:t>Who looks at the migrant?</a:t>
            </a:r>
          </a:p>
          <a:p>
            <a:endParaRPr lang="en-GB" dirty="0"/>
          </a:p>
          <a:p>
            <a:pPr marL="285750" indent="-285750">
              <a:buFont typeface="Arial" panose="020B0604020202020204" pitchFamily="34" charset="0"/>
              <a:buChar char="•"/>
            </a:pPr>
            <a:r>
              <a:rPr lang="en-GB" dirty="0"/>
              <a:t>Historians</a:t>
            </a:r>
          </a:p>
          <a:p>
            <a:pPr marL="285750" indent="-285750">
              <a:buFont typeface="Arial" panose="020B0604020202020204" pitchFamily="34" charset="0"/>
              <a:buChar char="•"/>
            </a:pPr>
            <a:r>
              <a:rPr lang="en-GB" dirty="0"/>
              <a:t>Sociologists</a:t>
            </a:r>
          </a:p>
          <a:p>
            <a:pPr marL="285750" indent="-285750">
              <a:buFont typeface="Arial" panose="020B0604020202020204" pitchFamily="34" charset="0"/>
              <a:buChar char="•"/>
            </a:pPr>
            <a:r>
              <a:rPr lang="en-GB" dirty="0"/>
              <a:t>Anthropologists</a:t>
            </a:r>
          </a:p>
          <a:p>
            <a:pPr marL="285750" indent="-285750">
              <a:buFont typeface="Arial" panose="020B0604020202020204" pitchFamily="34" charset="0"/>
              <a:buChar char="•"/>
            </a:pPr>
            <a:r>
              <a:rPr lang="en-GB" dirty="0"/>
              <a:t>Political scientists</a:t>
            </a:r>
          </a:p>
          <a:p>
            <a:pPr marL="285750" indent="-285750">
              <a:buFont typeface="Arial" panose="020B0604020202020204" pitchFamily="34" charset="0"/>
              <a:buChar char="•"/>
            </a:pPr>
            <a:r>
              <a:rPr lang="en-GB" dirty="0"/>
              <a:t>Demographers</a:t>
            </a:r>
          </a:p>
          <a:p>
            <a:pPr marL="285750" indent="-285750">
              <a:buFont typeface="Arial" panose="020B0604020202020204" pitchFamily="34" charset="0"/>
              <a:buChar char="•"/>
            </a:pPr>
            <a:r>
              <a:rPr lang="en-GB" dirty="0"/>
              <a:t>Geographers</a:t>
            </a:r>
          </a:p>
          <a:p>
            <a:pPr marL="285750" indent="-285750">
              <a:buFont typeface="Arial" panose="020B0604020202020204" pitchFamily="34" charset="0"/>
              <a:buChar char="•"/>
            </a:pPr>
            <a:r>
              <a:rPr lang="en-GB" dirty="0"/>
              <a:t>Economists</a:t>
            </a:r>
          </a:p>
          <a:p>
            <a:pPr marL="285750" indent="-285750">
              <a:buFont typeface="Arial" panose="020B0604020202020204" pitchFamily="34" charset="0"/>
              <a:buChar char="•"/>
            </a:pPr>
            <a:r>
              <a:rPr lang="en-GB" dirty="0"/>
              <a:t>Legal scholars</a:t>
            </a:r>
          </a:p>
          <a:p>
            <a:endParaRPr lang="en-GB" dirty="0"/>
          </a:p>
          <a:p>
            <a:endParaRPr lang="en-GB" dirty="0"/>
          </a:p>
        </p:txBody>
      </p:sp>
    </p:spTree>
    <p:extLst>
      <p:ext uri="{BB962C8B-B14F-4D97-AF65-F5344CB8AC3E}">
        <p14:creationId xmlns:p14="http://schemas.microsoft.com/office/powerpoint/2010/main" val="104885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860B561-A7BF-E2FD-BAB3-8E7E25767FF7}"/>
              </a:ext>
            </a:extLst>
          </p:cNvPr>
          <p:cNvSpPr txBox="1"/>
          <p:nvPr/>
        </p:nvSpPr>
        <p:spPr>
          <a:xfrm>
            <a:off x="518616" y="455598"/>
            <a:ext cx="3725839" cy="646331"/>
          </a:xfrm>
          <a:prstGeom prst="rect">
            <a:avLst/>
          </a:prstGeom>
          <a:noFill/>
        </p:spPr>
        <p:txBody>
          <a:bodyPr wrap="square" rtlCol="0">
            <a:spAutoFit/>
          </a:bodyPr>
          <a:lstStyle/>
          <a:p>
            <a:pPr algn="l"/>
            <a:r>
              <a:rPr lang="en-GB" b="1" dirty="0"/>
              <a:t>Identity issues (1)</a:t>
            </a:r>
          </a:p>
          <a:p>
            <a:endParaRPr lang="en-GB" dirty="0"/>
          </a:p>
        </p:txBody>
      </p:sp>
      <p:sp>
        <p:nvSpPr>
          <p:cNvPr id="2" name="TextBox 1">
            <a:extLst>
              <a:ext uri="{FF2B5EF4-FFF2-40B4-BE49-F238E27FC236}">
                <a16:creationId xmlns:a16="http://schemas.microsoft.com/office/drawing/2014/main" xmlns="" id="{70005AF4-3D84-1BC7-FD8A-65A8D32A61AB}"/>
              </a:ext>
            </a:extLst>
          </p:cNvPr>
          <p:cNvSpPr txBox="1"/>
          <p:nvPr/>
        </p:nvSpPr>
        <p:spPr>
          <a:xfrm>
            <a:off x="518615" y="833354"/>
            <a:ext cx="11154769" cy="4524315"/>
          </a:xfrm>
          <a:prstGeom prst="rect">
            <a:avLst/>
          </a:prstGeom>
          <a:noFill/>
        </p:spPr>
        <p:txBody>
          <a:bodyPr wrap="square" rtlCol="0">
            <a:spAutoFit/>
          </a:bodyPr>
          <a:lstStyle/>
          <a:p>
            <a:r>
              <a:rPr lang="en-GB" b="1" dirty="0"/>
              <a:t>Front stage performance </a:t>
            </a:r>
            <a:r>
              <a:rPr lang="en-GB" dirty="0"/>
              <a:t>(performing identity dramaturgically): </a:t>
            </a:r>
            <a:r>
              <a:rPr lang="en-GB" b="1" dirty="0"/>
              <a:t>social interaction as a dialogue between two teams</a:t>
            </a:r>
          </a:p>
          <a:p>
            <a:endParaRPr lang="en-GB" dirty="0"/>
          </a:p>
          <a:p>
            <a:pPr algn="just"/>
            <a:r>
              <a:rPr lang="en-GB" dirty="0"/>
              <a:t>A social establishment is any place surrounded by </a:t>
            </a:r>
            <a:r>
              <a:rPr lang="en-GB" b="1" dirty="0"/>
              <a:t>fixed barriers </a:t>
            </a:r>
            <a:r>
              <a:rPr lang="en-GB" dirty="0"/>
              <a:t>to perception in which a particular kind of activity regularly takes place. I have suggested that any social es­tablishment may be studied profitably from the point of view of </a:t>
            </a:r>
            <a:r>
              <a:rPr lang="en-GB" b="1" dirty="0"/>
              <a:t>impression management</a:t>
            </a:r>
            <a:r>
              <a:rPr lang="en-GB" dirty="0"/>
              <a:t>. Within the walls of a social establishment we find a team of </a:t>
            </a:r>
            <a:r>
              <a:rPr lang="en-GB" b="1" dirty="0"/>
              <a:t>performers</a:t>
            </a:r>
            <a:r>
              <a:rPr lang="en-GB" dirty="0"/>
              <a:t> who co­operate to present to an audience a </a:t>
            </a:r>
            <a:r>
              <a:rPr lang="en-GB" b="1" dirty="0"/>
              <a:t>given definition of the situation</a:t>
            </a:r>
            <a:r>
              <a:rPr lang="en-GB" dirty="0"/>
              <a:t>. This will include the conception of own team and of audience and assumptions concerning the ethos that is to be maintained by rules of politeness and decorum. We often find a division into back region, where the perform­ance of a routine is prepared, and front region, where the performance is presented. Access to these regions is con­trolled in order to prevent the audience from seeing back- stage and to prevent outsiders from coming into a perform­ance that is not addressed to them. Among members of the team we find that familiarity prevails, solidarity is likely to develop, and that secrets that could give the show away are shared and kept. A tacit agreement is maintained be­tween performers and audience to act as if a given degree of opposition and of accord existed between them.</a:t>
            </a:r>
          </a:p>
          <a:p>
            <a:pPr algn="r"/>
            <a:r>
              <a:rPr lang="en-GB" dirty="0"/>
              <a:t>(Goffman  1959: 238)</a:t>
            </a:r>
          </a:p>
          <a:p>
            <a:endParaRPr lang="en-GB" dirty="0"/>
          </a:p>
          <a:p>
            <a:endParaRPr lang="en-GB" dirty="0"/>
          </a:p>
        </p:txBody>
      </p:sp>
      <p:pic>
        <p:nvPicPr>
          <p:cNvPr id="4" name="Picture 3">
            <a:extLst>
              <a:ext uri="{FF2B5EF4-FFF2-40B4-BE49-F238E27FC236}">
                <a16:creationId xmlns:a16="http://schemas.microsoft.com/office/drawing/2014/main" xmlns="" id="{0EC14218-41EA-A2B1-3DA7-2D27A573297E}"/>
              </a:ext>
            </a:extLst>
          </p:cNvPr>
          <p:cNvPicPr>
            <a:picLocks noChangeAspect="1"/>
          </p:cNvPicPr>
          <p:nvPr/>
        </p:nvPicPr>
        <p:blipFill>
          <a:blip r:embed="rId2"/>
          <a:stretch>
            <a:fillRect/>
          </a:stretch>
        </p:blipFill>
        <p:spPr>
          <a:xfrm>
            <a:off x="518614" y="4641625"/>
            <a:ext cx="4749422" cy="1852275"/>
          </a:xfrm>
          <a:prstGeom prst="rect">
            <a:avLst/>
          </a:prstGeom>
        </p:spPr>
      </p:pic>
      <p:sp>
        <p:nvSpPr>
          <p:cNvPr id="5" name="TextBox 4">
            <a:extLst>
              <a:ext uri="{FF2B5EF4-FFF2-40B4-BE49-F238E27FC236}">
                <a16:creationId xmlns:a16="http://schemas.microsoft.com/office/drawing/2014/main" xmlns="" id="{1679E3B8-2391-6549-1E84-423314B4ED4D}"/>
              </a:ext>
            </a:extLst>
          </p:cNvPr>
          <p:cNvSpPr txBox="1"/>
          <p:nvPr/>
        </p:nvSpPr>
        <p:spPr>
          <a:xfrm>
            <a:off x="5841242" y="6168788"/>
            <a:ext cx="5049671" cy="523220"/>
          </a:xfrm>
          <a:prstGeom prst="rect">
            <a:avLst/>
          </a:prstGeom>
          <a:noFill/>
        </p:spPr>
        <p:txBody>
          <a:bodyPr wrap="square" rtlCol="0">
            <a:spAutoFit/>
          </a:bodyPr>
          <a:lstStyle/>
          <a:p>
            <a:r>
              <a:rPr lang="en-GB" sz="1400" dirty="0"/>
              <a:t>Source: https://blog.practicalservicedesign.com/the-difference-between-a-journey-map-and-a-service-blueprint-31a6e24c4a6c</a:t>
            </a:r>
          </a:p>
        </p:txBody>
      </p:sp>
    </p:spTree>
    <p:extLst>
      <p:ext uri="{BB962C8B-B14F-4D97-AF65-F5344CB8AC3E}">
        <p14:creationId xmlns:p14="http://schemas.microsoft.com/office/powerpoint/2010/main" val="337176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860B561-A7BF-E2FD-BAB3-8E7E25767FF7}"/>
              </a:ext>
            </a:extLst>
          </p:cNvPr>
          <p:cNvSpPr txBox="1"/>
          <p:nvPr/>
        </p:nvSpPr>
        <p:spPr>
          <a:xfrm>
            <a:off x="6513788" y="365125"/>
            <a:ext cx="4840010" cy="6196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latin typeface="+mj-lt"/>
                <a:ea typeface="+mj-ea"/>
                <a:cs typeface="+mj-cs"/>
              </a:rPr>
              <a:t>Identity issues (2)</a:t>
            </a:r>
          </a:p>
        </p:txBody>
      </p:sp>
      <p:pic>
        <p:nvPicPr>
          <p:cNvPr id="9" name="Picture 8" descr="A picture containing tree, outdoor, sky&#10;&#10;Description automatically generated">
            <a:extLst>
              <a:ext uri="{FF2B5EF4-FFF2-40B4-BE49-F238E27FC236}">
                <a16:creationId xmlns:a16="http://schemas.microsoft.com/office/drawing/2014/main" xmlns="" id="{48BF7072-B6A6-AC83-29F1-F23A333DFA1F}"/>
              </a:ext>
            </a:extLst>
          </p:cNvPr>
          <p:cNvPicPr>
            <a:picLocks noChangeAspect="1"/>
          </p:cNvPicPr>
          <p:nvPr/>
        </p:nvPicPr>
        <p:blipFill rotWithShape="1">
          <a:blip r:embed="rId2">
            <a:extLst>
              <a:ext uri="{28A0092B-C50C-407E-A947-70E740481C1C}">
                <a14:useLocalDpi xmlns:a14="http://schemas.microsoft.com/office/drawing/2010/main" val="0"/>
              </a:ext>
            </a:extLst>
          </a:blip>
          <a:srcRect l="16609" r="557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xmlns="" id="{70005AF4-3D84-1BC7-FD8A-65A8D32A61AB}"/>
              </a:ext>
            </a:extLst>
          </p:cNvPr>
          <p:cNvSpPr txBox="1"/>
          <p:nvPr/>
        </p:nvSpPr>
        <p:spPr>
          <a:xfrm>
            <a:off x="6359042" y="984738"/>
            <a:ext cx="4994755" cy="3843666"/>
          </a:xfrm>
          <a:prstGeom prst="rect">
            <a:avLst/>
          </a:prstGeom>
        </p:spPr>
        <p:txBody>
          <a:bodyPr vert="horz" lIns="91440" tIns="45720" rIns="91440" bIns="45720" rtlCol="0">
            <a:normAutofit lnSpcReduction="10000"/>
          </a:bodyPr>
          <a:lstStyle/>
          <a:p>
            <a:pPr>
              <a:lnSpc>
                <a:spcPct val="90000"/>
              </a:lnSpc>
              <a:spcAft>
                <a:spcPts val="600"/>
              </a:spcAft>
            </a:pPr>
            <a:r>
              <a:rPr lang="en-US" sz="1700" b="1" dirty="0"/>
              <a:t>Sliding away from the front stage performance</a:t>
            </a:r>
          </a:p>
          <a:p>
            <a:pPr indent="-228600">
              <a:lnSpc>
                <a:spcPct val="90000"/>
              </a:lnSpc>
              <a:spcAft>
                <a:spcPts val="600"/>
              </a:spcAft>
              <a:buFont typeface="Arial" panose="020B0604020202020204" pitchFamily="34" charset="0"/>
              <a:buChar char="•"/>
            </a:pPr>
            <a:endParaRPr lang="en-US" sz="1700" dirty="0"/>
          </a:p>
          <a:p>
            <a:pPr algn="just">
              <a:lnSpc>
                <a:spcPct val="90000"/>
              </a:lnSpc>
              <a:spcAft>
                <a:spcPts val="600"/>
              </a:spcAft>
            </a:pPr>
            <a:r>
              <a:rPr lang="en-US" sz="1700" dirty="0"/>
              <a:t>[…] I will try to show some ways in which reified and naturalized conceptions of gender [and we most certainly may add, of identity in general, our addition] might be understood as constituted and, hence, capable of being constituted differently. In </a:t>
            </a:r>
            <a:r>
              <a:rPr lang="en-US" sz="1700" b="1" dirty="0"/>
              <a:t>opposition</a:t>
            </a:r>
            <a:r>
              <a:rPr lang="en-US" sz="1700" dirty="0"/>
              <a:t> to theatrical or phenomenological models which take the gendered self </a:t>
            </a:r>
            <a:r>
              <a:rPr lang="en-US" sz="1700" b="1" dirty="0"/>
              <a:t>to be prior </a:t>
            </a:r>
            <a:r>
              <a:rPr lang="en-US" sz="1700" dirty="0"/>
              <a:t>to its acts, I will understand constituting acts not only as constituting the identity of the actor, but as constituting that identity as a compelling illusion, an </a:t>
            </a:r>
            <a:r>
              <a:rPr lang="en-US" sz="1700" b="1" dirty="0"/>
              <a:t>object of belief</a:t>
            </a:r>
            <a:r>
              <a:rPr lang="en-US" sz="1700" dirty="0"/>
              <a:t>. (Butler 1998: 520)</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Distinction between </a:t>
            </a:r>
            <a:r>
              <a:rPr lang="en-US" sz="1700" b="1" dirty="0"/>
              <a:t>expression</a:t>
            </a:r>
            <a:r>
              <a:rPr lang="en-US" sz="1700" dirty="0"/>
              <a:t> and </a:t>
            </a:r>
            <a:r>
              <a:rPr lang="en-US" sz="1700" b="1" dirty="0" err="1"/>
              <a:t>performativeness</a:t>
            </a:r>
            <a:endParaRPr lang="en-US" sz="1700" b="1" dirty="0"/>
          </a:p>
          <a:p>
            <a:pPr indent="-228600">
              <a:lnSpc>
                <a:spcPct val="90000"/>
              </a:lnSpc>
              <a:spcAft>
                <a:spcPts val="600"/>
              </a:spcAft>
              <a:buFont typeface="Arial" panose="020B0604020202020204" pitchFamily="34" charset="0"/>
              <a:buChar char="•"/>
            </a:pPr>
            <a:endParaRPr lang="en-US" sz="1700" dirty="0"/>
          </a:p>
        </p:txBody>
      </p:sp>
      <p:sp>
        <p:nvSpPr>
          <p:cNvPr id="10" name="TextBox 9">
            <a:extLst>
              <a:ext uri="{FF2B5EF4-FFF2-40B4-BE49-F238E27FC236}">
                <a16:creationId xmlns:a16="http://schemas.microsoft.com/office/drawing/2014/main" xmlns="" id="{544EE12A-3E47-7ED1-EE57-51D2D8F1D816}"/>
              </a:ext>
            </a:extLst>
          </p:cNvPr>
          <p:cNvSpPr txBox="1"/>
          <p:nvPr/>
        </p:nvSpPr>
        <p:spPr>
          <a:xfrm>
            <a:off x="0" y="5688449"/>
            <a:ext cx="2961564" cy="1169551"/>
          </a:xfrm>
          <a:prstGeom prst="rect">
            <a:avLst/>
          </a:prstGeom>
          <a:noFill/>
        </p:spPr>
        <p:txBody>
          <a:bodyPr wrap="square" rtlCol="0">
            <a:spAutoFit/>
          </a:bodyPr>
          <a:lstStyle/>
          <a:p>
            <a:r>
              <a:rPr lang="en-GB" sz="1400" dirty="0">
                <a:solidFill>
                  <a:schemeClr val="bg1"/>
                </a:solidFill>
              </a:rPr>
              <a:t>Source: https://www.dailymail.co.uk/news/article-2091052/A-reflection-society-Eye-catching-building-uses-mirrors-deter-graffiti-artists.html</a:t>
            </a:r>
          </a:p>
        </p:txBody>
      </p:sp>
    </p:spTree>
    <p:extLst>
      <p:ext uri="{BB962C8B-B14F-4D97-AF65-F5344CB8AC3E}">
        <p14:creationId xmlns:p14="http://schemas.microsoft.com/office/powerpoint/2010/main" val="149525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44EE12A-3E47-7ED1-EE57-51D2D8F1D816}"/>
              </a:ext>
            </a:extLst>
          </p:cNvPr>
          <p:cNvSpPr txBox="1"/>
          <p:nvPr/>
        </p:nvSpPr>
        <p:spPr>
          <a:xfrm>
            <a:off x="0" y="5688449"/>
            <a:ext cx="2961564" cy="1169551"/>
          </a:xfrm>
          <a:prstGeom prst="rect">
            <a:avLst/>
          </a:prstGeom>
          <a:noFill/>
        </p:spPr>
        <p:txBody>
          <a:bodyPr wrap="square" rtlCol="0">
            <a:spAutoFit/>
          </a:bodyPr>
          <a:lstStyle/>
          <a:p>
            <a:r>
              <a:rPr lang="en-GB" sz="1400" dirty="0">
                <a:solidFill>
                  <a:schemeClr val="bg1"/>
                </a:solidFill>
              </a:rPr>
              <a:t>Source: https://www.dailymail.co.uk/news/article-2091052/A-reflection-society-Eye-catching-building-uses-mirrors-deter-graffiti-artists.html</a:t>
            </a:r>
          </a:p>
        </p:txBody>
      </p:sp>
      <p:sp>
        <p:nvSpPr>
          <p:cNvPr id="3" name="TextBox 2">
            <a:extLst>
              <a:ext uri="{FF2B5EF4-FFF2-40B4-BE49-F238E27FC236}">
                <a16:creationId xmlns:a16="http://schemas.microsoft.com/office/drawing/2014/main" xmlns="" id="{1641BF0B-3220-E3C4-7FCB-021ACE49CCDA}"/>
              </a:ext>
            </a:extLst>
          </p:cNvPr>
          <p:cNvSpPr txBox="1"/>
          <p:nvPr/>
        </p:nvSpPr>
        <p:spPr>
          <a:xfrm>
            <a:off x="859808" y="657901"/>
            <a:ext cx="9362364" cy="646331"/>
          </a:xfrm>
          <a:prstGeom prst="rect">
            <a:avLst/>
          </a:prstGeom>
          <a:noFill/>
        </p:spPr>
        <p:txBody>
          <a:bodyPr wrap="square" rtlCol="0">
            <a:spAutoFit/>
          </a:bodyPr>
          <a:lstStyle/>
          <a:p>
            <a:r>
              <a:rPr lang="en-GB" b="1" dirty="0"/>
              <a:t>Identity issues (3): I am who I am!</a:t>
            </a:r>
          </a:p>
          <a:p>
            <a:endParaRPr lang="en-GB" dirty="0"/>
          </a:p>
        </p:txBody>
      </p:sp>
      <p:sp>
        <p:nvSpPr>
          <p:cNvPr id="4" name="TextBox 3">
            <a:extLst>
              <a:ext uri="{FF2B5EF4-FFF2-40B4-BE49-F238E27FC236}">
                <a16:creationId xmlns:a16="http://schemas.microsoft.com/office/drawing/2014/main" xmlns="" id="{A3947BCB-AB05-9DA7-E557-8A65BC6CEDF2}"/>
              </a:ext>
            </a:extLst>
          </p:cNvPr>
          <p:cNvSpPr txBox="1"/>
          <p:nvPr/>
        </p:nvSpPr>
        <p:spPr>
          <a:xfrm>
            <a:off x="859808" y="1569492"/>
            <a:ext cx="8256895" cy="1200329"/>
          </a:xfrm>
          <a:prstGeom prst="rect">
            <a:avLst/>
          </a:prstGeom>
          <a:noFill/>
        </p:spPr>
        <p:txBody>
          <a:bodyPr wrap="square" rtlCol="0">
            <a:spAutoFit/>
          </a:bodyPr>
          <a:lstStyle/>
          <a:p>
            <a:r>
              <a:rPr lang="en-GB" b="1" dirty="0"/>
              <a:t>Decision to leave </a:t>
            </a:r>
            <a:r>
              <a:rPr lang="en-GB" dirty="0"/>
              <a:t>– failure to conform to the front stage identity performance</a:t>
            </a:r>
          </a:p>
          <a:p>
            <a:r>
              <a:rPr lang="en-GB" dirty="0"/>
              <a:t>                                - embodying expression rather than </a:t>
            </a:r>
            <a:r>
              <a:rPr lang="en-GB" dirty="0" err="1"/>
              <a:t>performativeness</a:t>
            </a:r>
            <a:endParaRPr lang="en-GB" dirty="0"/>
          </a:p>
          <a:p>
            <a:endParaRPr lang="en-GB" dirty="0"/>
          </a:p>
          <a:p>
            <a:r>
              <a:rPr lang="en-GB" b="1" dirty="0"/>
              <a:t>Causes of failure </a:t>
            </a:r>
            <a:r>
              <a:rPr lang="en-GB" dirty="0"/>
              <a:t>– </a:t>
            </a:r>
            <a:r>
              <a:rPr lang="en-GB" i="1" dirty="0"/>
              <a:t>odd one out </a:t>
            </a:r>
            <a:r>
              <a:rPr lang="en-GB" dirty="0"/>
              <a:t>complex stemming from various reasons</a:t>
            </a:r>
          </a:p>
        </p:txBody>
      </p:sp>
      <p:pic>
        <p:nvPicPr>
          <p:cNvPr id="7" name="Picture 6" descr="A group of white and black balls&#10;&#10;Description automatically generated with low confidence">
            <a:extLst>
              <a:ext uri="{FF2B5EF4-FFF2-40B4-BE49-F238E27FC236}">
                <a16:creationId xmlns:a16="http://schemas.microsoft.com/office/drawing/2014/main" xmlns="" id="{3A97F305-58F2-DE59-B4D5-8C005409D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01" y="3183944"/>
            <a:ext cx="4787726" cy="3016155"/>
          </a:xfrm>
          <a:prstGeom prst="rect">
            <a:avLst/>
          </a:prstGeom>
        </p:spPr>
      </p:pic>
    </p:spTree>
    <p:extLst>
      <p:ext uri="{BB962C8B-B14F-4D97-AF65-F5344CB8AC3E}">
        <p14:creationId xmlns:p14="http://schemas.microsoft.com/office/powerpoint/2010/main" val="316182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2184</Words>
  <Application>Microsoft Macintosh PowerPoint</Application>
  <PresentationFormat>Breitbild</PresentationFormat>
  <Paragraphs>94</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Times New Roman</vt:lpstr>
      <vt:lpstr>Wingdings</vt:lpstr>
      <vt:lpstr>Office Theme</vt:lpstr>
      <vt:lpstr>Going public: Social sciences and Humanities in the 21st century in Europe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construction of migrant and refugee identity from an anthropological perspective: On ‘boundaries’ and ‘symbols’ in forging community and identity</vt:lpstr>
      <vt:lpstr>Nostalgia examined</vt:lpstr>
      <vt:lpstr>Towards expanding our understanding</vt:lpstr>
      <vt:lpstr>PowerPoint-Präsentation</vt:lpstr>
      <vt:lpstr>References: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Stoicescu;Vassiliki Chryssanthopoulou</dc:creator>
  <cp:lastModifiedBy>Microsoft Office-Anwender</cp:lastModifiedBy>
  <cp:revision>13</cp:revision>
  <dcterms:created xsi:type="dcterms:W3CDTF">2022-05-11T15:43:09Z</dcterms:created>
  <dcterms:modified xsi:type="dcterms:W3CDTF">2022-05-13T12:43:36Z</dcterms:modified>
</cp:coreProperties>
</file>