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embeddedFontLst>
    <p:embeddedFont>
      <p:font typeface="Abril Fatface" panose="02000503000000020003" pitchFamily="2" charset="77"/>
      <p:regular r:id="rId12"/>
    </p:embeddedFont>
    <p:embeddedFont>
      <p:font typeface="Aharoni" panose="02010803020104030203" pitchFamily="2" charset="-79"/>
      <p:bold r:id="rId13"/>
    </p:embeddedFont>
    <p:embeddedFont>
      <p:font typeface="Avenir" panose="02000503020000020003" pitchFamily="2" charset="0"/>
      <p:regular r:id="rId14"/>
      <p: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gws3A7DK1zVNjN8J+z+vjD5KMI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18"/>
  </p:normalViewPr>
  <p:slideViewPr>
    <p:cSldViewPr snapToGrid="0" snapToObjects="1">
      <p:cViewPr varScale="1">
        <p:scale>
          <a:sx n="93" d="100"/>
          <a:sy n="93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R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2a9a8c3b6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2a9a8c3b63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12a9a8c3b63_0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RO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RO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2a9a8c3b6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2a9a8c3b63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g12a9a8c3b63_0_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RO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2a9a8c3b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2a9a8c3b6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12a9a8c3b6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RO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8"/>
          <p:cNvSpPr txBox="1"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haron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lvl="2" algn="ctr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venir"/>
              <a:buNone/>
              <a:defRPr sz="1600"/>
            </a:lvl4pPr>
            <a:lvl5pPr lvl="4" algn="ctr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dt" idx="10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ftr" idx="11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sldNum" idx="12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RO"/>
              <a:t>‹#›</a:t>
            </a:fld>
            <a:endParaRPr sz="10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1"/>
          </p:nvPr>
        </p:nvSpPr>
        <p:spPr>
          <a:xfrm rot="5400000">
            <a:off x="4526280" y="-36576"/>
            <a:ext cx="3127248" cy="91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SzPts val="1800"/>
              <a:buChar char="+"/>
              <a:defRPr/>
            </a:lvl1pPr>
            <a:lvl2pPr marL="914400" lvl="1" indent="-228600" algn="l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2pPr>
            <a:lvl3pPr marL="1371600" lvl="2" indent="-34290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1800"/>
              <a:buChar char="+"/>
              <a:defRPr/>
            </a:lvl3pPr>
            <a:lvl4pPr marL="1828800" lvl="3" indent="-22860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4pPr>
            <a:lvl5pPr marL="2286000" lvl="4" indent="-34290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1800"/>
              <a:buChar char="+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dt" idx="10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ftr" idx="11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sldNum" idx="12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>
            <a:spLocks noGrp="1"/>
          </p:cNvSpPr>
          <p:nvPr>
            <p:ph type="title"/>
          </p:nvPr>
        </p:nvSpPr>
        <p:spPr>
          <a:xfrm rot="5400000">
            <a:off x="7287289" y="2680932"/>
            <a:ext cx="4546786" cy="2220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1"/>
          </p:nvPr>
        </p:nvSpPr>
        <p:spPr>
          <a:xfrm rot="5400000">
            <a:off x="2525788" y="510021"/>
            <a:ext cx="4546786" cy="6562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SzPts val="1800"/>
              <a:buChar char="+"/>
              <a:defRPr/>
            </a:lvl1pPr>
            <a:lvl2pPr marL="914400" lvl="1" indent="-228600" algn="l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2pPr>
            <a:lvl3pPr marL="1371600" lvl="2" indent="-34290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1800"/>
              <a:buChar char="+"/>
              <a:defRPr/>
            </a:lvl3pPr>
            <a:lvl4pPr marL="1828800" lvl="3" indent="-22860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4pPr>
            <a:lvl5pPr marL="2286000" lvl="4" indent="-34290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1800"/>
              <a:buChar char="+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9"/>
          <p:cNvSpPr txBox="1"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SzPts val="1800"/>
              <a:buChar char="+"/>
              <a:defRPr/>
            </a:lvl1pPr>
            <a:lvl2pPr marL="914400" lvl="1" indent="-228600" algn="l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2pPr>
            <a:lvl3pPr marL="1371600" lvl="2" indent="-34290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1800"/>
              <a:buChar char="+"/>
              <a:defRPr/>
            </a:lvl3pPr>
            <a:lvl4pPr marL="1828800" lvl="3" indent="-22860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4pPr>
            <a:lvl5pPr marL="2286000" lvl="4" indent="-34290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1800"/>
              <a:buChar char="+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dt" idx="10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ftr" idx="11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sldNum" idx="12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0"/>
          <p:cNvSpPr txBox="1"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haron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venir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dt" idx="10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ftr" idx="11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sldNum" idx="12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1"/>
          </p:nvPr>
        </p:nvSpPr>
        <p:spPr>
          <a:xfrm>
            <a:off x="1517904" y="2980944"/>
            <a:ext cx="4334256" cy="311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SzPts val="1800"/>
              <a:buChar char="+"/>
              <a:defRPr/>
            </a:lvl1pPr>
            <a:lvl2pPr marL="914400" lvl="1" indent="-228600" algn="l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2pPr>
            <a:lvl3pPr marL="1371600" lvl="2" indent="-34290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1800"/>
              <a:buChar char="+"/>
              <a:defRPr/>
            </a:lvl3pPr>
            <a:lvl4pPr marL="1828800" lvl="3" indent="-22860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4pPr>
            <a:lvl5pPr marL="2286000" lvl="4" indent="-34290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1800"/>
              <a:buChar char="+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body" idx="2"/>
          </p:nvPr>
        </p:nvSpPr>
        <p:spPr>
          <a:xfrm>
            <a:off x="6336792" y="2980944"/>
            <a:ext cx="4334256" cy="311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SzPts val="1800"/>
              <a:buChar char="+"/>
              <a:defRPr/>
            </a:lvl1pPr>
            <a:lvl2pPr marL="914400" lvl="1" indent="-228600" algn="l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2pPr>
            <a:lvl3pPr marL="1371600" lvl="2" indent="-34290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1800"/>
              <a:buChar char="+"/>
              <a:defRPr/>
            </a:lvl3pPr>
            <a:lvl4pPr marL="1828800" lvl="3" indent="-22860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4pPr>
            <a:lvl5pPr marL="2286000" lvl="4" indent="-34290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1800"/>
              <a:buChar char="+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dt" idx="10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ftr" idx="11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sldNum" idx="12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venir"/>
              <a:buNone/>
              <a:defRPr sz="1600" b="1"/>
            </a:lvl4pPr>
            <a:lvl5pPr marL="2286000" lvl="4" indent="-22860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2"/>
          </p:nvPr>
        </p:nvSpPr>
        <p:spPr>
          <a:xfrm>
            <a:off x="1517904" y="3644987"/>
            <a:ext cx="4334256" cy="244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SzPts val="1800"/>
              <a:buChar char="+"/>
              <a:defRPr/>
            </a:lvl1pPr>
            <a:lvl2pPr marL="914400" lvl="1" indent="-228600" algn="l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2pPr>
            <a:lvl3pPr marL="1371600" lvl="2" indent="-34290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1800"/>
              <a:buChar char="+"/>
              <a:defRPr/>
            </a:lvl3pPr>
            <a:lvl4pPr marL="1828800" lvl="3" indent="-22860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4pPr>
            <a:lvl5pPr marL="2286000" lvl="4" indent="-34290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1800"/>
              <a:buChar char="+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3"/>
          </p:nvPr>
        </p:nvSpPr>
        <p:spPr>
          <a:xfrm>
            <a:off x="6336792" y="2944368"/>
            <a:ext cx="4334256" cy="606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venir"/>
              <a:buNone/>
              <a:defRPr sz="1600" b="1"/>
            </a:lvl4pPr>
            <a:lvl5pPr marL="2286000" lvl="4" indent="-22860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4"/>
          </p:nvPr>
        </p:nvSpPr>
        <p:spPr>
          <a:xfrm>
            <a:off x="6336792" y="3644987"/>
            <a:ext cx="4334256" cy="244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SzPts val="1800"/>
              <a:buChar char="+"/>
              <a:defRPr/>
            </a:lvl1pPr>
            <a:lvl2pPr marL="914400" lvl="1" indent="-228600" algn="l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2pPr>
            <a:lvl3pPr marL="1371600" lvl="2" indent="-34290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1800"/>
              <a:buChar char="+"/>
              <a:defRPr/>
            </a:lvl3pPr>
            <a:lvl4pPr marL="1828800" lvl="3" indent="-22860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4pPr>
            <a:lvl5pPr marL="2286000" lvl="4" indent="-34290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1800"/>
              <a:buChar char="+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dt" idx="10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ftr" idx="11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RO"/>
              <a:t>‹#›</a:t>
            </a:fld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dt" idx="10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ftr" idx="11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dt" idx="10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ftr" idx="11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haron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1"/>
          </p:nvPr>
        </p:nvSpPr>
        <p:spPr>
          <a:xfrm>
            <a:off x="5330952" y="1517904"/>
            <a:ext cx="5330952" cy="4581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SzPts val="3200"/>
              <a:buChar char="+"/>
              <a:defRPr sz="3200"/>
            </a:lvl1pPr>
            <a:lvl2pPr marL="914400" lvl="1" indent="-228600" algn="l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  <a:defRPr sz="2800"/>
            </a:lvl2pPr>
            <a:lvl3pPr marL="1371600" lvl="2" indent="-38100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2400"/>
              <a:buChar char="+"/>
              <a:defRPr sz="2400"/>
            </a:lvl3pPr>
            <a:lvl4pPr marL="1828800" lvl="3" indent="-22860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venir"/>
              <a:buNone/>
              <a:defRPr sz="2000"/>
            </a:lvl4pPr>
            <a:lvl5pPr marL="2286000" lvl="4" indent="-35560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2000"/>
              <a:buChar char="+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body" idx="2"/>
          </p:nvPr>
        </p:nvSpPr>
        <p:spPr>
          <a:xfrm>
            <a:off x="1517904" y="3483864"/>
            <a:ext cx="3145536" cy="2615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l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venir"/>
              <a:buNone/>
              <a:defRPr sz="1000"/>
            </a:lvl4pPr>
            <a:lvl5pPr marL="2286000" lvl="4" indent="-22860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dt" idx="10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ftr" idx="11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R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haron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>
            <a:spLocks noGrp="1"/>
          </p:cNvSpPr>
          <p:nvPr>
            <p:ph type="pic" idx="2"/>
          </p:nvPr>
        </p:nvSpPr>
        <p:spPr>
          <a:xfrm>
            <a:off x="5349240" y="764032"/>
            <a:ext cx="6089904" cy="533095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9" name="Google Shape;69;p16"/>
          <p:cNvSpPr txBox="1">
            <a:spLocks noGrp="1"/>
          </p:cNvSpPr>
          <p:nvPr>
            <p:ph type="body" idx="1"/>
          </p:nvPr>
        </p:nvSpPr>
        <p:spPr>
          <a:xfrm>
            <a:off x="1517904" y="3483864"/>
            <a:ext cx="3145536" cy="2615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l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000"/>
              <a:buFont typeface="Avenir"/>
              <a:buNone/>
              <a:defRPr sz="1000"/>
            </a:lvl4pPr>
            <a:lvl5pPr marL="2286000" lvl="4" indent="-228600" algn="l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dt" idx="10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ftr" idx="11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ldNum" idx="12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R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haroni"/>
              <a:buNone/>
              <a:defRPr sz="4200" b="0" i="0" u="none" strike="noStrike" cap="none">
                <a:solidFill>
                  <a:schemeClr val="dk1"/>
                </a:solidFill>
                <a:latin typeface="Aharoni"/>
                <a:ea typeface="Aharoni"/>
                <a:cs typeface="Aharoni"/>
                <a:sym typeface="Aharon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Avenir"/>
              <a:buChar char="+"/>
              <a:defRPr sz="2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venir"/>
              <a:buChar char="+"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 rtl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venir"/>
              <a:buNone/>
              <a:defRPr sz="1800" b="0" i="1" u="none" strike="noStrike" cap="none">
                <a:solidFill>
                  <a:srgbClr val="3F3F3F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lnSpc>
                <a:spcPct val="10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venir"/>
              <a:buChar char="+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RO"/>
              <a:t>‹#›</a:t>
            </a:fld>
            <a:endParaRPr/>
          </a:p>
        </p:txBody>
      </p:sp>
      <p:sp>
        <p:nvSpPr>
          <p:cNvPr id="15" name="Google Shape;15;p7"/>
          <p:cNvSpPr/>
          <p:nvPr/>
        </p:nvSpPr>
        <p:spPr>
          <a:xfrm>
            <a:off x="0" y="0"/>
            <a:ext cx="12192000" cy="6105524"/>
          </a:xfrm>
          <a:custGeom>
            <a:avLst/>
            <a:gdLst/>
            <a:ahLst/>
            <a:cxnLst/>
            <a:rect l="l" t="t" r="r" b="b"/>
            <a:pathLst>
              <a:path w="12192000" h="6105524" extrusionOk="0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">
                <a:schemeClr val="accent5"/>
              </a:gs>
              <a:gs pos="30000">
                <a:schemeClr val="accent4"/>
              </a:gs>
              <a:gs pos="50000">
                <a:srgbClr val="AECECE"/>
              </a:gs>
              <a:gs pos="70000">
                <a:schemeClr val="accent2"/>
              </a:gs>
              <a:gs pos="90000">
                <a:schemeClr val="accent1"/>
              </a:gs>
              <a:gs pos="100000">
                <a:schemeClr val="accent1"/>
              </a:gs>
            </a:gsLst>
            <a:lin ang="7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mericanethnologist.org/features/collections/flash-ethnography/flash-ethnography-an-introductio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5527964" y="1030406"/>
            <a:ext cx="6137563" cy="3506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urier"/>
              <a:buNone/>
            </a:pPr>
            <a:r>
              <a:rPr lang="en-RO" sz="3600" b="1">
                <a:latin typeface="Courier"/>
                <a:ea typeface="Courier"/>
                <a:cs typeface="Courier"/>
                <a:sym typeface="Courier"/>
              </a:rPr>
              <a:t>CIVIS Stream 3</a:t>
            </a:r>
            <a:br>
              <a:rPr lang="en-RO" sz="3600" b="1">
                <a:latin typeface="Courier"/>
                <a:ea typeface="Courier"/>
                <a:cs typeface="Courier"/>
                <a:sym typeface="Courier"/>
              </a:rPr>
            </a:br>
            <a:br>
              <a:rPr lang="en-RO" sz="3600" b="1">
                <a:latin typeface="Courier"/>
                <a:ea typeface="Courier"/>
                <a:cs typeface="Courier"/>
                <a:sym typeface="Courier"/>
              </a:rPr>
            </a:br>
            <a:r>
              <a:rPr lang="en-RO" sz="3600" b="1">
                <a:latin typeface="Courier"/>
                <a:ea typeface="Courier"/>
                <a:cs typeface="Courier"/>
                <a:sym typeface="Courier"/>
              </a:rPr>
              <a:t>Meeting 1</a:t>
            </a:r>
            <a:endParaRPr/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 l="28000" r="24915" b="2"/>
          <a:stretch/>
        </p:blipFill>
        <p:spPr>
          <a:xfrm>
            <a:off x="20" y="10"/>
            <a:ext cx="5404493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5527964" y="4807528"/>
            <a:ext cx="640202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RO" sz="2400" b="0" i="0" u="none" strike="noStrike" cap="none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Claudia Câmpeanu &amp;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RO" sz="24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	Magdalena Crăciun </a:t>
            </a:r>
            <a:br>
              <a:rPr lang="en-RO" sz="24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</a:br>
            <a:endParaRPr sz="24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RO" sz="2400">
                <a:solidFill>
                  <a:schemeClr val="dk1"/>
                </a:solidFill>
                <a:latin typeface="Courier"/>
                <a:ea typeface="Courier"/>
                <a:cs typeface="Courier"/>
                <a:sym typeface="Courier"/>
              </a:rPr>
              <a:t>(University of Bucharest)</a:t>
            </a:r>
            <a:endParaRPr sz="2400">
              <a:solidFill>
                <a:schemeClr val="dk1"/>
              </a:solidFill>
              <a:latin typeface="Courier"/>
              <a:ea typeface="Courier"/>
              <a:cs typeface="Courier"/>
              <a:sym typeface="Couri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2a9a8c3b63_0_19"/>
          <p:cNvSpPr txBox="1">
            <a:spLocks noGrp="1"/>
          </p:cNvSpPr>
          <p:nvPr>
            <p:ph type="ctrTitle"/>
          </p:nvPr>
        </p:nvSpPr>
        <p:spPr>
          <a:xfrm>
            <a:off x="1435400" y="1517901"/>
            <a:ext cx="9226500" cy="69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"/>
              <a:buNone/>
            </a:pPr>
            <a:r>
              <a:rPr lang="en-RO" sz="2800" b="1">
                <a:latin typeface="Courier"/>
                <a:ea typeface="Courier"/>
                <a:cs typeface="Courier"/>
                <a:sym typeface="Courier"/>
              </a:rPr>
              <a:t>Public Anthropology</a:t>
            </a:r>
            <a:endParaRPr b="1"/>
          </a:p>
        </p:txBody>
      </p:sp>
      <p:sp>
        <p:nvSpPr>
          <p:cNvPr id="99" name="Google Shape;99;g12a9a8c3b63_0_19"/>
          <p:cNvSpPr txBox="1">
            <a:spLocks noGrp="1"/>
          </p:cNvSpPr>
          <p:nvPr>
            <p:ph type="subTitle" idx="1"/>
          </p:nvPr>
        </p:nvSpPr>
        <p:spPr>
          <a:xfrm>
            <a:off x="1352900" y="2782175"/>
            <a:ext cx="9226500" cy="1987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RO" sz="2800">
                <a:latin typeface="Courier"/>
                <a:ea typeface="Courier"/>
                <a:cs typeface="Courier"/>
                <a:sym typeface="Courier"/>
              </a:rPr>
              <a:t>In 2000, Robert Borofsky published in Anthropology News a short article in which he encouraged anthropologists to pursue a “public anthropology”.</a:t>
            </a:r>
            <a:endParaRPr sz="2800">
              <a:latin typeface="Courier"/>
              <a:ea typeface="Courier"/>
              <a:cs typeface="Courier"/>
              <a:sym typeface="Courier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latin typeface="Courier"/>
              <a:ea typeface="Courier"/>
              <a:cs typeface="Courier"/>
              <a:sym typeface="Courier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"/>
              <a:buNone/>
            </a:pPr>
            <a:endParaRPr sz="2800" b="1">
              <a:latin typeface="Courier"/>
              <a:ea typeface="Courier"/>
              <a:cs typeface="Courier"/>
              <a:sym typeface="Couri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 txBox="1"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"/>
              <a:buNone/>
            </a:pPr>
            <a:r>
              <a:rPr lang="en-RO" sz="2800" b="1">
                <a:latin typeface="Courier"/>
                <a:ea typeface="Courier"/>
                <a:cs typeface="Courier"/>
                <a:sym typeface="Courier"/>
              </a:rPr>
              <a:t>Public Anthropology</a:t>
            </a:r>
            <a:endParaRPr/>
          </a:p>
        </p:txBody>
      </p:sp>
      <p:sp>
        <p:nvSpPr>
          <p:cNvPr id="105" name="Google Shape;105;p2"/>
          <p:cNvSpPr txBox="1">
            <a:spLocks noGrp="1"/>
          </p:cNvSpPr>
          <p:nvPr>
            <p:ph type="body" idx="1"/>
          </p:nvPr>
        </p:nvSpPr>
        <p:spPr>
          <a:xfrm>
            <a:off x="1413164" y="2272145"/>
            <a:ext cx="9248740" cy="3826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b="1">
              <a:latin typeface="Abril Fatface"/>
              <a:ea typeface="Abril Fatface"/>
              <a:cs typeface="Abril Fatface"/>
              <a:sym typeface="Abril Fatface"/>
            </a:endParaRPr>
          </a:p>
          <a:p>
            <a:pPr marL="0" lvl="0" indent="0" algn="l" rtl="0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SzPts val="2600"/>
              <a:buNone/>
            </a:pPr>
            <a:r>
              <a:rPr lang="en-RO">
                <a:latin typeface="Courier"/>
                <a:ea typeface="Courier"/>
                <a:cs typeface="Courier"/>
                <a:sym typeface="Courier"/>
              </a:rPr>
              <a:t>Definition</a:t>
            </a:r>
            <a:endParaRPr/>
          </a:p>
          <a:p>
            <a:pPr marL="0" lvl="0" indent="0" algn="l" rtl="0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SzPts val="2600"/>
              <a:buNone/>
            </a:pPr>
            <a:r>
              <a:rPr lang="en-RO">
                <a:latin typeface="Courier"/>
                <a:ea typeface="Courier"/>
                <a:cs typeface="Courier"/>
                <a:sym typeface="Courier"/>
              </a:rPr>
              <a:t>“Public anthropology encompass[es] knowledge production by professional anthropologists that is intended to reach beyond disciplinary specialists, and usually beyond the academy” </a:t>
            </a:r>
            <a:endParaRPr/>
          </a:p>
          <a:p>
            <a:pPr marL="0" lvl="0" indent="0" algn="r" rtl="0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SzPts val="2600"/>
              <a:buNone/>
            </a:pPr>
            <a:r>
              <a:rPr lang="en-RO">
                <a:latin typeface="Courier"/>
                <a:ea typeface="Courier"/>
                <a:cs typeface="Courier"/>
                <a:sym typeface="Courier"/>
              </a:rPr>
              <a:t>(Haugerud 2016: 586)</a:t>
            </a:r>
            <a:r>
              <a:rPr lang="en-RO">
                <a:latin typeface="Abril Fatface"/>
                <a:ea typeface="Abril Fatface"/>
                <a:cs typeface="Abril Fatface"/>
                <a:sym typeface="Abril Fatface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body" idx="1"/>
          </p:nvPr>
        </p:nvSpPr>
        <p:spPr>
          <a:xfrm>
            <a:off x="1274763" y="1801813"/>
            <a:ext cx="9386887" cy="4297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RO">
                <a:latin typeface="Courier"/>
                <a:ea typeface="Courier"/>
                <a:cs typeface="Courier"/>
                <a:sym typeface="Courier"/>
              </a:rPr>
              <a:t>Professional anthropologists only?</a:t>
            </a:r>
            <a:endParaRPr/>
          </a:p>
          <a:p>
            <a:pPr marL="0" lvl="0" indent="0" algn="l" rtl="0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SzPts val="2600"/>
              <a:buNone/>
            </a:pPr>
            <a:endParaRPr>
              <a:latin typeface="Courier"/>
              <a:ea typeface="Courier"/>
              <a:cs typeface="Courier"/>
              <a:sym typeface="Courier"/>
            </a:endParaRPr>
          </a:p>
          <a:p>
            <a:pPr marL="0" lvl="0" indent="0" algn="l" rtl="0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SzPts val="2600"/>
              <a:buNone/>
            </a:pPr>
            <a:r>
              <a:rPr lang="en-RO">
                <a:latin typeface="Courier"/>
                <a:ea typeface="Courier"/>
                <a:cs typeface="Courier"/>
                <a:sym typeface="Courier"/>
              </a:rPr>
              <a:t>-other professions</a:t>
            </a:r>
            <a:endParaRPr/>
          </a:p>
          <a:p>
            <a:pPr marL="0" lvl="0" indent="0" algn="l" rtl="0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SzPts val="2600"/>
              <a:buNone/>
            </a:pPr>
            <a:r>
              <a:rPr lang="en-RO">
                <a:latin typeface="Courier"/>
                <a:ea typeface="Courier"/>
                <a:cs typeface="Courier"/>
                <a:sym typeface="Courier"/>
              </a:rPr>
              <a:t>-artists, writers, photographers, actors</a:t>
            </a:r>
            <a:endParaRPr/>
          </a:p>
          <a:p>
            <a:pPr marL="0" lvl="0" indent="0" algn="l" rtl="0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SzPts val="2600"/>
              <a:buNone/>
            </a:pPr>
            <a:r>
              <a:rPr lang="en-RO">
                <a:latin typeface="Courier"/>
                <a:ea typeface="Courier"/>
                <a:cs typeface="Courier"/>
                <a:sym typeface="Courier"/>
              </a:rPr>
              <a:t>-individuals and communities engaged as both producers and consumers of anthropological research</a:t>
            </a:r>
            <a:endParaRPr>
              <a:latin typeface="Courier"/>
              <a:ea typeface="Courier"/>
              <a:cs typeface="Courier"/>
              <a:sym typeface="Couri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 txBox="1">
            <a:spLocks noGrp="1"/>
          </p:cNvSpPr>
          <p:nvPr>
            <p:ph type="body" idx="1"/>
          </p:nvPr>
        </p:nvSpPr>
        <p:spPr>
          <a:xfrm>
            <a:off x="1593272" y="2161309"/>
            <a:ext cx="9068631" cy="3937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RO" u="sng">
                <a:latin typeface="Courier"/>
                <a:ea typeface="Courier"/>
                <a:cs typeface="Courier"/>
                <a:sym typeface="Courier"/>
              </a:rPr>
              <a:t>Public</a:t>
            </a:r>
            <a:r>
              <a:rPr lang="en-RO">
                <a:latin typeface="Courier"/>
                <a:ea typeface="Courier"/>
                <a:cs typeface="Courier"/>
                <a:sym typeface="Courier"/>
              </a:rPr>
              <a:t> anthropology in a multiple sense:</a:t>
            </a:r>
            <a:endParaRPr/>
          </a:p>
          <a:p>
            <a:pPr marL="0" lvl="0" indent="0" algn="l" rtl="0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SzPts val="2600"/>
              <a:buNone/>
            </a:pPr>
            <a:endParaRPr>
              <a:latin typeface="Courier"/>
              <a:ea typeface="Courier"/>
              <a:cs typeface="Courier"/>
              <a:sym typeface="Courier"/>
            </a:endParaRPr>
          </a:p>
          <a:p>
            <a:pPr marL="0" lvl="0" indent="0" algn="l" rtl="0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SzPts val="2600"/>
              <a:buNone/>
            </a:pPr>
            <a:r>
              <a:rPr lang="en-RO">
                <a:latin typeface="Courier"/>
                <a:ea typeface="Courier"/>
                <a:cs typeface="Courier"/>
                <a:sym typeface="Courier"/>
              </a:rPr>
              <a:t>Reaching the public</a:t>
            </a:r>
            <a:endParaRPr/>
          </a:p>
          <a:p>
            <a:pPr marL="0" lvl="0" indent="0" algn="l" rtl="0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SzPts val="2600"/>
              <a:buNone/>
            </a:pPr>
            <a:r>
              <a:rPr lang="en-RO">
                <a:latin typeface="Courier"/>
                <a:ea typeface="Courier"/>
                <a:cs typeface="Courier"/>
                <a:sym typeface="Courier"/>
              </a:rPr>
              <a:t>Engaging and learning from other professionals who carry publically oriented work</a:t>
            </a:r>
            <a:endParaRPr/>
          </a:p>
          <a:p>
            <a:pPr marL="0" lvl="0" indent="0" algn="l" rtl="0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SzPts val="2600"/>
              <a:buNone/>
            </a:pPr>
            <a:r>
              <a:rPr lang="en-RO">
                <a:latin typeface="Courier"/>
                <a:ea typeface="Courier"/>
                <a:cs typeface="Courier"/>
                <a:sym typeface="Courier"/>
              </a:rPr>
              <a:t>Collaborating with research participants in producing and disseminating knowledge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"/>
          <p:cNvSpPr txBox="1">
            <a:spLocks noGrp="1"/>
          </p:cNvSpPr>
          <p:nvPr>
            <p:ph type="body" idx="1"/>
          </p:nvPr>
        </p:nvSpPr>
        <p:spPr>
          <a:xfrm>
            <a:off x="1524000" y="2043113"/>
            <a:ext cx="9144000" cy="3789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RO">
                <a:latin typeface="Courier"/>
                <a:ea typeface="Courier"/>
                <a:cs typeface="Courier"/>
                <a:sym typeface="Courier"/>
              </a:rPr>
              <a:t>Public anthropology “is not a field of anthropology but </a:t>
            </a:r>
            <a:r>
              <a:rPr lang="en-RO" b="1">
                <a:latin typeface="Courier"/>
                <a:ea typeface="Courier"/>
                <a:cs typeface="Courier"/>
                <a:sym typeface="Courier"/>
              </a:rPr>
              <a:t>a form of anthropological expression</a:t>
            </a:r>
            <a:r>
              <a:rPr lang="en-RO">
                <a:latin typeface="Courier"/>
                <a:ea typeface="Courier"/>
                <a:cs typeface="Courier"/>
                <a:sym typeface="Courier"/>
              </a:rPr>
              <a:t> . . .[that] deal[s] with social problems and issues of interest to a broader public or to our non-academic collaborators yet [is] still relevant to academic discourse and debate.”</a:t>
            </a:r>
            <a:endParaRPr/>
          </a:p>
          <a:p>
            <a:pPr marL="0" lvl="0" indent="0" algn="r" rtl="0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SzPts val="2600"/>
              <a:buNone/>
            </a:pPr>
            <a:r>
              <a:rPr lang="en-RO">
                <a:latin typeface="Courier"/>
                <a:ea typeface="Courier"/>
                <a:cs typeface="Courier"/>
                <a:sym typeface="Courier"/>
              </a:rPr>
              <a:t>(Griffith et al.2013:125)</a:t>
            </a:r>
            <a:endParaRPr/>
          </a:p>
          <a:p>
            <a:pPr marL="0" lvl="0" indent="0" algn="r" rtl="0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SzPts val="2600"/>
              <a:buNone/>
            </a:pPr>
            <a:endParaRPr>
              <a:latin typeface="Courier"/>
              <a:ea typeface="Courier"/>
              <a:cs typeface="Courier"/>
              <a:sym typeface="Courier"/>
            </a:endParaRPr>
          </a:p>
          <a:p>
            <a:pPr marL="0" lvl="0" indent="0" algn="l" rtl="0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SzPts val="260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>
            <a:spLocks noGrp="1"/>
          </p:cNvSpPr>
          <p:nvPr>
            <p:ph type="body" idx="1"/>
          </p:nvPr>
        </p:nvSpPr>
        <p:spPr>
          <a:xfrm>
            <a:off x="1524000" y="1865313"/>
            <a:ext cx="9144000" cy="312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RO">
                <a:latin typeface="Courier"/>
                <a:ea typeface="Courier"/>
                <a:cs typeface="Courier"/>
                <a:sym typeface="Courier"/>
              </a:rPr>
              <a:t>Public anthropology differs from:</a:t>
            </a:r>
            <a:endParaRPr/>
          </a:p>
          <a:p>
            <a:pPr marL="0" lvl="0" indent="0" algn="l" rtl="0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SzPts val="2600"/>
              <a:buNone/>
            </a:pPr>
            <a:endParaRPr>
              <a:latin typeface="Courier"/>
              <a:ea typeface="Courier"/>
              <a:cs typeface="Courier"/>
              <a:sym typeface="Courier"/>
            </a:endParaRPr>
          </a:p>
          <a:p>
            <a:pPr marL="0" lvl="0" indent="0" algn="l" rtl="0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SzPts val="2600"/>
              <a:buNone/>
            </a:pPr>
            <a:r>
              <a:rPr lang="en-RO">
                <a:latin typeface="Courier"/>
                <a:ea typeface="Courier"/>
                <a:cs typeface="Courier"/>
                <a:sym typeface="Courier"/>
              </a:rPr>
              <a:t>	applied anthropology</a:t>
            </a:r>
            <a:endParaRPr/>
          </a:p>
          <a:p>
            <a:pPr marL="0" lvl="0" indent="0" algn="l" rtl="0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SzPts val="2600"/>
              <a:buNone/>
            </a:pPr>
            <a:r>
              <a:rPr lang="en-RO">
                <a:latin typeface="Courier"/>
                <a:ea typeface="Courier"/>
                <a:cs typeface="Courier"/>
                <a:sym typeface="Courier"/>
              </a:rPr>
              <a:t>	engaged anthropology</a:t>
            </a:r>
            <a:endParaRPr/>
          </a:p>
          <a:p>
            <a:pPr marL="0" lvl="0" indent="0" algn="l" rtl="0">
              <a:lnSpc>
                <a:spcPct val="105000"/>
              </a:lnSpc>
              <a:spcBef>
                <a:spcPts val="900"/>
              </a:spcBef>
              <a:spcAft>
                <a:spcPts val="0"/>
              </a:spcAft>
              <a:buSzPts val="2600"/>
              <a:buNone/>
            </a:pPr>
            <a:r>
              <a:rPr lang="en-RO">
                <a:latin typeface="Courier"/>
                <a:ea typeface="Courier"/>
                <a:cs typeface="Courier"/>
                <a:sym typeface="Courier"/>
              </a:rPr>
              <a:t>	activist anthropology (Hale, 2006)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2a9a8c3b63_0_10"/>
          <p:cNvSpPr txBox="1">
            <a:spLocks noGrp="1"/>
          </p:cNvSpPr>
          <p:nvPr>
            <p:ph type="title"/>
          </p:nvPr>
        </p:nvSpPr>
        <p:spPr>
          <a:xfrm>
            <a:off x="1517904" y="1517904"/>
            <a:ext cx="9144000" cy="1344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RO" sz="2800" b="1">
                <a:latin typeface="Courier"/>
                <a:ea typeface="Courier"/>
                <a:cs typeface="Courier"/>
                <a:sym typeface="Courier"/>
              </a:rPr>
              <a:t>Examples</a:t>
            </a:r>
            <a:endParaRPr sz="2800" b="1">
              <a:latin typeface="Courier"/>
              <a:ea typeface="Courier"/>
              <a:cs typeface="Courier"/>
              <a:sym typeface="Courier"/>
            </a:endParaRPr>
          </a:p>
        </p:txBody>
      </p:sp>
      <p:sp>
        <p:nvSpPr>
          <p:cNvPr id="133" name="Google Shape;133;g12a9a8c3b63_0_10"/>
          <p:cNvSpPr txBox="1">
            <a:spLocks noGrp="1"/>
          </p:cNvSpPr>
          <p:nvPr>
            <p:ph type="body" idx="1"/>
          </p:nvPr>
        </p:nvSpPr>
        <p:spPr>
          <a:xfrm>
            <a:off x="1517900" y="2463200"/>
            <a:ext cx="9144000" cy="3635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RO" sz="2000">
                <a:latin typeface="Courier"/>
                <a:ea typeface="Courier"/>
                <a:cs typeface="Courier"/>
                <a:sym typeface="Courier"/>
              </a:rPr>
              <a:t>Flash Ethnography</a:t>
            </a:r>
            <a:endParaRPr sz="2000">
              <a:latin typeface="Courier"/>
              <a:ea typeface="Courier"/>
              <a:cs typeface="Courier"/>
              <a:sym typeface="Courier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RO" sz="2000" u="sng">
                <a:solidFill>
                  <a:schemeClr val="hlink"/>
                </a:solidFill>
                <a:latin typeface="Courier"/>
                <a:ea typeface="Courier"/>
                <a:cs typeface="Courier"/>
                <a:sym typeface="Courier"/>
                <a:hlinkClick r:id="rId3"/>
              </a:rPr>
              <a:t>https://americanethnologist.org/features/collections/flash-ethnography/flash-ethnography-an-introduction</a:t>
            </a:r>
            <a:endParaRPr sz="2000">
              <a:latin typeface="Courier"/>
              <a:ea typeface="Courier"/>
              <a:cs typeface="Courier"/>
              <a:sym typeface="Courier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2000">
              <a:latin typeface="Courier"/>
              <a:ea typeface="Courier"/>
              <a:cs typeface="Courier"/>
              <a:sym typeface="Courier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RO" sz="1900">
                <a:latin typeface="Courier"/>
                <a:ea typeface="Courier"/>
                <a:cs typeface="Courier"/>
                <a:sym typeface="Courier"/>
              </a:rPr>
              <a:t>Please take 15 minutes to read Text no. 2 (Mariachi by Moonlight) and/or Text no. 08 </a:t>
            </a:r>
            <a:r>
              <a:rPr lang="en-RO" sz="2000">
                <a:latin typeface="Courier"/>
                <a:ea typeface="Courier"/>
                <a:cs typeface="Courier"/>
                <a:sym typeface="Courier"/>
              </a:rPr>
              <a:t>(Karma and Air Conditioning). We will use the remaining time to discuss the format and the content of these texts. </a:t>
            </a:r>
            <a:endParaRPr sz="2000">
              <a:latin typeface="Courier"/>
              <a:ea typeface="Courier"/>
              <a:cs typeface="Courier"/>
              <a:sym typeface="Courier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2a9a8c3b63_0_0"/>
          <p:cNvSpPr txBox="1">
            <a:spLocks noGrp="1"/>
          </p:cNvSpPr>
          <p:nvPr>
            <p:ph type="body" idx="1"/>
          </p:nvPr>
        </p:nvSpPr>
        <p:spPr>
          <a:xfrm>
            <a:off x="1517900" y="1252325"/>
            <a:ext cx="9144000" cy="4846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RO" sz="2000">
                <a:solidFill>
                  <a:srgbClr val="222222"/>
                </a:solidFill>
                <a:highlight>
                  <a:srgbClr val="FFFFFF"/>
                </a:highlight>
                <a:latin typeface="Courier"/>
                <a:ea typeface="Courier"/>
                <a:cs typeface="Courier"/>
                <a:sym typeface="Courier"/>
              </a:rPr>
              <a:t>Bibliography</a:t>
            </a:r>
            <a:endParaRPr sz="2000">
              <a:solidFill>
                <a:srgbClr val="222222"/>
              </a:solidFill>
              <a:highlight>
                <a:srgbClr val="FFFFFF"/>
              </a:highlight>
              <a:latin typeface="Courier"/>
              <a:ea typeface="Courier"/>
              <a:cs typeface="Courier"/>
              <a:sym typeface="Courier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2000">
              <a:solidFill>
                <a:srgbClr val="222222"/>
              </a:solidFill>
              <a:highlight>
                <a:srgbClr val="FFFFFF"/>
              </a:highlight>
              <a:latin typeface="Courier"/>
              <a:ea typeface="Courier"/>
              <a:cs typeface="Courier"/>
              <a:sym typeface="Courier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RO" sz="2000">
                <a:solidFill>
                  <a:srgbClr val="222222"/>
                </a:solidFill>
                <a:highlight>
                  <a:srgbClr val="FFFFFF"/>
                </a:highlight>
                <a:latin typeface="Courier"/>
                <a:ea typeface="Courier"/>
                <a:cs typeface="Courier"/>
                <a:sym typeface="Courier"/>
              </a:rPr>
              <a:t>Hale, C. R. (2006). Activist research v. cultural critique: Indigenous land rights and the contradictions of politically engaged anthropology. </a:t>
            </a:r>
            <a:r>
              <a:rPr lang="en-RO" sz="2000" i="1">
                <a:solidFill>
                  <a:srgbClr val="222222"/>
                </a:solidFill>
                <a:highlight>
                  <a:srgbClr val="FFFFFF"/>
                </a:highlight>
                <a:latin typeface="Courier"/>
                <a:ea typeface="Courier"/>
                <a:cs typeface="Courier"/>
                <a:sym typeface="Courier"/>
              </a:rPr>
              <a:t>Cultural anthropology</a:t>
            </a:r>
            <a:r>
              <a:rPr lang="en-RO" sz="2000">
                <a:solidFill>
                  <a:srgbClr val="222222"/>
                </a:solidFill>
                <a:highlight>
                  <a:srgbClr val="FFFFFF"/>
                </a:highlight>
                <a:latin typeface="Courier"/>
                <a:ea typeface="Courier"/>
                <a:cs typeface="Courier"/>
                <a:sym typeface="Courier"/>
              </a:rPr>
              <a:t>, </a:t>
            </a:r>
            <a:r>
              <a:rPr lang="en-RO" sz="2000" i="1">
                <a:solidFill>
                  <a:srgbClr val="222222"/>
                </a:solidFill>
                <a:highlight>
                  <a:srgbClr val="FFFFFF"/>
                </a:highlight>
                <a:latin typeface="Courier"/>
                <a:ea typeface="Courier"/>
                <a:cs typeface="Courier"/>
                <a:sym typeface="Courier"/>
              </a:rPr>
              <a:t>21</a:t>
            </a:r>
            <a:r>
              <a:rPr lang="en-RO" sz="2000">
                <a:solidFill>
                  <a:srgbClr val="222222"/>
                </a:solidFill>
                <a:highlight>
                  <a:srgbClr val="FFFFFF"/>
                </a:highlight>
                <a:latin typeface="Courier"/>
                <a:ea typeface="Courier"/>
                <a:cs typeface="Courier"/>
                <a:sym typeface="Courier"/>
              </a:rPr>
              <a:t>(1), 96-120.</a:t>
            </a:r>
            <a:endParaRPr sz="2000">
              <a:solidFill>
                <a:srgbClr val="222222"/>
              </a:solidFill>
              <a:highlight>
                <a:srgbClr val="FFFFFF"/>
              </a:highlight>
              <a:latin typeface="Courier"/>
              <a:ea typeface="Courier"/>
              <a:cs typeface="Courier"/>
              <a:sym typeface="Courier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2000">
              <a:solidFill>
                <a:srgbClr val="222222"/>
              </a:solidFill>
              <a:highlight>
                <a:srgbClr val="FFFFFF"/>
              </a:highlight>
              <a:latin typeface="Courier"/>
              <a:ea typeface="Courier"/>
              <a:cs typeface="Courier"/>
              <a:sym typeface="Courier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RO" sz="2000">
                <a:latin typeface="Courier"/>
                <a:ea typeface="Courier"/>
                <a:cs typeface="Courier"/>
                <a:sym typeface="Courier"/>
              </a:rPr>
              <a:t>Haugerud, A. (2016) Year in Review, Public Anthropology, 2015: Charlie Hebdo, Black Lives Matter, Migrants, and More. </a:t>
            </a:r>
            <a:r>
              <a:rPr lang="en-RO" sz="2000" i="1">
                <a:latin typeface="Courier"/>
                <a:ea typeface="Courier"/>
                <a:cs typeface="Courier"/>
                <a:sym typeface="Courier"/>
              </a:rPr>
              <a:t>American Anthropologist</a:t>
            </a:r>
            <a:r>
              <a:rPr lang="en-RO" sz="2000">
                <a:latin typeface="Courier"/>
                <a:ea typeface="Courier"/>
                <a:cs typeface="Courier"/>
                <a:sym typeface="Courier"/>
              </a:rPr>
              <a:t>, 118(3), 585-601.</a:t>
            </a:r>
            <a:endParaRPr sz="2000">
              <a:latin typeface="Courier"/>
              <a:ea typeface="Courier"/>
              <a:cs typeface="Courier"/>
              <a:sym typeface="Courier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ourier"/>
              <a:ea typeface="Courier"/>
              <a:cs typeface="Courier"/>
              <a:sym typeface="Couri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RO" sz="2000">
                <a:latin typeface="Courier"/>
                <a:ea typeface="Courier"/>
                <a:cs typeface="Courier"/>
                <a:sym typeface="Courier"/>
              </a:rPr>
              <a:t>Griffith, D. et al. (2013) Enduring Whims and Public Anthropology. </a:t>
            </a:r>
            <a:r>
              <a:rPr lang="en-RO" sz="2000" i="1">
                <a:latin typeface="Courier"/>
                <a:ea typeface="Courier"/>
                <a:cs typeface="Courier"/>
                <a:sym typeface="Courier"/>
              </a:rPr>
              <a:t>American Anthropologist</a:t>
            </a:r>
            <a:r>
              <a:rPr lang="en-RO" sz="2000">
                <a:latin typeface="Courier"/>
                <a:ea typeface="Courier"/>
                <a:cs typeface="Courier"/>
                <a:sym typeface="Courier"/>
              </a:rPr>
              <a:t>, 115(1, 125–126.</a:t>
            </a:r>
            <a:endParaRPr sz="2000">
              <a:latin typeface="Courier"/>
              <a:ea typeface="Courier"/>
              <a:cs typeface="Courier"/>
              <a:sym typeface="Courier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latin typeface="Courier"/>
              <a:ea typeface="Courier"/>
              <a:cs typeface="Courier"/>
              <a:sym typeface="Courier"/>
            </a:endParaRPr>
          </a:p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  <a:latin typeface="Courier"/>
              <a:ea typeface="Courier"/>
              <a:cs typeface="Courier"/>
              <a:sym typeface="Couri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ismaticVTI">
  <a:themeElements>
    <a:clrScheme name="AnalogousFromLightSeedLeftStep">
      <a:dk1>
        <a:srgbClr val="000000"/>
      </a:dk1>
      <a:lt1>
        <a:srgbClr val="FFFFFF"/>
      </a:lt1>
      <a:dk2>
        <a:srgbClr val="242841"/>
      </a:dk2>
      <a:lt2>
        <a:srgbClr val="E8E7E2"/>
      </a:lt2>
      <a:accent1>
        <a:srgbClr val="8F97CE"/>
      </a:accent1>
      <a:accent2>
        <a:srgbClr val="76A0C3"/>
      </a:accent2>
      <a:accent3>
        <a:srgbClr val="7AAEAF"/>
      </a:accent3>
      <a:accent4>
        <a:srgbClr val="6BB196"/>
      </a:accent4>
      <a:accent5>
        <a:srgbClr val="77AF82"/>
      </a:accent5>
      <a:accent6>
        <a:srgbClr val="7AB16B"/>
      </a:accent6>
      <a:hlink>
        <a:srgbClr val="8B8354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375</Words>
  <Application>Microsoft Macintosh PowerPoint</Application>
  <PresentationFormat>Widescreen</PresentationFormat>
  <Paragraphs>44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Courier</vt:lpstr>
      <vt:lpstr>Abril Fatface</vt:lpstr>
      <vt:lpstr>Calibri</vt:lpstr>
      <vt:lpstr>Arial</vt:lpstr>
      <vt:lpstr>Aharoni</vt:lpstr>
      <vt:lpstr>Avenir</vt:lpstr>
      <vt:lpstr>PrismaticVTI</vt:lpstr>
      <vt:lpstr>CIVIS Stream 3  Meeting 1</vt:lpstr>
      <vt:lpstr>Public Anthropology</vt:lpstr>
      <vt:lpstr>Public Anthropology</vt:lpstr>
      <vt:lpstr>PowerPoint Presentation</vt:lpstr>
      <vt:lpstr>PowerPoint Presentation</vt:lpstr>
      <vt:lpstr>PowerPoint Presentation</vt:lpstr>
      <vt:lpstr>PowerPoint Presentation</vt:lpstr>
      <vt:lpstr>Examples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CIVIS Stream 3  Meeting 1</dc:title>
  <dc:creator>ELENA MAGDALENA CRACIUN</dc:creator>
  <cp:lastModifiedBy>ELENA MAGDALENA CRACIUN</cp:lastModifiedBy>
  <cp:revision>1</cp:revision>
  <dcterms:created xsi:type="dcterms:W3CDTF">2022-05-19T04:38:04Z</dcterms:created>
  <dcterms:modified xsi:type="dcterms:W3CDTF">2022-05-19T10:06:42Z</dcterms:modified>
</cp:coreProperties>
</file>