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0" r:id="rId3"/>
    <p:sldId id="259" r:id="rId4"/>
    <p:sldId id="261" r:id="rId5"/>
    <p:sldId id="262" r:id="rId6"/>
    <p:sldId id="263" r:id="rId7"/>
    <p:sldId id="257" r:id="rId8"/>
    <p:sldId id="271" r:id="rId9"/>
    <p:sldId id="272" r:id="rId10"/>
    <p:sldId id="273" r:id="rId11"/>
    <p:sldId id="274" r:id="rId12"/>
    <p:sldId id="275"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5C927D-CC20-4151-A881-6BC6C0CC5EE5}" type="datetimeFigureOut">
              <a:rPr lang="en-US" smtClean="0"/>
              <a:t>6/4/2022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DC2E39-00C7-4CA4-A245-5A3DC1060107}" type="slidenum">
              <a:rPr lang="en-US" smtClean="0"/>
              <a:t>‹#›</a:t>
            </a:fld>
            <a:endParaRPr lang="en-US"/>
          </a:p>
        </p:txBody>
      </p:sp>
    </p:spTree>
    <p:extLst>
      <p:ext uri="{BB962C8B-B14F-4D97-AF65-F5344CB8AC3E}">
        <p14:creationId xmlns:p14="http://schemas.microsoft.com/office/powerpoint/2010/main" val="1647988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DC2E39-00C7-4CA4-A245-5A3DC1060107}" type="slidenum">
              <a:rPr lang="en-US" smtClean="0"/>
              <a:t>6</a:t>
            </a:fld>
            <a:endParaRPr lang="en-US"/>
          </a:p>
        </p:txBody>
      </p:sp>
    </p:spTree>
    <p:extLst>
      <p:ext uri="{BB962C8B-B14F-4D97-AF65-F5344CB8AC3E}">
        <p14:creationId xmlns:p14="http://schemas.microsoft.com/office/powerpoint/2010/main" val="1712933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4/6/2022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4/6/2022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504056"/>
          </a:xfrm>
        </p:spPr>
        <p:txBody>
          <a:bodyPr>
            <a:normAutofit fontScale="90000"/>
          </a:bodyPr>
          <a:lstStyle/>
          <a:p>
            <a:r>
              <a:rPr lang="en-US" b="1" dirty="0" smtClean="0"/>
              <a:t>The potency of </a:t>
            </a:r>
            <a:r>
              <a:rPr lang="en-US" b="1" dirty="0" err="1" smtClean="0"/>
              <a:t>orality</a:t>
            </a:r>
            <a:endParaRPr lang="el-GR" dirty="0"/>
          </a:p>
        </p:txBody>
      </p:sp>
      <p:sp>
        <p:nvSpPr>
          <p:cNvPr id="3" name="2 - Θέση περιεχομένου"/>
          <p:cNvSpPr>
            <a:spLocks noGrp="1"/>
          </p:cNvSpPr>
          <p:nvPr>
            <p:ph idx="1"/>
          </p:nvPr>
        </p:nvSpPr>
        <p:spPr>
          <a:xfrm>
            <a:off x="0" y="764704"/>
            <a:ext cx="9036496" cy="6093296"/>
          </a:xfrm>
        </p:spPr>
        <p:txBody>
          <a:bodyPr>
            <a:normAutofit/>
          </a:bodyPr>
          <a:lstStyle/>
          <a:p>
            <a:pPr>
              <a:buNone/>
            </a:pPr>
            <a:endParaRPr lang="el-GR" dirty="0" smtClean="0"/>
          </a:p>
          <a:p>
            <a:pPr lvl="0">
              <a:buNone/>
            </a:pPr>
            <a:r>
              <a:rPr lang="en-US" dirty="0" smtClean="0"/>
              <a:t>- Written down testimonies </a:t>
            </a:r>
            <a:endParaRPr lang="el-GR" dirty="0" smtClean="0"/>
          </a:p>
          <a:p>
            <a:pPr>
              <a:buNone/>
            </a:pPr>
            <a:endParaRPr lang="el-GR" dirty="0" smtClean="0"/>
          </a:p>
          <a:p>
            <a:pPr lvl="0">
              <a:buNone/>
            </a:pPr>
            <a:r>
              <a:rPr lang="en-US" dirty="0" smtClean="0"/>
              <a:t>- Ongoing </a:t>
            </a:r>
            <a:r>
              <a:rPr lang="en-US" dirty="0" err="1" smtClean="0"/>
              <a:t>orality</a:t>
            </a:r>
            <a:r>
              <a:rPr lang="en-US" dirty="0" smtClean="0"/>
              <a:t> </a:t>
            </a:r>
            <a:endParaRPr lang="el-GR" dirty="0" smtClean="0"/>
          </a:p>
          <a:p>
            <a:pPr>
              <a:buNone/>
            </a:pPr>
            <a:endParaRPr lang="en-US" dirty="0" smtClean="0"/>
          </a:p>
          <a:p>
            <a:pPr>
              <a:buNone/>
            </a:pPr>
            <a:r>
              <a:rPr lang="en-US" dirty="0" smtClean="0"/>
              <a:t>- Unuttered but operative potentials (</a:t>
            </a:r>
            <a:r>
              <a:rPr lang="en-US" dirty="0" err="1" smtClean="0"/>
              <a:t>Hymes</a:t>
            </a:r>
            <a:r>
              <a:rPr lang="en-US" dirty="0" smtClean="0"/>
              <a:t> 2000: 11). </a:t>
            </a:r>
          </a:p>
          <a:p>
            <a:pPr>
              <a:buNone/>
            </a:pPr>
            <a:endParaRPr lang="el-G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lnSpcReduction="10000"/>
          </a:bodyPr>
          <a:lstStyle/>
          <a:p>
            <a:pPr algn="just"/>
            <a:r>
              <a:rPr lang="en-US" dirty="0"/>
              <a:t>What is more, another “space” where I conducted research was of course the Internet and in particular webpages and blogs, as well as Facebook groups. In an era where the Internet plays such a key role to communication, it would be an omission not to study the gossips on the area that can be found on the Internet. I also managed to compare the extent to which many gossips are indeed true or are simply unfounded </a:t>
            </a:r>
            <a:r>
              <a:rPr lang="en-US" dirty="0" err="1" smtClean="0"/>
              <a:t>rumours</a:t>
            </a:r>
            <a:r>
              <a:rPr lang="en-US" dirty="0" smtClean="0"/>
              <a:t>. </a:t>
            </a:r>
            <a:endParaRPr lang="en-US" dirty="0"/>
          </a:p>
          <a:p>
            <a:endParaRPr lang="en-US" dirty="0"/>
          </a:p>
        </p:txBody>
      </p:sp>
    </p:spTree>
    <p:extLst>
      <p:ext uri="{BB962C8B-B14F-4D97-AF65-F5344CB8AC3E}">
        <p14:creationId xmlns:p14="http://schemas.microsoft.com/office/powerpoint/2010/main" val="2775573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I conducted interviews with semi-guided/semi-structured questionnaires, so that the respondent could have the freedom to express their opinion without any pressure. In addition, free conversations with the research subjects, based on the aforementioned foundations, were also pursued. The free conversations are always part of my goals as a researcher, as they promote the finding of rich and in-depth ethnographic data. Moreover, after my departure from the ethnographic field I also recorded upon my arrival at home gossips that I had happened to listen while on the market or the streets </a:t>
            </a:r>
          </a:p>
        </p:txBody>
      </p:sp>
    </p:spTree>
    <p:extLst>
      <p:ext uri="{BB962C8B-B14F-4D97-AF65-F5344CB8AC3E}">
        <p14:creationId xmlns:p14="http://schemas.microsoft.com/office/powerpoint/2010/main" val="3668203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a:t>a) family problems, b) love stories, c) local frauds in politics, e.g. mismanagement of public money by the mayor, d) gossip regarding professionals (e.g. gas seller, fish dealer, greengrocer) or officers (e.g. doctor, dentist), e) topics on the life of the block of flats or the neighborhood, giving emphasis on quarrels, f) gossip regarding the wider political life of the country, g) gossip regarding show hosts, h) gossip regarding actors and football players.</a:t>
            </a:r>
          </a:p>
        </p:txBody>
      </p:sp>
    </p:spTree>
    <p:extLst>
      <p:ext uri="{BB962C8B-B14F-4D97-AF65-F5344CB8AC3E}">
        <p14:creationId xmlns:p14="http://schemas.microsoft.com/office/powerpoint/2010/main" val="3764645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504056"/>
          </a:xfrm>
        </p:spPr>
        <p:txBody>
          <a:bodyPr>
            <a:normAutofit fontScale="90000"/>
          </a:bodyPr>
          <a:lstStyle/>
          <a:p>
            <a:r>
              <a:rPr lang="en-US" b="1" dirty="0" smtClean="0"/>
              <a:t>Variation and the narrative procedure </a:t>
            </a:r>
            <a:endParaRPr lang="el-GR" dirty="0" smtClean="0"/>
          </a:p>
        </p:txBody>
      </p:sp>
      <p:sp>
        <p:nvSpPr>
          <p:cNvPr id="3" name="2 - Θέση περιεχομένου"/>
          <p:cNvSpPr>
            <a:spLocks noGrp="1"/>
          </p:cNvSpPr>
          <p:nvPr>
            <p:ph idx="1"/>
          </p:nvPr>
        </p:nvSpPr>
        <p:spPr>
          <a:xfrm>
            <a:off x="0" y="764704"/>
            <a:ext cx="9036496" cy="6093296"/>
          </a:xfrm>
        </p:spPr>
        <p:txBody>
          <a:bodyPr>
            <a:normAutofit fontScale="77500" lnSpcReduction="20000"/>
          </a:bodyPr>
          <a:lstStyle/>
          <a:p>
            <a:pPr>
              <a:buNone/>
            </a:pPr>
            <a:r>
              <a:rPr lang="en-US" b="1" dirty="0" smtClean="0"/>
              <a:t> </a:t>
            </a:r>
            <a:endParaRPr lang="el-GR" dirty="0" smtClean="0"/>
          </a:p>
          <a:p>
            <a:pPr>
              <a:buNone/>
            </a:pPr>
            <a:r>
              <a:rPr lang="en-US" b="1" dirty="0" smtClean="0"/>
              <a:t>The Interplay of stability with variation. </a:t>
            </a:r>
          </a:p>
          <a:p>
            <a:pPr lvl="0" algn="just">
              <a:buNone/>
            </a:pPr>
            <a:r>
              <a:rPr lang="en-US" dirty="0" smtClean="0"/>
              <a:t>- The perspective from Folklore Studies is concerned with questions of transmission and performance, attending to situations of use and variation. </a:t>
            </a:r>
            <a:endParaRPr lang="el-GR" dirty="0" smtClean="0"/>
          </a:p>
          <a:p>
            <a:pPr>
              <a:buNone/>
            </a:pPr>
            <a:endParaRPr lang="en-US" b="1" dirty="0" smtClean="0"/>
          </a:p>
          <a:p>
            <a:r>
              <a:rPr lang="en-US" b="1" dirty="0" smtClean="0"/>
              <a:t>Variation – Parameters in folk narrative research: </a:t>
            </a:r>
            <a:endParaRPr lang="el-GR" dirty="0" smtClean="0"/>
          </a:p>
          <a:p>
            <a:pPr>
              <a:buNone/>
            </a:pPr>
            <a:endParaRPr lang="el-GR" dirty="0" smtClean="0"/>
          </a:p>
          <a:p>
            <a:pPr lvl="0"/>
            <a:r>
              <a:rPr lang="en-GB" dirty="0" smtClean="0"/>
              <a:t>The itinerary of a narrative, </a:t>
            </a:r>
            <a:r>
              <a:rPr lang="en-US" dirty="0" smtClean="0"/>
              <a:t>in varied traditions - </a:t>
            </a:r>
            <a:r>
              <a:rPr lang="en-GB" dirty="0" smtClean="0"/>
              <a:t>its oral variants and/or written texts (historical axis). </a:t>
            </a:r>
            <a:endParaRPr lang="el-GR" dirty="0" smtClean="0"/>
          </a:p>
          <a:p>
            <a:pPr>
              <a:buNone/>
            </a:pPr>
            <a:endParaRPr lang="el-GR" dirty="0" smtClean="0"/>
          </a:p>
          <a:p>
            <a:pPr lvl="0"/>
            <a:r>
              <a:rPr lang="en-US" dirty="0" smtClean="0"/>
              <a:t>The narrator’s individual choices, emotions and transformations in regard to a narrative’s established storyline (individual axis).</a:t>
            </a:r>
            <a:endParaRPr lang="el-GR" dirty="0" smtClean="0"/>
          </a:p>
          <a:p>
            <a:pPr>
              <a:buNone/>
            </a:pPr>
            <a:endParaRPr lang="el-GR" dirty="0" smtClean="0"/>
          </a:p>
          <a:p>
            <a:pPr lvl="0"/>
            <a:r>
              <a:rPr lang="en-US" dirty="0" smtClean="0"/>
              <a:t>The self-contained aesthetic and poetic language of the narrative genre (generic axis). </a:t>
            </a:r>
            <a:endParaRPr lang="el-GR" dirty="0" smtClean="0"/>
          </a:p>
          <a:p>
            <a:pPr>
              <a:buNone/>
            </a:pPr>
            <a:endParaRPr lang="el-GR" dirty="0" smtClean="0"/>
          </a:p>
          <a:p>
            <a:pPr>
              <a:buNone/>
            </a:pPr>
            <a:endParaRPr lang="en-US" dirty="0" smtClean="0"/>
          </a:p>
          <a:p>
            <a:pPr>
              <a:buNone/>
            </a:pPr>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432048"/>
          </a:xfrm>
        </p:spPr>
        <p:txBody>
          <a:bodyPr>
            <a:normAutofit fontScale="90000"/>
          </a:bodyPr>
          <a:lstStyle/>
          <a:p>
            <a:r>
              <a:rPr lang="en-US" b="1" dirty="0" smtClean="0"/>
              <a:t>Reality and fiction</a:t>
            </a:r>
            <a:endParaRPr lang="el-GR" dirty="0"/>
          </a:p>
        </p:txBody>
      </p:sp>
      <p:sp>
        <p:nvSpPr>
          <p:cNvPr id="3" name="2 - Θέση περιεχομένου"/>
          <p:cNvSpPr>
            <a:spLocks noGrp="1"/>
          </p:cNvSpPr>
          <p:nvPr>
            <p:ph idx="1"/>
          </p:nvPr>
        </p:nvSpPr>
        <p:spPr>
          <a:xfrm>
            <a:off x="0" y="764704"/>
            <a:ext cx="9036496" cy="6093296"/>
          </a:xfrm>
        </p:spPr>
        <p:txBody>
          <a:bodyPr>
            <a:normAutofit fontScale="85000" lnSpcReduction="20000"/>
          </a:bodyPr>
          <a:lstStyle/>
          <a:p>
            <a:pPr lvl="0" algn="just"/>
            <a:r>
              <a:rPr lang="en-US" dirty="0" smtClean="0"/>
              <a:t>Oral narratives</a:t>
            </a:r>
          </a:p>
          <a:p>
            <a:pPr lvl="0" algn="just"/>
            <a:endParaRPr lang="en-US" dirty="0" smtClean="0"/>
          </a:p>
          <a:p>
            <a:pPr lvl="0" algn="just">
              <a:buFontTx/>
              <a:buChar char="-"/>
            </a:pPr>
            <a:r>
              <a:rPr lang="en-US" dirty="0" smtClean="0"/>
              <a:t>usually </a:t>
            </a:r>
            <a:r>
              <a:rPr lang="en-US" dirty="0" err="1" smtClean="0"/>
              <a:t>depicte</a:t>
            </a:r>
            <a:r>
              <a:rPr lang="en-US" dirty="0" smtClean="0"/>
              <a:t> a fictional world, connected with entertainment, ancestral wisdom, wish fulfillment or collective desires and fears.</a:t>
            </a:r>
          </a:p>
          <a:p>
            <a:pPr lvl="0" algn="just">
              <a:buFontTx/>
              <a:buChar char="-"/>
            </a:pPr>
            <a:endParaRPr lang="en-US" dirty="0" smtClean="0"/>
          </a:p>
          <a:p>
            <a:pPr lvl="0" algn="just">
              <a:buFontTx/>
              <a:buChar char="-"/>
            </a:pPr>
            <a:r>
              <a:rPr lang="en-US" dirty="0" smtClean="0"/>
              <a:t>are mostly appreciated at the background of the narrators’ own lives (D</a:t>
            </a:r>
            <a:r>
              <a:rPr lang="en-GB" dirty="0" err="1" smtClean="0"/>
              <a:t>égh</a:t>
            </a:r>
            <a:r>
              <a:rPr lang="en-GB" dirty="0" smtClean="0"/>
              <a:t> 1989; Abrahams </a:t>
            </a:r>
            <a:r>
              <a:rPr lang="en-US" dirty="0" smtClean="0"/>
              <a:t>1983; </a:t>
            </a:r>
            <a:r>
              <a:rPr lang="en-US" dirty="0" err="1" smtClean="0"/>
              <a:t>Holbek</a:t>
            </a:r>
            <a:r>
              <a:rPr lang="en-US" dirty="0" smtClean="0"/>
              <a:t> 1987; </a:t>
            </a:r>
            <a:r>
              <a:rPr lang="en-US" dirty="0" err="1" smtClean="0"/>
              <a:t>Lindahl</a:t>
            </a:r>
            <a:r>
              <a:rPr lang="en-US" dirty="0" smtClean="0"/>
              <a:t> 1997 and 2011).</a:t>
            </a:r>
          </a:p>
          <a:p>
            <a:pPr lvl="0" algn="just">
              <a:buFontTx/>
              <a:buChar char="-"/>
            </a:pPr>
            <a:endParaRPr lang="en-US" dirty="0" smtClean="0"/>
          </a:p>
          <a:p>
            <a:pPr lvl="0" algn="just">
              <a:buNone/>
            </a:pPr>
            <a:r>
              <a:rPr lang="en-US" dirty="0" smtClean="0"/>
              <a:t>- reflect deep-rooted pattern of behavior - communitarian principles, existing in small rural communities </a:t>
            </a:r>
            <a:r>
              <a:rPr lang="en-GB" dirty="0" smtClean="0"/>
              <a:t>while they are passing from self-subsistence to commercial capitalism, </a:t>
            </a:r>
            <a:r>
              <a:rPr lang="en-US" dirty="0" smtClean="0"/>
              <a:t>like the principals of moral economy (Thompson 1961 and 1971) and the ‘subsistence ethic’ (Scott 1976). </a:t>
            </a: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Orality and emotions </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For several decades, oral speech has been a neglected form of speech, due to its temporary character and its irregular structure, given that when we speak, we don’t have an exact planning, as is the case with written speech. The aforementioned perspective is of course considered nowadays utterly obsolete. According to </a:t>
            </a:r>
            <a:r>
              <a:rPr lang="en-US" dirty="0" err="1"/>
              <a:t>Degh</a:t>
            </a:r>
            <a:r>
              <a:rPr lang="en-US" dirty="0"/>
              <a:t> (1995: 35), oral speech is not only equal to written speech (either way, this is a conventional distinction based on criteria which are not actually meaningful, but merely text-</a:t>
            </a:r>
            <a:r>
              <a:rPr lang="en-US" dirty="0" err="1"/>
              <a:t>centred</a:t>
            </a:r>
            <a:r>
              <a:rPr lang="en-US" dirty="0"/>
              <a:t>) but also creates social actions, active situations that lead to results with a social dynamic.</a:t>
            </a:r>
          </a:p>
          <a:p>
            <a:r>
              <a:rPr lang="en-US" dirty="0"/>
              <a:t> </a:t>
            </a:r>
          </a:p>
        </p:txBody>
      </p:sp>
    </p:spTree>
    <p:extLst>
      <p:ext uri="{BB962C8B-B14F-4D97-AF65-F5344CB8AC3E}">
        <p14:creationId xmlns:p14="http://schemas.microsoft.com/office/powerpoint/2010/main" val="2778560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Orality and emotions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This active dimension of oral speech affects emotions as well. What is more, as it is noted by </a:t>
            </a:r>
            <a:r>
              <a:rPr lang="en-US" dirty="0" err="1"/>
              <a:t>Calvet</a:t>
            </a:r>
            <a:r>
              <a:rPr lang="en-US" dirty="0"/>
              <a:t> (1984: 22), the presence of emotions in oral speech may be examined in various ways:</a:t>
            </a:r>
          </a:p>
          <a:p>
            <a:r>
              <a:rPr lang="en-US" dirty="0"/>
              <a:t> a) Which are the emotions that urge people express orally their thoughts or ideas?</a:t>
            </a:r>
          </a:p>
          <a:p>
            <a:r>
              <a:rPr lang="en-US" dirty="0"/>
              <a:t> b) Which are the (positive or negative) emotions that are created in people from their interactive communication with others?</a:t>
            </a:r>
          </a:p>
          <a:p>
            <a:r>
              <a:rPr lang="en-US" dirty="0"/>
              <a:t> c) Which are the emotions that are also created on a broader level (</a:t>
            </a:r>
            <a:r>
              <a:rPr lang="en-US" dirty="0" err="1"/>
              <a:t>neighbourhood</a:t>
            </a:r>
            <a:r>
              <a:rPr lang="en-US" dirty="0"/>
              <a:t>, community or an area in the city) from the relation of two individuals and the emotions accompanying that relation? In other words, is there a social impact to the wider community and a drastic effect of the emotions of two individuals to other, third parties as well?</a:t>
            </a:r>
          </a:p>
          <a:p>
            <a:endParaRPr lang="en-US" dirty="0"/>
          </a:p>
        </p:txBody>
      </p:sp>
    </p:spTree>
    <p:extLst>
      <p:ext uri="{BB962C8B-B14F-4D97-AF65-F5344CB8AC3E}">
        <p14:creationId xmlns:p14="http://schemas.microsoft.com/office/powerpoint/2010/main" val="61364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 genres of Orality-Gossip</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a:t>This stream was considered to be the perfect occasion to carry out research on gossip and in particular the multi-level examination of emotions created to people while gossiping. Gossiping is not just a simple conversation commenting on people or situations.</a:t>
            </a:r>
          </a:p>
          <a:p>
            <a:pPr algn="just"/>
            <a:r>
              <a:rPr lang="en-US" dirty="0"/>
              <a:t> It is a broader social event drastically affecting the actions of people or social situations. Such an everyday social event with such drastic effect cannot but create emotions, which can be positive or even negative. </a:t>
            </a:r>
            <a:r>
              <a:rPr lang="en-US"/>
              <a:t>This </a:t>
            </a:r>
            <a:r>
              <a:rPr lang="en-US" smtClean="0"/>
              <a:t>stream </a:t>
            </a:r>
            <a:r>
              <a:rPr lang="en-US" dirty="0"/>
              <a:t>shall be focused on the following emotions, created by gossip both to the people taking part in the conversation and the people to which the comments refer to. In particular, we shall examine positive emotions, such as joy and emotional satisfaction, and negative emotions, such as shame, guilt, sorrow, anger, jealousy and resentment.</a:t>
            </a:r>
          </a:p>
          <a:p>
            <a:pPr algn="just"/>
            <a:r>
              <a:rPr lang="en-US" dirty="0"/>
              <a:t> All emotions, positive or negative, shall be examined within the social framework in which gossip takes place, i.e. at work environments, the central market, the central square and the streets of Athens .</a:t>
            </a:r>
          </a:p>
          <a:p>
            <a:endParaRPr lang="en-US" dirty="0"/>
          </a:p>
        </p:txBody>
      </p:sp>
    </p:spTree>
    <p:extLst>
      <p:ext uri="{BB962C8B-B14F-4D97-AF65-F5344CB8AC3E}">
        <p14:creationId xmlns:p14="http://schemas.microsoft.com/office/powerpoint/2010/main" val="1030030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6632"/>
            <a:ext cx="8229600" cy="648072"/>
          </a:xfrm>
        </p:spPr>
        <p:txBody>
          <a:bodyPr>
            <a:normAutofit fontScale="90000"/>
          </a:bodyPr>
          <a:lstStyle/>
          <a:p>
            <a:r>
              <a:rPr lang="en-US" b="1" dirty="0" smtClean="0"/>
              <a:t>Ethnographic narrative examples</a:t>
            </a:r>
            <a:endParaRPr lang="el-GR" dirty="0"/>
          </a:p>
        </p:txBody>
      </p:sp>
      <p:sp>
        <p:nvSpPr>
          <p:cNvPr id="3" name="2 - Θέση περιεχομένου"/>
          <p:cNvSpPr>
            <a:spLocks noGrp="1"/>
          </p:cNvSpPr>
          <p:nvPr>
            <p:ph idx="1"/>
          </p:nvPr>
        </p:nvSpPr>
        <p:spPr>
          <a:xfrm>
            <a:off x="107504" y="1052736"/>
            <a:ext cx="8856984" cy="5544616"/>
          </a:xfrm>
        </p:spPr>
        <p:txBody>
          <a:bodyPr>
            <a:normAutofit fontScale="77500" lnSpcReduction="20000"/>
          </a:bodyPr>
          <a:lstStyle/>
          <a:p>
            <a:pPr algn="just"/>
            <a:r>
              <a:rPr lang="en-US" b="1" u="sng" dirty="0" smtClean="0"/>
              <a:t>In small rural communities of Greece</a:t>
            </a:r>
            <a:r>
              <a:rPr lang="el-GR" b="1" u="sng" dirty="0" smtClean="0"/>
              <a:t> (</a:t>
            </a:r>
            <a:r>
              <a:rPr lang="en-US" b="1" u="sng" dirty="0" smtClean="0"/>
              <a:t>by </a:t>
            </a:r>
            <a:r>
              <a:rPr lang="en-US" b="1" u="sng" dirty="0" err="1" smtClean="0"/>
              <a:t>Marianthi</a:t>
            </a:r>
            <a:r>
              <a:rPr lang="en-US" b="1" u="sng" dirty="0" smtClean="0"/>
              <a:t>): </a:t>
            </a:r>
            <a:endParaRPr lang="el-GR" u="sng" dirty="0" smtClean="0"/>
          </a:p>
          <a:p>
            <a:pPr algn="just">
              <a:buNone/>
            </a:pPr>
            <a:r>
              <a:rPr lang="el-GR" b="1" dirty="0" smtClean="0"/>
              <a:t> </a:t>
            </a:r>
            <a:endParaRPr lang="en-US" dirty="0" smtClean="0"/>
          </a:p>
          <a:p>
            <a:pPr algn="just">
              <a:buNone/>
            </a:pPr>
            <a:r>
              <a:rPr lang="en-US" b="1" dirty="0" smtClean="0"/>
              <a:t>-  </a:t>
            </a:r>
            <a:r>
              <a:rPr lang="en-US" i="1" dirty="0" smtClean="0"/>
              <a:t>Christ as an old beggar : Inequality and the sufferings of old age</a:t>
            </a:r>
            <a:endParaRPr lang="el-GR" i="1" dirty="0" smtClean="0"/>
          </a:p>
          <a:p>
            <a:pPr algn="just">
              <a:buNone/>
            </a:pPr>
            <a:r>
              <a:rPr lang="en-US" dirty="0" smtClean="0"/>
              <a:t> </a:t>
            </a:r>
          </a:p>
          <a:p>
            <a:pPr algn="just"/>
            <a:r>
              <a:rPr lang="en-US" b="1" u="sng" dirty="0" smtClean="0"/>
              <a:t>In the urban space</a:t>
            </a:r>
            <a:r>
              <a:rPr lang="el-GR" b="1" u="sng" dirty="0" smtClean="0"/>
              <a:t> </a:t>
            </a:r>
            <a:r>
              <a:rPr lang="en-US" b="1" u="sng" dirty="0" smtClean="0"/>
              <a:t>– Athens  </a:t>
            </a:r>
            <a:r>
              <a:rPr lang="el-GR" b="1" u="sng" dirty="0" smtClean="0"/>
              <a:t>(</a:t>
            </a:r>
            <a:r>
              <a:rPr lang="en-US" b="1" u="sng" dirty="0" smtClean="0"/>
              <a:t>by George): </a:t>
            </a:r>
            <a:endParaRPr lang="el-GR" u="sng" dirty="0" smtClean="0"/>
          </a:p>
          <a:p>
            <a:pPr algn="just">
              <a:buNone/>
            </a:pPr>
            <a:endParaRPr lang="en-US" dirty="0" smtClean="0"/>
          </a:p>
          <a:p>
            <a:pPr algn="just"/>
            <a:r>
              <a:rPr lang="en-US" dirty="0" smtClean="0"/>
              <a:t>- </a:t>
            </a:r>
            <a:r>
              <a:rPr lang="en-US" b="1" i="1" dirty="0"/>
              <a:t>From public to private life and vice versa. Social comment</a:t>
            </a:r>
            <a:r>
              <a:rPr lang="en-AU" b="1" i="1" dirty="0"/>
              <a:t>s</a:t>
            </a:r>
            <a:r>
              <a:rPr lang="en-US" b="1" i="1" dirty="0"/>
              <a:t> (gossip) as a dynamic expression of positive and negative </a:t>
            </a:r>
            <a:r>
              <a:rPr lang="en-US" b="1" i="1" dirty="0" smtClean="0"/>
              <a:t>emotions</a:t>
            </a:r>
            <a:r>
              <a:rPr lang="en-US" b="1" i="1" dirty="0"/>
              <a:t> </a:t>
            </a:r>
            <a:r>
              <a:rPr lang="en-US" b="1" i="1" dirty="0" smtClean="0"/>
              <a:t>in modern urban space (Athens, Greece)</a:t>
            </a:r>
            <a:endParaRPr lang="el-GR" i="1" dirty="0" smtClean="0"/>
          </a:p>
          <a:p>
            <a:pPr algn="just"/>
            <a:endParaRPr lang="en-US" b="1" dirty="0" smtClean="0"/>
          </a:p>
          <a:p>
            <a:pPr algn="just"/>
            <a:r>
              <a:rPr lang="en-US" b="1" u="sng" dirty="0" smtClean="0"/>
              <a:t>Small assignment for all students:</a:t>
            </a:r>
            <a:r>
              <a:rPr lang="en-US" b="1" dirty="0" smtClean="0"/>
              <a:t> </a:t>
            </a:r>
            <a:r>
              <a:rPr lang="en-US" dirty="0" smtClean="0"/>
              <a:t>  </a:t>
            </a:r>
          </a:p>
          <a:p>
            <a:pPr algn="just"/>
            <a:endParaRPr lang="en-US" dirty="0" smtClean="0"/>
          </a:p>
          <a:p>
            <a:pPr algn="just"/>
            <a:r>
              <a:rPr lang="en-US" dirty="0" smtClean="0"/>
              <a:t>“Stories and metaphors we live by”. </a:t>
            </a:r>
          </a:p>
          <a:p>
            <a:pPr algn="just"/>
            <a:r>
              <a:rPr lang="en-US" dirty="0" smtClean="0"/>
              <a:t>“Stories, urban legends and conspiracy theories”</a:t>
            </a:r>
            <a:endParaRPr lang="el-GR" dirty="0" smtClean="0"/>
          </a:p>
          <a:p>
            <a:pPr algn="just">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pPr algn="just"/>
            <a:r>
              <a:rPr lang="en-US" dirty="0"/>
              <a:t>The research included the following steps:</a:t>
            </a:r>
          </a:p>
          <a:p>
            <a:pPr algn="just"/>
            <a:r>
              <a:rPr lang="en-US" dirty="0"/>
              <a:t>a) Pre-research at the area, for a period of two to three months (summer </a:t>
            </a:r>
            <a:r>
              <a:rPr lang="en-US" dirty="0" smtClean="0"/>
              <a:t>2020). </a:t>
            </a:r>
            <a:r>
              <a:rPr lang="en-US" dirty="0"/>
              <a:t>The pre-research phase was particularly important, as it contributed to locating the basic spots where gossiping other people takes place, such as the traditional coffee house, the churchyard, the open-air market etc.</a:t>
            </a:r>
          </a:p>
          <a:p>
            <a:endParaRPr lang="en-US" dirty="0"/>
          </a:p>
        </p:txBody>
      </p:sp>
    </p:spTree>
    <p:extLst>
      <p:ext uri="{BB962C8B-B14F-4D97-AF65-F5344CB8AC3E}">
        <p14:creationId xmlns:p14="http://schemas.microsoft.com/office/powerpoint/2010/main" val="424460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lnSpcReduction="10000"/>
          </a:bodyPr>
          <a:lstStyle/>
          <a:p>
            <a:pPr algn="just"/>
            <a:r>
              <a:rPr lang="en-US" dirty="0"/>
              <a:t>b) The main ethnographic field research followed, with the below methodological tools: long observation and participative observation of the above spots, in order to form networks of connections –but also to expand previous networks of informants– and, most of all, get to know “key-informants” who would be able to guide me to unseen aspects of the research, which would not be perceived at first sight (</a:t>
            </a:r>
            <a:r>
              <a:rPr lang="en-US" dirty="0" err="1"/>
              <a:t>Hirschon</a:t>
            </a:r>
            <a:r>
              <a:rPr lang="en-US" dirty="0"/>
              <a:t> 1989).</a:t>
            </a:r>
          </a:p>
          <a:p>
            <a:endParaRPr lang="en-US" dirty="0"/>
          </a:p>
        </p:txBody>
      </p:sp>
    </p:spTree>
    <p:extLst>
      <p:ext uri="{BB962C8B-B14F-4D97-AF65-F5344CB8AC3E}">
        <p14:creationId xmlns:p14="http://schemas.microsoft.com/office/powerpoint/2010/main" val="172848253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1034</Words>
  <Application>Microsoft Office PowerPoint</Application>
  <PresentationFormat>On-screen Show (4:3)</PresentationFormat>
  <Paragraphs>64</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Θέμα του Office</vt:lpstr>
      <vt:lpstr>The potency of orality</vt:lpstr>
      <vt:lpstr>Variation and the narrative procedure </vt:lpstr>
      <vt:lpstr>Reality and fiction</vt:lpstr>
      <vt:lpstr>Orality and emotions </vt:lpstr>
      <vt:lpstr>Orality and emotions</vt:lpstr>
      <vt:lpstr>Minor genres of Orality-Gossip</vt:lpstr>
      <vt:lpstr>Ethnographic narrative examples</vt:lpstr>
      <vt:lpstr>methodology</vt:lpstr>
      <vt:lpstr>methodology</vt:lpstr>
      <vt:lpstr>methodology</vt:lpstr>
      <vt:lpstr>methodology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Μάνια</dc:creator>
  <cp:lastModifiedBy>User</cp:lastModifiedBy>
  <cp:revision>13</cp:revision>
  <dcterms:created xsi:type="dcterms:W3CDTF">2022-05-11T12:55:24Z</dcterms:created>
  <dcterms:modified xsi:type="dcterms:W3CDTF">2022-06-04T13:34:57Z</dcterms:modified>
</cp:coreProperties>
</file>