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9" r:id="rId1"/>
  </p:sldMasterIdLst>
  <p:notesMasterIdLst>
    <p:notesMasterId r:id="rId18"/>
  </p:notesMasterIdLst>
  <p:sldIdLst>
    <p:sldId id="256" r:id="rId2"/>
    <p:sldId id="257" r:id="rId3"/>
    <p:sldId id="258" r:id="rId4"/>
    <p:sldId id="259" r:id="rId5"/>
    <p:sldId id="261" r:id="rId6"/>
    <p:sldId id="271" r:id="rId7"/>
    <p:sldId id="262" r:id="rId8"/>
    <p:sldId id="274" r:id="rId9"/>
    <p:sldId id="264" r:id="rId10"/>
    <p:sldId id="273" r:id="rId11"/>
    <p:sldId id="263" r:id="rId12"/>
    <p:sldId id="265" r:id="rId13"/>
    <p:sldId id="266" r:id="rId14"/>
    <p:sldId id="267" r:id="rId15"/>
    <p:sldId id="268" r:id="rId16"/>
    <p:sldId id="269" r:id="rId17"/>
  </p:sldIdLst>
  <p:sldSz cx="9144000" cy="5143500" type="screen16x9"/>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Spectral" panose="020B0604020202020204" charset="0"/>
      <p:regular r:id="rId25"/>
      <p:bold r:id="rId26"/>
      <p:italic r:id="rId27"/>
      <p:boldItalic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730" y="7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37e353aaf0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37e353aaf0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37e353aaf0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37e353aaf0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137e353aaf0_3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137e353aaf0_3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137e353aaf0_3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137e353aaf0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37e353aaf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37e353aaf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g137e353aaf0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 name="Google Shape;61;g137e353aaf0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137e353aaf0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137e353aaf0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7e353aaf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7e353aaf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137e353aaf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137e353aaf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37e353aaf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37e353aaf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37e353aaf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37e353aaf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37e353aaf0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37e353aaf0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37e353aaf0_3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37e353aaf0_3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63DBB-F7BB-1285-CC08-E5725EA256B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55BCFE8-8331-0AFD-F2BD-C3614DF87B8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87F4C049-FEF7-2CF2-6F14-F186A8B89F65}"/>
              </a:ext>
            </a:extLst>
          </p:cNvPr>
          <p:cNvSpPr>
            <a:spLocks noGrp="1"/>
          </p:cNvSpPr>
          <p:nvPr>
            <p:ph type="dt" sz="half" idx="10"/>
          </p:nvPr>
        </p:nvSpPr>
        <p:spPr/>
        <p:txBody>
          <a:bodyPr/>
          <a:lstStyle/>
          <a:p>
            <a:fld id="{B61BEF0D-F0BB-DE4B-95CE-6DB70DBA9567}" type="datetimeFigureOut">
              <a:rPr lang="en-US" smtClean="0"/>
              <a:pPr/>
              <a:t>02-Jul-22</a:t>
            </a:fld>
            <a:endParaRPr lang="en-US" dirty="0"/>
          </a:p>
        </p:txBody>
      </p:sp>
      <p:sp>
        <p:nvSpPr>
          <p:cNvPr id="5" name="Footer Placeholder 4">
            <a:extLst>
              <a:ext uri="{FF2B5EF4-FFF2-40B4-BE49-F238E27FC236}">
                <a16:creationId xmlns:a16="http://schemas.microsoft.com/office/drawing/2014/main" id="{9F21DA08-F4D3-0259-FC39-D936DA2A14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8DC5BA7-7EE5-49B2-0D92-AAFC2F95EF70}"/>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94390342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45C41-6DE0-1CF3-DEBD-6B0F2019308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F0FAD0-2E58-6FC3-2B73-E4C74A529D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FC8ACB-B2BE-224D-E100-B4D60953F2F1}"/>
              </a:ext>
            </a:extLst>
          </p:cNvPr>
          <p:cNvSpPr>
            <a:spLocks noGrp="1"/>
          </p:cNvSpPr>
          <p:nvPr>
            <p:ph type="dt" sz="half" idx="10"/>
          </p:nvPr>
        </p:nvSpPr>
        <p:spPr/>
        <p:txBody>
          <a:bodyPr/>
          <a:lstStyle/>
          <a:p>
            <a:fld id="{55C6B4A9-1611-4792-9094-5F34BCA07E0B}" type="datetimeFigureOut">
              <a:rPr lang="en-US" smtClean="0"/>
              <a:t>02-Jul-22</a:t>
            </a:fld>
            <a:endParaRPr lang="en-US" dirty="0"/>
          </a:p>
        </p:txBody>
      </p:sp>
      <p:sp>
        <p:nvSpPr>
          <p:cNvPr id="5" name="Footer Placeholder 4">
            <a:extLst>
              <a:ext uri="{FF2B5EF4-FFF2-40B4-BE49-F238E27FC236}">
                <a16:creationId xmlns:a16="http://schemas.microsoft.com/office/drawing/2014/main" id="{2DAFDDEF-1E8C-4992-07FE-D5D1BDF17B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2619E4-0B59-674B-4967-77139662C1AF}"/>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95895536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224900-9950-21B9-9045-D6E7372EE74A}"/>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B1EAC2-DDDD-C0AA-B225-87892EEED1B2}"/>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54B14-1C17-8DCD-A967-8080A79139C2}"/>
              </a:ext>
            </a:extLst>
          </p:cNvPr>
          <p:cNvSpPr>
            <a:spLocks noGrp="1"/>
          </p:cNvSpPr>
          <p:nvPr>
            <p:ph type="dt" sz="half" idx="10"/>
          </p:nvPr>
        </p:nvSpPr>
        <p:spPr/>
        <p:txBody>
          <a:bodyPr/>
          <a:lstStyle/>
          <a:p>
            <a:fld id="{B61BEF0D-F0BB-DE4B-95CE-6DB70DBA9567}" type="datetimeFigureOut">
              <a:rPr lang="en-US" smtClean="0"/>
              <a:pPr/>
              <a:t>02-Jul-22</a:t>
            </a:fld>
            <a:endParaRPr lang="en-US" dirty="0"/>
          </a:p>
        </p:txBody>
      </p:sp>
      <p:sp>
        <p:nvSpPr>
          <p:cNvPr id="5" name="Footer Placeholder 4">
            <a:extLst>
              <a:ext uri="{FF2B5EF4-FFF2-40B4-BE49-F238E27FC236}">
                <a16:creationId xmlns:a16="http://schemas.microsoft.com/office/drawing/2014/main" id="{BE54810E-A792-B990-1CDC-43D64CE285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77FC17-45C0-495B-44D8-65A7B45FF971}"/>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04017933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83772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81EA-91A8-3CF9-B4F3-0BA874C11B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2B734D-3722-3B49-3BCC-307A09C731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F5F111-92D2-36A8-BE00-409D639DEEFC}"/>
              </a:ext>
            </a:extLst>
          </p:cNvPr>
          <p:cNvSpPr>
            <a:spLocks noGrp="1"/>
          </p:cNvSpPr>
          <p:nvPr>
            <p:ph type="dt" sz="half" idx="10"/>
          </p:nvPr>
        </p:nvSpPr>
        <p:spPr/>
        <p:txBody>
          <a:bodyPr/>
          <a:lstStyle/>
          <a:p>
            <a:fld id="{B61BEF0D-F0BB-DE4B-95CE-6DB70DBA9567}" type="datetimeFigureOut">
              <a:rPr lang="en-US" smtClean="0"/>
              <a:pPr/>
              <a:t>02-Jul-22</a:t>
            </a:fld>
            <a:endParaRPr lang="en-US" dirty="0"/>
          </a:p>
        </p:txBody>
      </p:sp>
      <p:sp>
        <p:nvSpPr>
          <p:cNvPr id="5" name="Footer Placeholder 4">
            <a:extLst>
              <a:ext uri="{FF2B5EF4-FFF2-40B4-BE49-F238E27FC236}">
                <a16:creationId xmlns:a16="http://schemas.microsoft.com/office/drawing/2014/main" id="{C7B561F5-3068-611B-CB77-22B47908764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DA7AE66-AA69-0A56-6DF9-36BF796F92C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63645906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A10EF-250C-31C6-6FC1-72B3188BFAD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5C2F783-BCCB-C12A-7175-F2BDB4C4240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2DFABB-D4FF-023E-A54D-A661948357F1}"/>
              </a:ext>
            </a:extLst>
          </p:cNvPr>
          <p:cNvSpPr>
            <a:spLocks noGrp="1"/>
          </p:cNvSpPr>
          <p:nvPr>
            <p:ph type="dt" sz="half" idx="10"/>
          </p:nvPr>
        </p:nvSpPr>
        <p:spPr/>
        <p:txBody>
          <a:bodyPr/>
          <a:lstStyle/>
          <a:p>
            <a:fld id="{B61BEF0D-F0BB-DE4B-95CE-6DB70DBA9567}" type="datetimeFigureOut">
              <a:rPr lang="en-US" smtClean="0"/>
              <a:pPr/>
              <a:t>02-Jul-22</a:t>
            </a:fld>
            <a:endParaRPr lang="en-US" dirty="0"/>
          </a:p>
        </p:txBody>
      </p:sp>
      <p:sp>
        <p:nvSpPr>
          <p:cNvPr id="5" name="Footer Placeholder 4">
            <a:extLst>
              <a:ext uri="{FF2B5EF4-FFF2-40B4-BE49-F238E27FC236}">
                <a16:creationId xmlns:a16="http://schemas.microsoft.com/office/drawing/2014/main" id="{D1C591E4-3457-2A1A-5F27-A9F35C4F868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7717DE-C102-FB6B-C17C-0F1D4AC1A9C2}"/>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95031504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3FB68-996E-314B-0FD7-C730900D98F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C2E000-F785-2AF8-E474-DECAA7AC127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F34FFC-BA87-EF30-795C-8151DAEB7B2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D337D7-B365-D69F-ECE0-7FCBFA4C20F4}"/>
              </a:ext>
            </a:extLst>
          </p:cNvPr>
          <p:cNvSpPr>
            <a:spLocks noGrp="1"/>
          </p:cNvSpPr>
          <p:nvPr>
            <p:ph type="dt" sz="half" idx="10"/>
          </p:nvPr>
        </p:nvSpPr>
        <p:spPr/>
        <p:txBody>
          <a:bodyPr/>
          <a:lstStyle/>
          <a:p>
            <a:fld id="{EB712588-04B1-427B-82EE-E8DB90309F08}" type="datetimeFigureOut">
              <a:rPr lang="en-US" smtClean="0"/>
              <a:t>02-Jul-22</a:t>
            </a:fld>
            <a:endParaRPr lang="en-US" dirty="0"/>
          </a:p>
        </p:txBody>
      </p:sp>
      <p:sp>
        <p:nvSpPr>
          <p:cNvPr id="6" name="Footer Placeholder 5">
            <a:extLst>
              <a:ext uri="{FF2B5EF4-FFF2-40B4-BE49-F238E27FC236}">
                <a16:creationId xmlns:a16="http://schemas.microsoft.com/office/drawing/2014/main" id="{00EA6ECB-1786-A493-9682-93EB77628B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5D23E5E-F5E1-1FC3-9F74-A3E71FBC761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96842532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92E87-46D5-9949-CFBE-2E16F5A92232}"/>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BD085F-C229-BB5B-A219-682AA1013966}"/>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8DE43BD-C719-4A63-70E1-EF66EF0EF2D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ED1D4E-5FAF-8AD9-F812-9DC7D0725AA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A25DE9A5-F139-4126-55E3-79E338A0A9B7}"/>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D86B08-0EBC-97F0-D2C5-CF26C050D0E4}"/>
              </a:ext>
            </a:extLst>
          </p:cNvPr>
          <p:cNvSpPr>
            <a:spLocks noGrp="1"/>
          </p:cNvSpPr>
          <p:nvPr>
            <p:ph type="dt" sz="half" idx="10"/>
          </p:nvPr>
        </p:nvSpPr>
        <p:spPr/>
        <p:txBody>
          <a:bodyPr/>
          <a:lstStyle/>
          <a:p>
            <a:fld id="{B61BEF0D-F0BB-DE4B-95CE-6DB70DBA9567}" type="datetimeFigureOut">
              <a:rPr lang="en-US" smtClean="0"/>
              <a:pPr/>
              <a:t>02-Jul-22</a:t>
            </a:fld>
            <a:endParaRPr lang="en-US" dirty="0"/>
          </a:p>
        </p:txBody>
      </p:sp>
      <p:sp>
        <p:nvSpPr>
          <p:cNvPr id="8" name="Footer Placeholder 7">
            <a:extLst>
              <a:ext uri="{FF2B5EF4-FFF2-40B4-BE49-F238E27FC236}">
                <a16:creationId xmlns:a16="http://schemas.microsoft.com/office/drawing/2014/main" id="{BCA7875B-3EEB-9B07-5499-454826383F9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95DCC73-C9A9-4E7C-4324-2B236F644E9D}"/>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88830753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B162-1BE3-0B54-6B75-2DA2CFF9D4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94F6E4-CC37-71F2-60AD-88E889A8A485}"/>
              </a:ext>
            </a:extLst>
          </p:cNvPr>
          <p:cNvSpPr>
            <a:spLocks noGrp="1"/>
          </p:cNvSpPr>
          <p:nvPr>
            <p:ph type="dt" sz="half" idx="10"/>
          </p:nvPr>
        </p:nvSpPr>
        <p:spPr/>
        <p:txBody>
          <a:bodyPr/>
          <a:lstStyle/>
          <a:p>
            <a:fld id="{B61BEF0D-F0BB-DE4B-95CE-6DB70DBA9567}" type="datetimeFigureOut">
              <a:rPr lang="en-US" smtClean="0"/>
              <a:pPr/>
              <a:t>02-Jul-22</a:t>
            </a:fld>
            <a:endParaRPr lang="en-US" dirty="0"/>
          </a:p>
        </p:txBody>
      </p:sp>
      <p:sp>
        <p:nvSpPr>
          <p:cNvPr id="4" name="Footer Placeholder 3">
            <a:extLst>
              <a:ext uri="{FF2B5EF4-FFF2-40B4-BE49-F238E27FC236}">
                <a16:creationId xmlns:a16="http://schemas.microsoft.com/office/drawing/2014/main" id="{325128F1-C7A9-EC4B-DF10-20838F649B4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B91EB56-705E-183D-9DB5-71BB1D503656}"/>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85059648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4FE0BA-BD92-1EE7-ECE8-DA81DC9C0B32}"/>
              </a:ext>
            </a:extLst>
          </p:cNvPr>
          <p:cNvSpPr>
            <a:spLocks noGrp="1"/>
          </p:cNvSpPr>
          <p:nvPr>
            <p:ph type="dt" sz="half" idx="10"/>
          </p:nvPr>
        </p:nvSpPr>
        <p:spPr/>
        <p:txBody>
          <a:bodyPr/>
          <a:lstStyle/>
          <a:p>
            <a:fld id="{B61BEF0D-F0BB-DE4B-95CE-6DB70DBA9567}" type="datetimeFigureOut">
              <a:rPr lang="en-US" smtClean="0"/>
              <a:pPr/>
              <a:t>02-Jul-22</a:t>
            </a:fld>
            <a:endParaRPr lang="en-US" dirty="0"/>
          </a:p>
        </p:txBody>
      </p:sp>
      <p:sp>
        <p:nvSpPr>
          <p:cNvPr id="3" name="Footer Placeholder 2">
            <a:extLst>
              <a:ext uri="{FF2B5EF4-FFF2-40B4-BE49-F238E27FC236}">
                <a16:creationId xmlns:a16="http://schemas.microsoft.com/office/drawing/2014/main" id="{0826EE2A-40EA-616E-A163-00138118E11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CB8B6BD-860D-39F0-C703-2EB0A1EED7BA}"/>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1354604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A2E2-706B-12B3-C9A8-8BA8AA8BA56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12109EE-025C-72F5-DACA-941DDC51F34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867A57-46E0-0447-42A4-817EABF6872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AB983C31-019E-2B8E-E653-7F57BC6580F1}"/>
              </a:ext>
            </a:extLst>
          </p:cNvPr>
          <p:cNvSpPr>
            <a:spLocks noGrp="1"/>
          </p:cNvSpPr>
          <p:nvPr>
            <p:ph type="dt" sz="half" idx="10"/>
          </p:nvPr>
        </p:nvSpPr>
        <p:spPr/>
        <p:txBody>
          <a:bodyPr/>
          <a:lstStyle/>
          <a:p>
            <a:fld id="{42A54C80-263E-416B-A8E0-580EDEADCBDC}" type="datetimeFigureOut">
              <a:rPr lang="en-US" smtClean="0"/>
              <a:t>02-Jul-22</a:t>
            </a:fld>
            <a:endParaRPr lang="en-US" dirty="0"/>
          </a:p>
        </p:txBody>
      </p:sp>
      <p:sp>
        <p:nvSpPr>
          <p:cNvPr id="6" name="Footer Placeholder 5">
            <a:extLst>
              <a:ext uri="{FF2B5EF4-FFF2-40B4-BE49-F238E27FC236}">
                <a16:creationId xmlns:a16="http://schemas.microsoft.com/office/drawing/2014/main" id="{ACC9F078-287F-7D5F-BE8A-B4F4DA0712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F03AE43-2ECE-E4B2-2617-396C1AD5DD33}"/>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21844739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97203-9502-84ED-91DC-09CF7886979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0112B60-083D-0B71-7C16-3B7BFCB6C6F3}"/>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788EF3B-E4B5-FFB4-1847-3F7AD0F23FF7}"/>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673E3BA-6921-0C5C-6071-14FAA9ED83E6}"/>
              </a:ext>
            </a:extLst>
          </p:cNvPr>
          <p:cNvSpPr>
            <a:spLocks noGrp="1"/>
          </p:cNvSpPr>
          <p:nvPr>
            <p:ph type="dt" sz="half" idx="10"/>
          </p:nvPr>
        </p:nvSpPr>
        <p:spPr/>
        <p:txBody>
          <a:bodyPr/>
          <a:lstStyle/>
          <a:p>
            <a:fld id="{B61BEF0D-F0BB-DE4B-95CE-6DB70DBA9567}" type="datetimeFigureOut">
              <a:rPr lang="en-US" smtClean="0"/>
              <a:pPr/>
              <a:t>02-Jul-22</a:t>
            </a:fld>
            <a:endParaRPr lang="en-US" dirty="0"/>
          </a:p>
        </p:txBody>
      </p:sp>
      <p:sp>
        <p:nvSpPr>
          <p:cNvPr id="6" name="Footer Placeholder 5">
            <a:extLst>
              <a:ext uri="{FF2B5EF4-FFF2-40B4-BE49-F238E27FC236}">
                <a16:creationId xmlns:a16="http://schemas.microsoft.com/office/drawing/2014/main" id="{E492A097-CE2D-6A8A-E765-4488879A02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6E9D6D2-560E-F7E7-8B01-7F9124B2BA3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289776574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45080-A76E-83D9-0871-1B9834DE4E1A}"/>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62534E-257C-427B-731D-37A59DB5718F}"/>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104AB5-C598-FA9A-FBBA-453EF2CD700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1BEF0D-F0BB-DE4B-95CE-6DB70DBA9567}" type="datetimeFigureOut">
              <a:rPr lang="en-US" smtClean="0"/>
              <a:pPr/>
              <a:t>02-Jul-22</a:t>
            </a:fld>
            <a:endParaRPr lang="en-US" dirty="0"/>
          </a:p>
        </p:txBody>
      </p:sp>
      <p:sp>
        <p:nvSpPr>
          <p:cNvPr id="5" name="Footer Placeholder 4">
            <a:extLst>
              <a:ext uri="{FF2B5EF4-FFF2-40B4-BE49-F238E27FC236}">
                <a16:creationId xmlns:a16="http://schemas.microsoft.com/office/drawing/2014/main" id="{6A454B6D-7FFD-46BD-3544-9A7A117D81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80BBBBA-6CBD-DA9E-081E-FB36AA5CDD2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GB" smtClean="0"/>
              <a:t>‹#›</a:t>
            </a:fld>
            <a:endParaRPr lang="en-GB"/>
          </a:p>
        </p:txBody>
      </p:sp>
    </p:spTree>
    <p:extLst>
      <p:ext uri="{BB962C8B-B14F-4D97-AF65-F5344CB8AC3E}">
        <p14:creationId xmlns:p14="http://schemas.microsoft.com/office/powerpoint/2010/main" val="361616859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p:nvPr/>
        </p:nvSpPr>
        <p:spPr>
          <a:xfrm>
            <a:off x="698300" y="1296150"/>
            <a:ext cx="7938600" cy="146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990"/>
              <a:buFont typeface="Arial"/>
              <a:buNone/>
            </a:pPr>
            <a:endParaRPr sz="2780" b="1">
              <a:solidFill>
                <a:schemeClr val="dk1"/>
              </a:solidFill>
              <a:latin typeface="Spectral"/>
              <a:ea typeface="Spectral"/>
              <a:cs typeface="Spectral"/>
              <a:sym typeface="Spectral"/>
            </a:endParaRPr>
          </a:p>
          <a:p>
            <a:pPr marL="0" lvl="0" indent="0" algn="ctr" rtl="0">
              <a:spcBef>
                <a:spcPts val="0"/>
              </a:spcBef>
              <a:spcAft>
                <a:spcPts val="0"/>
              </a:spcAft>
              <a:buClr>
                <a:schemeClr val="dk1"/>
              </a:buClr>
              <a:buSzPts val="990"/>
              <a:buFont typeface="Arial"/>
              <a:buNone/>
            </a:pPr>
            <a:r>
              <a:rPr lang="en-GB" sz="2780" b="1">
                <a:solidFill>
                  <a:schemeClr val="dk1"/>
                </a:solidFill>
                <a:latin typeface="Spectral"/>
                <a:ea typeface="Spectral"/>
                <a:cs typeface="Spectral"/>
                <a:sym typeface="Spectral"/>
              </a:rPr>
              <a:t>Going Public: Social Sciences and</a:t>
            </a:r>
            <a:endParaRPr sz="2780" b="1">
              <a:solidFill>
                <a:schemeClr val="dk1"/>
              </a:solidFill>
              <a:latin typeface="Spectral"/>
              <a:ea typeface="Spectral"/>
              <a:cs typeface="Spectral"/>
              <a:sym typeface="Spectral"/>
            </a:endParaRPr>
          </a:p>
          <a:p>
            <a:pPr marL="0" lvl="0" indent="0" algn="ctr" rtl="0">
              <a:spcBef>
                <a:spcPts val="0"/>
              </a:spcBef>
              <a:spcAft>
                <a:spcPts val="0"/>
              </a:spcAft>
              <a:buClr>
                <a:schemeClr val="dk1"/>
              </a:buClr>
              <a:buSzPts val="990"/>
              <a:buFont typeface="Arial"/>
              <a:buNone/>
            </a:pPr>
            <a:r>
              <a:rPr lang="en-GB" sz="2780" b="1">
                <a:solidFill>
                  <a:schemeClr val="dk1"/>
                </a:solidFill>
                <a:latin typeface="Spectral"/>
                <a:ea typeface="Spectral"/>
                <a:cs typeface="Spectral"/>
                <a:sym typeface="Spectral"/>
              </a:rPr>
              <a:t>Humanities in the 21st century in Europe</a:t>
            </a:r>
            <a:endParaRPr sz="1200"/>
          </a:p>
        </p:txBody>
      </p:sp>
      <p:pic>
        <p:nvPicPr>
          <p:cNvPr id="55" name="Google Shape;55;p13"/>
          <p:cNvPicPr preferRelativeResize="0"/>
          <p:nvPr/>
        </p:nvPicPr>
        <p:blipFill>
          <a:blip r:embed="rId3">
            <a:alphaModFix/>
          </a:blip>
          <a:stretch>
            <a:fillRect/>
          </a:stretch>
        </p:blipFill>
        <p:spPr>
          <a:xfrm>
            <a:off x="636870" y="354138"/>
            <a:ext cx="2668201" cy="762150"/>
          </a:xfrm>
          <a:prstGeom prst="rect">
            <a:avLst/>
          </a:prstGeom>
          <a:noFill/>
          <a:ln>
            <a:noFill/>
          </a:ln>
        </p:spPr>
      </p:pic>
      <p:pic>
        <p:nvPicPr>
          <p:cNvPr id="56" name="Google Shape;56;p13"/>
          <p:cNvPicPr preferRelativeResize="0"/>
          <p:nvPr/>
        </p:nvPicPr>
        <p:blipFill>
          <a:blip r:embed="rId4">
            <a:alphaModFix/>
          </a:blip>
          <a:stretch>
            <a:fillRect/>
          </a:stretch>
        </p:blipFill>
        <p:spPr>
          <a:xfrm>
            <a:off x="6083100" y="66675"/>
            <a:ext cx="2553800" cy="1337076"/>
          </a:xfrm>
          <a:prstGeom prst="rect">
            <a:avLst/>
          </a:prstGeom>
          <a:noFill/>
          <a:ln>
            <a:noFill/>
          </a:ln>
        </p:spPr>
      </p:pic>
      <p:sp>
        <p:nvSpPr>
          <p:cNvPr id="57" name="Google Shape;57;p13"/>
          <p:cNvSpPr txBox="1"/>
          <p:nvPr/>
        </p:nvSpPr>
        <p:spPr>
          <a:xfrm>
            <a:off x="5182800" y="3268250"/>
            <a:ext cx="3307500" cy="156963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Students: </a:t>
            </a:r>
            <a:endParaRPr dirty="0"/>
          </a:p>
          <a:p>
            <a:pPr marL="457200" lvl="0" indent="-317500" algn="l" rtl="0">
              <a:spcBef>
                <a:spcPts val="0"/>
              </a:spcBef>
              <a:spcAft>
                <a:spcPts val="0"/>
              </a:spcAft>
              <a:buSzPts val="1400"/>
              <a:buChar char="●"/>
            </a:pPr>
            <a:r>
              <a:rPr lang="en-GB" b="1" dirty="0" err="1"/>
              <a:t>Andreea</a:t>
            </a:r>
            <a:r>
              <a:rPr lang="en-GB" b="1" dirty="0"/>
              <a:t>-Maria </a:t>
            </a:r>
            <a:r>
              <a:rPr lang="en-GB" b="1" dirty="0" err="1"/>
              <a:t>Stănescu</a:t>
            </a:r>
            <a:endParaRPr b="1" dirty="0"/>
          </a:p>
          <a:p>
            <a:pPr marL="457200" lvl="0" indent="-317500" algn="l" rtl="0">
              <a:spcBef>
                <a:spcPts val="0"/>
              </a:spcBef>
              <a:spcAft>
                <a:spcPts val="0"/>
              </a:spcAft>
              <a:buSzPts val="1400"/>
              <a:buChar char="●"/>
            </a:pPr>
            <a:r>
              <a:rPr lang="en-GB" b="1" dirty="0"/>
              <a:t>Mirela Petrică</a:t>
            </a:r>
            <a:endParaRPr b="1" dirty="0"/>
          </a:p>
          <a:p>
            <a:pPr marL="457200" lvl="0" indent="-317500" algn="l" rtl="0">
              <a:spcBef>
                <a:spcPts val="0"/>
              </a:spcBef>
              <a:spcAft>
                <a:spcPts val="0"/>
              </a:spcAft>
              <a:buSzPts val="1400"/>
              <a:buChar char="●"/>
            </a:pPr>
            <a:r>
              <a:rPr lang="en-GB" b="1" dirty="0"/>
              <a:t>Simona Elena Ion</a:t>
            </a:r>
            <a:endParaRPr b="1" dirty="0"/>
          </a:p>
          <a:p>
            <a:pPr marL="457200" lvl="0" indent="-317500" algn="l" rtl="0">
              <a:spcBef>
                <a:spcPts val="0"/>
              </a:spcBef>
              <a:spcAft>
                <a:spcPts val="0"/>
              </a:spcAft>
              <a:buSzPts val="1400"/>
              <a:buChar char="●"/>
            </a:pPr>
            <a:r>
              <a:rPr lang="en-GB" b="1" dirty="0" err="1"/>
              <a:t>Smaranda</a:t>
            </a:r>
            <a:r>
              <a:rPr lang="en-GB" b="1" dirty="0"/>
              <a:t> Andre</a:t>
            </a:r>
            <a:r>
              <a:rPr lang="ro-RO" b="1" dirty="0"/>
              <a:t>e</a:t>
            </a:r>
            <a:r>
              <a:rPr lang="en-GB" b="1" dirty="0"/>
              <a:t>a </a:t>
            </a:r>
            <a:r>
              <a:rPr lang="en-GB" b="1" dirty="0" err="1"/>
              <a:t>Stoica</a:t>
            </a:r>
            <a:endParaRPr b="1" dirty="0"/>
          </a:p>
        </p:txBody>
      </p:sp>
      <p:pic>
        <p:nvPicPr>
          <p:cNvPr id="58" name="Google Shape;58;p13"/>
          <p:cNvPicPr preferRelativeResize="0"/>
          <p:nvPr/>
        </p:nvPicPr>
        <p:blipFill>
          <a:blip r:embed="rId5">
            <a:alphaModFix/>
          </a:blip>
          <a:stretch>
            <a:fillRect/>
          </a:stretch>
        </p:blipFill>
        <p:spPr>
          <a:xfrm>
            <a:off x="0" y="2649125"/>
            <a:ext cx="2553800" cy="24943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C90D-CC50-382D-E276-39F15B1FB263}"/>
              </a:ext>
            </a:extLst>
          </p:cNvPr>
          <p:cNvSpPr>
            <a:spLocks noGrp="1"/>
          </p:cNvSpPr>
          <p:nvPr>
            <p:ph type="title"/>
          </p:nvPr>
        </p:nvSpPr>
        <p:spPr/>
        <p:txBody>
          <a:bodyPr>
            <a:normAutofit fontScale="90000"/>
          </a:bodyPr>
          <a:lstStyle/>
          <a:p>
            <a:pPr algn="ctr"/>
            <a:r>
              <a:rPr lang="en-GB" sz="3600" b="1" dirty="0">
                <a:latin typeface="Spectral"/>
                <a:ea typeface="Spectral"/>
                <a:cs typeface="Spectral"/>
                <a:sym typeface="Spectral"/>
              </a:rPr>
              <a:t>Cathedral </a:t>
            </a:r>
            <a:r>
              <a:rPr lang="en-GB" sz="3600" b="1" dirty="0" err="1">
                <a:latin typeface="Spectral"/>
                <a:ea typeface="Spectral"/>
                <a:cs typeface="Spectral"/>
                <a:sym typeface="Spectral"/>
              </a:rPr>
              <a:t>Curtea</a:t>
            </a:r>
            <a:r>
              <a:rPr lang="en-GB" sz="3600" b="1" dirty="0">
                <a:latin typeface="Spectral"/>
                <a:ea typeface="Spectral"/>
                <a:cs typeface="Spectral"/>
                <a:sym typeface="Spectral"/>
              </a:rPr>
              <a:t> de </a:t>
            </a:r>
            <a:r>
              <a:rPr lang="en-GB" sz="3600" b="1" dirty="0" err="1">
                <a:latin typeface="Spectral"/>
                <a:ea typeface="Spectral"/>
                <a:cs typeface="Spectral"/>
                <a:sym typeface="Spectral"/>
              </a:rPr>
              <a:t>Argeș</a:t>
            </a:r>
            <a:endParaRPr lang="en-US" dirty="0"/>
          </a:p>
        </p:txBody>
      </p:sp>
      <p:pic>
        <p:nvPicPr>
          <p:cNvPr id="5" name="Picture 4">
            <a:extLst>
              <a:ext uri="{FF2B5EF4-FFF2-40B4-BE49-F238E27FC236}">
                <a16:creationId xmlns:a16="http://schemas.microsoft.com/office/drawing/2014/main" id="{B28DE52C-1829-0119-E579-C0A77B947D5D}"/>
              </a:ext>
            </a:extLst>
          </p:cNvPr>
          <p:cNvPicPr>
            <a:picLocks noChangeAspect="1"/>
          </p:cNvPicPr>
          <p:nvPr/>
        </p:nvPicPr>
        <p:blipFill>
          <a:blip r:embed="rId2"/>
          <a:stretch>
            <a:fillRect/>
          </a:stretch>
        </p:blipFill>
        <p:spPr>
          <a:xfrm>
            <a:off x="6325715" y="1305524"/>
            <a:ext cx="2544714" cy="3392951"/>
          </a:xfrm>
          <a:prstGeom prst="rect">
            <a:avLst/>
          </a:prstGeom>
        </p:spPr>
      </p:pic>
      <p:pic>
        <p:nvPicPr>
          <p:cNvPr id="9" name="Picture 8">
            <a:extLst>
              <a:ext uri="{FF2B5EF4-FFF2-40B4-BE49-F238E27FC236}">
                <a16:creationId xmlns:a16="http://schemas.microsoft.com/office/drawing/2014/main" id="{AC68F6B5-37BC-BAE1-AFFF-0DF62EF69168}"/>
              </a:ext>
            </a:extLst>
          </p:cNvPr>
          <p:cNvPicPr>
            <a:picLocks noChangeAspect="1"/>
          </p:cNvPicPr>
          <p:nvPr/>
        </p:nvPicPr>
        <p:blipFill>
          <a:blip r:embed="rId3"/>
          <a:stretch>
            <a:fillRect/>
          </a:stretch>
        </p:blipFill>
        <p:spPr>
          <a:xfrm>
            <a:off x="288001" y="1187058"/>
            <a:ext cx="2462507" cy="3283342"/>
          </a:xfrm>
          <a:prstGeom prst="rect">
            <a:avLst/>
          </a:prstGeom>
        </p:spPr>
      </p:pic>
      <p:pic>
        <p:nvPicPr>
          <p:cNvPr id="12" name="Picture 11">
            <a:extLst>
              <a:ext uri="{FF2B5EF4-FFF2-40B4-BE49-F238E27FC236}">
                <a16:creationId xmlns:a16="http://schemas.microsoft.com/office/drawing/2014/main" id="{707175A1-6A7E-5400-AF71-6A05C6045BEB}"/>
              </a:ext>
            </a:extLst>
          </p:cNvPr>
          <p:cNvPicPr>
            <a:picLocks noChangeAspect="1"/>
          </p:cNvPicPr>
          <p:nvPr/>
        </p:nvPicPr>
        <p:blipFill>
          <a:blip r:embed="rId4"/>
          <a:stretch>
            <a:fillRect/>
          </a:stretch>
        </p:blipFill>
        <p:spPr>
          <a:xfrm>
            <a:off x="3090334" y="1017725"/>
            <a:ext cx="2656945" cy="3542593"/>
          </a:xfrm>
          <a:prstGeom prst="rect">
            <a:avLst/>
          </a:prstGeom>
        </p:spPr>
      </p:pic>
    </p:spTree>
    <p:extLst>
      <p:ext uri="{BB962C8B-B14F-4D97-AF65-F5344CB8AC3E}">
        <p14:creationId xmlns:p14="http://schemas.microsoft.com/office/powerpoint/2010/main" val="18784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0"/>
          <p:cNvSpPr txBox="1">
            <a:spLocks noGrp="1"/>
          </p:cNvSpPr>
          <p:nvPr>
            <p:ph type="title"/>
          </p:nvPr>
        </p:nvSpPr>
        <p:spPr>
          <a:xfrm>
            <a:off x="311711" y="51350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720" b="1">
                <a:latin typeface="Spectral"/>
                <a:ea typeface="Spectral"/>
                <a:cs typeface="Spectral"/>
                <a:sym typeface="Spectral"/>
              </a:rPr>
              <a:t>Burials from Curtea de Argeș</a:t>
            </a:r>
            <a:endParaRPr sz="2720" b="1">
              <a:latin typeface="Spectral"/>
              <a:ea typeface="Spectral"/>
              <a:cs typeface="Spectral"/>
              <a:sym typeface="Spectral"/>
            </a:endParaRPr>
          </a:p>
        </p:txBody>
      </p:sp>
      <p:sp>
        <p:nvSpPr>
          <p:cNvPr id="99" name="Google Shape;99;p20"/>
          <p:cNvSpPr txBox="1">
            <a:spLocks noGrp="1"/>
          </p:cNvSpPr>
          <p:nvPr>
            <p:ph type="body" idx="1"/>
          </p:nvPr>
        </p:nvSpPr>
        <p:spPr>
          <a:xfrm>
            <a:off x="480600" y="1086200"/>
            <a:ext cx="8520600" cy="3576900"/>
          </a:xfrm>
          <a:prstGeom prst="rect">
            <a:avLst/>
          </a:prstGeom>
        </p:spPr>
        <p:txBody>
          <a:bodyPr spcFirstLastPara="1" wrap="square" lIns="91425" tIns="91425" rIns="91425" bIns="91425" anchor="t" anchorCtr="0">
            <a:noAutofit/>
          </a:bodyPr>
          <a:lstStyle/>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Neagoe Basarab V, Reigning Prince of Wallachia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Despina Princess Consort of Wallachia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Petru, Prince of Wallachia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Ion, Prince of Wallachia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Anghelina, Princess of Wallachia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Stana, Princess of Wallachia and Princess Consort of Moldavia, wife of Stephen IV of Moldavia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Radu V, Reigning Prince of Wallachia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Ruxandra, Princess of Moldavia and Princess Consort of Wallachia, wife of Radu V of Wallachia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Carol I, King of Romania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Elisabeth, Queen of Romania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Maria, Princess of Romania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Ferdinand I, King of Romania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Marie, Queen of Romania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Carol II, King of Romania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Michael I, King of Romania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Anne, Queen of Romania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Helen, Queen Mother of Romania</a:t>
            </a:r>
            <a:endParaRPr sz="1360">
              <a:solidFill>
                <a:schemeClr val="dk1"/>
              </a:solidFill>
              <a:latin typeface="Spectral"/>
              <a:ea typeface="Spectral"/>
              <a:cs typeface="Spectral"/>
              <a:sym typeface="Spectral"/>
            </a:endParaRPr>
          </a:p>
          <a:p>
            <a:pPr marL="457200" lvl="0" indent="-314960" algn="l" rtl="0">
              <a:lnSpc>
                <a:spcPct val="95000"/>
              </a:lnSpc>
              <a:spcBef>
                <a:spcPts val="0"/>
              </a:spcBef>
              <a:spcAft>
                <a:spcPts val="0"/>
              </a:spcAft>
              <a:buClr>
                <a:schemeClr val="dk1"/>
              </a:buClr>
              <a:buSzPts val="1360"/>
              <a:buFont typeface="Spectral"/>
              <a:buChar char="●"/>
            </a:pPr>
            <a:r>
              <a:rPr lang="en-GB" sz="1360">
                <a:solidFill>
                  <a:schemeClr val="dk1"/>
                </a:solidFill>
                <a:latin typeface="Spectral"/>
                <a:ea typeface="Spectral"/>
                <a:cs typeface="Spectral"/>
                <a:sym typeface="Spectral"/>
              </a:rPr>
              <a:t>Mircea, Prince of Romania</a:t>
            </a:r>
            <a:endParaRPr sz="1360">
              <a:solidFill>
                <a:schemeClr val="dk1"/>
              </a:solidFill>
              <a:latin typeface="Spectral"/>
              <a:ea typeface="Spectral"/>
              <a:cs typeface="Spectral"/>
              <a:sym typeface="Spectr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2"/>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latin typeface="Spectral"/>
                <a:ea typeface="Spectral"/>
                <a:cs typeface="Spectral"/>
                <a:sym typeface="Spectral"/>
              </a:rPr>
              <a:t>Research Result - Curtea de Argeș</a:t>
            </a:r>
            <a:endParaRPr b="1">
              <a:latin typeface="Spectral"/>
              <a:ea typeface="Spectral"/>
              <a:cs typeface="Spectral"/>
              <a:sym typeface="Spectral"/>
            </a:endParaRPr>
          </a:p>
        </p:txBody>
      </p:sp>
      <p:sp>
        <p:nvSpPr>
          <p:cNvPr id="114" name="Google Shape;114;p22"/>
          <p:cNvSpPr txBox="1">
            <a:spLocks noGrp="1"/>
          </p:cNvSpPr>
          <p:nvPr>
            <p:ph type="body" idx="1"/>
          </p:nvPr>
        </p:nvSpPr>
        <p:spPr>
          <a:xfrm>
            <a:off x="175358" y="917735"/>
            <a:ext cx="8520600" cy="3416400"/>
          </a:xfrm>
          <a:prstGeom prst="rect">
            <a:avLst/>
          </a:prstGeom>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GB">
                <a:latin typeface="Spectral"/>
                <a:ea typeface="Spectral"/>
                <a:cs typeface="Spectral"/>
                <a:sym typeface="Spectral"/>
              </a:rPr>
              <a:t>First observation: People come in this place from different parts of Romania.</a:t>
            </a:r>
            <a:endParaRPr>
              <a:latin typeface="Spectral"/>
              <a:ea typeface="Spectral"/>
              <a:cs typeface="Spectral"/>
              <a:sym typeface="Spectral"/>
            </a:endParaRPr>
          </a:p>
          <a:p>
            <a:pPr marL="0" lvl="0" indent="0" algn="l" rtl="0">
              <a:spcBef>
                <a:spcPts val="1200"/>
              </a:spcBef>
              <a:spcAft>
                <a:spcPts val="0"/>
              </a:spcAft>
              <a:buNone/>
            </a:pPr>
            <a:r>
              <a:rPr lang="en-GB">
                <a:latin typeface="Spectral"/>
                <a:ea typeface="Spectral"/>
                <a:cs typeface="Spectral"/>
                <a:sym typeface="Spectral"/>
              </a:rPr>
              <a:t>What people are doing here: walking, taking pictures, observ, talking, play with children, stay and relax, praying, working</a:t>
            </a:r>
            <a:endParaRPr>
              <a:latin typeface="Spectral"/>
              <a:ea typeface="Spectral"/>
              <a:cs typeface="Spectral"/>
              <a:sym typeface="Spectral"/>
            </a:endParaRPr>
          </a:p>
          <a:p>
            <a:pPr marL="0" lvl="0" indent="0" algn="l" rtl="0">
              <a:spcBef>
                <a:spcPts val="1200"/>
              </a:spcBef>
              <a:spcAft>
                <a:spcPts val="0"/>
              </a:spcAft>
              <a:buNone/>
            </a:pPr>
            <a:r>
              <a:rPr lang="en-GB">
                <a:latin typeface="Spectral"/>
                <a:ea typeface="Spectral"/>
                <a:cs typeface="Spectral"/>
                <a:sym typeface="Spectral"/>
              </a:rPr>
              <a:t>6 interviews - age between 19 and 50 years - 4 men and 2 women</a:t>
            </a:r>
            <a:endParaRPr>
              <a:latin typeface="Spectral"/>
              <a:ea typeface="Spectral"/>
              <a:cs typeface="Spectral"/>
              <a:sym typeface="Spectral"/>
            </a:endParaRPr>
          </a:p>
          <a:p>
            <a:pPr marL="0" lvl="0" indent="0" algn="l" rtl="0">
              <a:spcBef>
                <a:spcPts val="1200"/>
              </a:spcBef>
              <a:spcAft>
                <a:spcPts val="0"/>
              </a:spcAft>
              <a:buNone/>
            </a:pPr>
            <a:r>
              <a:rPr lang="en-GB">
                <a:latin typeface="Spectral"/>
                <a:ea typeface="Spectral"/>
                <a:cs typeface="Spectral"/>
                <a:sym typeface="Spectral"/>
              </a:rPr>
              <a:t>Key word for this monument: spirituality and beautiful</a:t>
            </a:r>
            <a:endParaRPr>
              <a:latin typeface="Spectral"/>
              <a:ea typeface="Spectral"/>
              <a:cs typeface="Spectral"/>
              <a:sym typeface="Spectral"/>
            </a:endParaRPr>
          </a:p>
          <a:p>
            <a:pPr marL="0" lvl="0" indent="0" algn="l" rtl="0">
              <a:spcBef>
                <a:spcPts val="1200"/>
              </a:spcBef>
              <a:spcAft>
                <a:spcPts val="0"/>
              </a:spcAft>
              <a:buNone/>
            </a:pPr>
            <a:r>
              <a:rPr lang="en-GB">
                <a:latin typeface="Spectral"/>
                <a:ea typeface="Spectral"/>
                <a:cs typeface="Spectral"/>
                <a:sym typeface="Spectral"/>
              </a:rPr>
              <a:t>People before answer my questions: suspicious </a:t>
            </a:r>
            <a:endParaRPr>
              <a:latin typeface="Spectral"/>
              <a:ea typeface="Spectral"/>
              <a:cs typeface="Spectral"/>
              <a:sym typeface="Spectral"/>
            </a:endParaRPr>
          </a:p>
          <a:p>
            <a:pPr marL="0" lvl="0" indent="0" algn="l" rtl="0">
              <a:spcBef>
                <a:spcPts val="1200"/>
              </a:spcBef>
              <a:spcAft>
                <a:spcPts val="0"/>
              </a:spcAft>
              <a:buNone/>
            </a:pPr>
            <a:r>
              <a:rPr lang="en-GB">
                <a:latin typeface="Spectral"/>
                <a:ea typeface="Spectral"/>
                <a:cs typeface="Spectral"/>
                <a:sym typeface="Spectral"/>
              </a:rPr>
              <a:t>People answering my questions: free in speech and open</a:t>
            </a:r>
            <a:endParaRPr>
              <a:latin typeface="Spectral"/>
              <a:ea typeface="Spectral"/>
              <a:cs typeface="Spectral"/>
              <a:sym typeface="Spectral"/>
            </a:endParaRPr>
          </a:p>
          <a:p>
            <a:pPr marL="0" lvl="0" indent="0" algn="l" rtl="0">
              <a:spcBef>
                <a:spcPts val="1200"/>
              </a:spcBef>
              <a:spcAft>
                <a:spcPts val="0"/>
              </a:spcAft>
              <a:buNone/>
            </a:pPr>
            <a:r>
              <a:rPr lang="en-GB">
                <a:latin typeface="Spectral"/>
                <a:ea typeface="Spectral"/>
                <a:cs typeface="Spectral"/>
                <a:sym typeface="Spectral"/>
              </a:rPr>
              <a:t>The purpose of people who came and answer my questions: relax, admiring the place, visit, work and pursue their personal purpose</a:t>
            </a:r>
            <a:endParaRPr>
              <a:latin typeface="Spectral"/>
              <a:ea typeface="Spectral"/>
              <a:cs typeface="Spectral"/>
              <a:sym typeface="Spectral"/>
            </a:endParaRPr>
          </a:p>
          <a:p>
            <a:pPr marL="0" lvl="0" indent="0" algn="l" rtl="0">
              <a:spcBef>
                <a:spcPts val="1200"/>
              </a:spcBef>
              <a:spcAft>
                <a:spcPts val="120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3"/>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720" b="1">
                <a:latin typeface="Spectral"/>
                <a:ea typeface="Spectral"/>
                <a:cs typeface="Spectral"/>
                <a:sym typeface="Spectral"/>
              </a:rPr>
              <a:t>Mihai Eminescu’s Linden Tree</a:t>
            </a:r>
            <a:endParaRPr sz="2720" b="1">
              <a:latin typeface="Spectral"/>
              <a:ea typeface="Spectral"/>
              <a:cs typeface="Spectral"/>
              <a:sym typeface="Spectral"/>
            </a:endParaRPr>
          </a:p>
        </p:txBody>
      </p:sp>
      <p:sp>
        <p:nvSpPr>
          <p:cNvPr id="120" name="Google Shape;120;p23"/>
          <p:cNvSpPr txBox="1">
            <a:spLocks noGrp="1"/>
          </p:cNvSpPr>
          <p:nvPr>
            <p:ph type="body" idx="1"/>
          </p:nvPr>
        </p:nvSpPr>
        <p:spPr>
          <a:xfrm>
            <a:off x="311700" y="1168375"/>
            <a:ext cx="4791600" cy="3400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Spectral"/>
              <a:buChar char="●"/>
            </a:pPr>
            <a:r>
              <a:rPr lang="en-GB">
                <a:solidFill>
                  <a:schemeClr val="dk1"/>
                </a:solidFill>
                <a:latin typeface="Spectral"/>
                <a:ea typeface="Spectral"/>
                <a:cs typeface="Spectral"/>
                <a:sym typeface="Spectral"/>
              </a:rPr>
              <a:t>a natural monument, located in Copou Park, Iași.</a:t>
            </a:r>
            <a:endParaRPr>
              <a:solidFill>
                <a:schemeClr val="dk1"/>
              </a:solidFill>
              <a:latin typeface="Spectral"/>
              <a:ea typeface="Spectral"/>
              <a:cs typeface="Spectral"/>
              <a:sym typeface="Spectral"/>
            </a:endParaRPr>
          </a:p>
          <a:p>
            <a:pPr marL="457200" lvl="0" indent="-342900" algn="l" rtl="0">
              <a:spcBef>
                <a:spcPts val="0"/>
              </a:spcBef>
              <a:spcAft>
                <a:spcPts val="0"/>
              </a:spcAft>
              <a:buClr>
                <a:schemeClr val="dk1"/>
              </a:buClr>
              <a:buSzPts val="1800"/>
              <a:buFont typeface="Spectral"/>
              <a:buChar char="●"/>
            </a:pPr>
            <a:r>
              <a:rPr lang="en-GB">
                <a:solidFill>
                  <a:schemeClr val="dk1"/>
                </a:solidFill>
                <a:latin typeface="Spectral"/>
                <a:ea typeface="Spectral"/>
                <a:cs typeface="Spectral"/>
                <a:sym typeface="Spectral"/>
              </a:rPr>
              <a:t>it is a 540 years linden tree, sustained by metal fixings, under which Mihai Eminescu (b.1850-d.1889) used to come and rest occasionally.</a:t>
            </a:r>
            <a:endParaRPr>
              <a:solidFill>
                <a:schemeClr val="dk1"/>
              </a:solidFill>
              <a:latin typeface="Spectral"/>
              <a:ea typeface="Spectral"/>
              <a:cs typeface="Spectral"/>
              <a:sym typeface="Spectral"/>
            </a:endParaRPr>
          </a:p>
          <a:p>
            <a:pPr marL="457200" lvl="0" indent="-342900" algn="l" rtl="0">
              <a:spcBef>
                <a:spcPts val="0"/>
              </a:spcBef>
              <a:spcAft>
                <a:spcPts val="0"/>
              </a:spcAft>
              <a:buClr>
                <a:schemeClr val="dk1"/>
              </a:buClr>
              <a:buSzPts val="1800"/>
              <a:buFont typeface="Spectral"/>
              <a:buChar char="●"/>
            </a:pPr>
            <a:r>
              <a:rPr lang="en-GB">
                <a:solidFill>
                  <a:schemeClr val="dk1"/>
                </a:solidFill>
                <a:latin typeface="Spectral"/>
                <a:ea typeface="Spectral"/>
                <a:cs typeface="Spectral"/>
                <a:sym typeface="Spectral"/>
              </a:rPr>
              <a:t>it is said that the poet used to come and write poetry under that exact tree.</a:t>
            </a:r>
            <a:endParaRPr>
              <a:solidFill>
                <a:schemeClr val="dk1"/>
              </a:solidFill>
              <a:latin typeface="Spectral"/>
              <a:ea typeface="Spectral"/>
              <a:cs typeface="Spectral"/>
              <a:sym typeface="Spectral"/>
            </a:endParaRPr>
          </a:p>
        </p:txBody>
      </p:sp>
      <p:pic>
        <p:nvPicPr>
          <p:cNvPr id="121" name="Google Shape;121;p23"/>
          <p:cNvPicPr preferRelativeResize="0"/>
          <p:nvPr/>
        </p:nvPicPr>
        <p:blipFill>
          <a:blip r:embed="rId3">
            <a:alphaModFix/>
          </a:blip>
          <a:stretch>
            <a:fillRect/>
          </a:stretch>
        </p:blipFill>
        <p:spPr>
          <a:xfrm>
            <a:off x="5500600" y="207312"/>
            <a:ext cx="3546626" cy="4728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 </a:t>
            </a:r>
            <a:endParaRPr/>
          </a:p>
        </p:txBody>
      </p:sp>
      <p:sp>
        <p:nvSpPr>
          <p:cNvPr id="127" name="Google Shape;127;p24"/>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a:t> </a:t>
            </a:r>
            <a:endParaRPr/>
          </a:p>
        </p:txBody>
      </p:sp>
      <p:pic>
        <p:nvPicPr>
          <p:cNvPr id="128" name="Google Shape;128;p24"/>
          <p:cNvPicPr preferRelativeResize="0"/>
          <p:nvPr/>
        </p:nvPicPr>
        <p:blipFill>
          <a:blip r:embed="rId3">
            <a:alphaModFix/>
          </a:blip>
          <a:stretch>
            <a:fillRect/>
          </a:stretch>
        </p:blipFill>
        <p:spPr>
          <a:xfrm>
            <a:off x="993775" y="477050"/>
            <a:ext cx="3142058" cy="4189400"/>
          </a:xfrm>
          <a:prstGeom prst="rect">
            <a:avLst/>
          </a:prstGeom>
          <a:noFill/>
          <a:ln>
            <a:noFill/>
          </a:ln>
        </p:spPr>
      </p:pic>
      <p:pic>
        <p:nvPicPr>
          <p:cNvPr id="129" name="Google Shape;129;p24"/>
          <p:cNvPicPr preferRelativeResize="0"/>
          <p:nvPr/>
        </p:nvPicPr>
        <p:blipFill>
          <a:blip r:embed="rId4">
            <a:alphaModFix/>
          </a:blip>
          <a:stretch>
            <a:fillRect/>
          </a:stretch>
        </p:blipFill>
        <p:spPr>
          <a:xfrm>
            <a:off x="4973225" y="445025"/>
            <a:ext cx="3142050" cy="418941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title"/>
          </p:nvPr>
        </p:nvSpPr>
        <p:spPr>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a:t> </a:t>
            </a:r>
            <a:endParaRPr/>
          </a:p>
        </p:txBody>
      </p:sp>
      <p:sp>
        <p:nvSpPr>
          <p:cNvPr id="135" name="Google Shape;135;p25"/>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GB"/>
              <a:t>  </a:t>
            </a:r>
            <a:endParaRPr/>
          </a:p>
        </p:txBody>
      </p:sp>
      <p:pic>
        <p:nvPicPr>
          <p:cNvPr id="136" name="Google Shape;136;p25"/>
          <p:cNvPicPr preferRelativeResize="0"/>
          <p:nvPr/>
        </p:nvPicPr>
        <p:blipFill>
          <a:blip r:embed="rId3">
            <a:alphaModFix/>
          </a:blip>
          <a:stretch>
            <a:fillRect/>
          </a:stretch>
        </p:blipFill>
        <p:spPr>
          <a:xfrm>
            <a:off x="1559884" y="383813"/>
            <a:ext cx="5834515" cy="43758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GB" sz="2720" b="1">
                <a:latin typeface="Spectral"/>
                <a:ea typeface="Spectral"/>
                <a:cs typeface="Spectral"/>
                <a:sym typeface="Spectral"/>
              </a:rPr>
              <a:t>Research Results</a:t>
            </a:r>
            <a:endParaRPr/>
          </a:p>
        </p:txBody>
      </p:sp>
      <p:sp>
        <p:nvSpPr>
          <p:cNvPr id="142" name="Google Shape;142;p26"/>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3 interviews, aged 26 to 70, two females one male.</a:t>
            </a:r>
            <a:endParaRPr/>
          </a:p>
          <a:p>
            <a:pPr marL="457200" lvl="0" indent="-342900" algn="l" rtl="0">
              <a:spcBef>
                <a:spcPts val="0"/>
              </a:spcBef>
              <a:spcAft>
                <a:spcPts val="0"/>
              </a:spcAft>
              <a:buSzPts val="1800"/>
              <a:buChar char="●"/>
            </a:pPr>
            <a:r>
              <a:rPr lang="en-GB"/>
              <a:t>What people are doing here: taking a walk in the park, meeting with friends, visiting, spending time with family in nature.</a:t>
            </a:r>
            <a:endParaRPr/>
          </a:p>
          <a:p>
            <a:pPr marL="457200" lvl="0" indent="-342900" algn="l" rtl="0">
              <a:spcBef>
                <a:spcPts val="0"/>
              </a:spcBef>
              <a:spcAft>
                <a:spcPts val="0"/>
              </a:spcAft>
              <a:buSzPts val="1800"/>
              <a:buChar char="●"/>
            </a:pPr>
            <a:r>
              <a:rPr lang="en-GB"/>
              <a:t>Key words: nostalgia, literature, romance.</a:t>
            </a:r>
            <a:endParaRPr/>
          </a:p>
          <a:p>
            <a:pPr marL="0" lvl="0" indent="0" algn="l" rtl="0">
              <a:spcBef>
                <a:spcPts val="1200"/>
              </a:spcBef>
              <a:spcAft>
                <a:spcPts val="12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pic>
        <p:nvPicPr>
          <p:cNvPr id="63" name="Google Shape;63;p14"/>
          <p:cNvPicPr preferRelativeResize="0"/>
          <p:nvPr/>
        </p:nvPicPr>
        <p:blipFill>
          <a:blip r:embed="rId3">
            <a:alphaModFix/>
          </a:blip>
          <a:stretch>
            <a:fillRect/>
          </a:stretch>
        </p:blipFill>
        <p:spPr>
          <a:xfrm>
            <a:off x="975892" y="0"/>
            <a:ext cx="7192217"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2820" b="1">
                <a:latin typeface="Spectral"/>
                <a:ea typeface="Spectral"/>
                <a:cs typeface="Spectral"/>
                <a:sym typeface="Spectral"/>
              </a:rPr>
              <a:t>Research question</a:t>
            </a:r>
            <a:endParaRPr sz="2820" b="1">
              <a:latin typeface="Spectral"/>
              <a:ea typeface="Spectral"/>
              <a:cs typeface="Spectral"/>
              <a:sym typeface="Spectral"/>
            </a:endParaRPr>
          </a:p>
        </p:txBody>
      </p:sp>
      <p:sp>
        <p:nvSpPr>
          <p:cNvPr id="69" name="Google Shape;69;p15"/>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US" dirty="0"/>
              <a:t>What is the purpose of your visit to the monument/place?</a:t>
            </a:r>
          </a:p>
          <a:p>
            <a:pPr marL="457200" lvl="0" indent="-342900" algn="l" rtl="0">
              <a:spcBef>
                <a:spcPts val="0"/>
              </a:spcBef>
              <a:spcAft>
                <a:spcPts val="0"/>
              </a:spcAft>
              <a:buSzPts val="1800"/>
              <a:buChar char="●"/>
            </a:pPr>
            <a:r>
              <a:rPr lang="en-US" dirty="0"/>
              <a:t>What does this place represent to you? Does it have a certain meaning to you?</a:t>
            </a:r>
          </a:p>
          <a:p>
            <a:pPr marL="457200" lvl="0" indent="-342900" algn="l" rtl="0">
              <a:spcBef>
                <a:spcPts val="0"/>
              </a:spcBef>
              <a:spcAft>
                <a:spcPts val="0"/>
              </a:spcAft>
              <a:buSzPts val="1800"/>
              <a:buChar char="●"/>
            </a:pPr>
            <a:r>
              <a:rPr lang="en-US" dirty="0"/>
              <a:t>What do you know about the place, historical event or symbolism?</a:t>
            </a:r>
          </a:p>
          <a:p>
            <a:pPr marL="457200" lvl="0" indent="-342900" algn="l" rtl="0">
              <a:spcBef>
                <a:spcPts val="0"/>
              </a:spcBef>
              <a:spcAft>
                <a:spcPts val="0"/>
              </a:spcAft>
              <a:buSzPts val="1800"/>
              <a:buChar char="●"/>
            </a:pPr>
            <a:r>
              <a:rPr lang="en-US" dirty="0"/>
              <a:t>How does this place make you feel? </a:t>
            </a:r>
          </a:p>
          <a:p>
            <a:pPr marL="457200" lvl="0" indent="-342900" algn="l" rtl="0">
              <a:spcBef>
                <a:spcPts val="0"/>
              </a:spcBef>
              <a:spcAft>
                <a:spcPts val="0"/>
              </a:spcAft>
              <a:buSzPts val="1800"/>
              <a:buChar char="●"/>
            </a:pPr>
            <a:r>
              <a:rPr lang="en-US" dirty="0"/>
              <a:t>When you refer to this place, how do you call it?</a:t>
            </a:r>
          </a:p>
          <a:p>
            <a:pPr marL="0" lvl="0" indent="0" algn="l" rtl="0">
              <a:spcBef>
                <a:spcPts val="0"/>
              </a:spcBef>
              <a:spcAft>
                <a:spcPts val="120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GB" sz="2720" b="1">
                <a:latin typeface="Spectral"/>
                <a:ea typeface="Spectral"/>
                <a:cs typeface="Spectral"/>
                <a:sym typeface="Spectral"/>
              </a:rPr>
              <a:t>Methodology</a:t>
            </a:r>
            <a:endParaRPr sz="2720" b="1">
              <a:latin typeface="Spectral"/>
              <a:ea typeface="Spectral"/>
              <a:cs typeface="Spectral"/>
              <a:sym typeface="Spectral"/>
            </a:endParaRPr>
          </a:p>
        </p:txBody>
      </p:sp>
      <p:sp>
        <p:nvSpPr>
          <p:cNvPr id="75" name="Google Shape;75;p16"/>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a:t>Qualitative research on the field (interviews)</a:t>
            </a:r>
            <a:endParaRPr/>
          </a:p>
          <a:p>
            <a:pPr marL="457200" lvl="0" indent="-342900" algn="l" rtl="0">
              <a:spcBef>
                <a:spcPts val="0"/>
              </a:spcBef>
              <a:spcAft>
                <a:spcPts val="0"/>
              </a:spcAft>
              <a:buSzPts val="1800"/>
              <a:buChar char="●"/>
            </a:pPr>
            <a:r>
              <a:rPr lang="en-GB"/>
              <a:t>Direct observation </a:t>
            </a:r>
            <a:endParaRPr/>
          </a:p>
          <a:p>
            <a:pPr marL="457200" lvl="0" indent="-342900" algn="l" rtl="0">
              <a:spcBef>
                <a:spcPts val="0"/>
              </a:spcBef>
              <a:spcAft>
                <a:spcPts val="0"/>
              </a:spcAft>
              <a:buSzPts val="1800"/>
              <a:buChar char="●"/>
            </a:pPr>
            <a:r>
              <a:rPr lang="en-GB"/>
              <a:t>Research online</a:t>
            </a:r>
            <a:endParaRPr/>
          </a:p>
          <a:p>
            <a:pPr marL="457200" lvl="0" indent="0" algn="l" rtl="0">
              <a:spcBef>
                <a:spcPts val="1200"/>
              </a:spcBef>
              <a:spcAft>
                <a:spcPts val="0"/>
              </a:spcAft>
              <a:buNone/>
            </a:pPr>
            <a:endParaRPr/>
          </a:p>
          <a:p>
            <a:pPr marL="457200" lvl="0" indent="0" algn="l" rtl="0">
              <a:spcBef>
                <a:spcPts val="120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8"/>
          <p:cNvSpPr txBox="1">
            <a:spLocks noGrp="1"/>
          </p:cNvSpPr>
          <p:nvPr>
            <p:ph type="title"/>
          </p:nvPr>
        </p:nvSpPr>
        <p:spPr>
          <a:xfrm>
            <a:off x="311700" y="114825"/>
            <a:ext cx="8520600" cy="572700"/>
          </a:xfrm>
          <a:prstGeom prst="rect">
            <a:avLst/>
          </a:prstGeom>
        </p:spPr>
        <p:txBody>
          <a:bodyPr spcFirstLastPara="1" wrap="square" lIns="91425" tIns="91425" rIns="91425" bIns="91425" anchor="t" anchorCtr="0">
            <a:normAutofit fontScale="90000"/>
          </a:bodyPr>
          <a:lstStyle/>
          <a:p>
            <a:pPr marL="0" lvl="0" indent="0" algn="ctr" rtl="0">
              <a:lnSpc>
                <a:spcPct val="130000"/>
              </a:lnSpc>
              <a:spcBef>
                <a:spcPts val="0"/>
              </a:spcBef>
              <a:spcAft>
                <a:spcPts val="0"/>
              </a:spcAft>
              <a:buClr>
                <a:schemeClr val="dk1"/>
              </a:buClr>
              <a:buSzPct val="28820"/>
              <a:buFont typeface="Arial"/>
              <a:buNone/>
            </a:pPr>
            <a:r>
              <a:rPr lang="en-GB" sz="3816" b="1" dirty="0">
                <a:highlight>
                  <a:srgbClr val="FFFFFF"/>
                </a:highlight>
                <a:latin typeface="Spectral"/>
                <a:ea typeface="Spectral"/>
                <a:cs typeface="Spectral"/>
                <a:sym typeface="Spectral"/>
              </a:rPr>
              <a:t>University Square, Bucharest</a:t>
            </a:r>
            <a:endParaRPr sz="3816" b="1" dirty="0">
              <a:highlight>
                <a:srgbClr val="FFFFFF"/>
              </a:highlight>
              <a:latin typeface="Spectral"/>
              <a:ea typeface="Spectral"/>
              <a:cs typeface="Spectral"/>
              <a:sym typeface="Spectral"/>
            </a:endParaRPr>
          </a:p>
          <a:p>
            <a:pPr marL="0" lvl="0" indent="0" algn="l" rtl="0">
              <a:spcBef>
                <a:spcPts val="600"/>
              </a:spcBef>
              <a:spcAft>
                <a:spcPts val="0"/>
              </a:spcAft>
              <a:buNone/>
            </a:pPr>
            <a:endParaRPr dirty="0"/>
          </a:p>
        </p:txBody>
      </p:sp>
      <p:pic>
        <p:nvPicPr>
          <p:cNvPr id="13" name="Picture 12">
            <a:extLst>
              <a:ext uri="{FF2B5EF4-FFF2-40B4-BE49-F238E27FC236}">
                <a16:creationId xmlns:a16="http://schemas.microsoft.com/office/drawing/2014/main" id="{EC5F2C74-A389-5FDA-D02F-2BF2205E803B}"/>
              </a:ext>
            </a:extLst>
          </p:cNvPr>
          <p:cNvPicPr>
            <a:picLocks noChangeAspect="1"/>
          </p:cNvPicPr>
          <p:nvPr/>
        </p:nvPicPr>
        <p:blipFill>
          <a:blip r:embed="rId3"/>
          <a:stretch>
            <a:fillRect/>
          </a:stretch>
        </p:blipFill>
        <p:spPr>
          <a:xfrm>
            <a:off x="5534859" y="1397104"/>
            <a:ext cx="3471610" cy="2349291"/>
          </a:xfrm>
          <a:prstGeom prst="rect">
            <a:avLst/>
          </a:prstGeom>
        </p:spPr>
      </p:pic>
      <p:pic>
        <p:nvPicPr>
          <p:cNvPr id="5" name="Picture 4">
            <a:extLst>
              <a:ext uri="{FF2B5EF4-FFF2-40B4-BE49-F238E27FC236}">
                <a16:creationId xmlns:a16="http://schemas.microsoft.com/office/drawing/2014/main" id="{AD938B79-C8E1-1ED9-CFB9-1409E1E429C2}"/>
              </a:ext>
            </a:extLst>
          </p:cNvPr>
          <p:cNvPicPr>
            <a:picLocks noChangeAspect="1"/>
          </p:cNvPicPr>
          <p:nvPr/>
        </p:nvPicPr>
        <p:blipFill>
          <a:blip r:embed="rId4"/>
          <a:stretch>
            <a:fillRect/>
          </a:stretch>
        </p:blipFill>
        <p:spPr>
          <a:xfrm>
            <a:off x="311700" y="1026583"/>
            <a:ext cx="4953000" cy="37147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C5B8E-E725-6E9D-29AF-57CF415BE3F0}"/>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F5D0903C-D1F6-B46E-AC99-8D4784A291B1}"/>
              </a:ext>
            </a:extLst>
          </p:cNvPr>
          <p:cNvSpPr>
            <a:spLocks noGrp="1"/>
          </p:cNvSpPr>
          <p:nvPr>
            <p:ph type="body" idx="1"/>
          </p:nvPr>
        </p:nvSpPr>
        <p:spPr/>
        <p:txBody>
          <a:bodyPr/>
          <a:lstStyle/>
          <a:p>
            <a:endParaRPr lang="en-US" dirty="0"/>
          </a:p>
        </p:txBody>
      </p:sp>
      <p:pic>
        <p:nvPicPr>
          <p:cNvPr id="4" name="VID_20220618_151607">
            <a:hlinkClick r:id="" action="ppaction://media"/>
            <a:extLst>
              <a:ext uri="{FF2B5EF4-FFF2-40B4-BE49-F238E27FC236}">
                <a16:creationId xmlns:a16="http://schemas.microsoft.com/office/drawing/2014/main" id="{3C589452-6534-697A-1B5F-3443CBC9E8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4449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820" b="1">
                <a:latin typeface="Spectral"/>
                <a:ea typeface="Spectral"/>
                <a:cs typeface="Spectral"/>
                <a:sym typeface="Spectral"/>
              </a:rPr>
              <a:t>Research result</a:t>
            </a:r>
            <a:endParaRPr sz="2820" b="1">
              <a:latin typeface="Spectral"/>
              <a:ea typeface="Spectral"/>
              <a:cs typeface="Spectral"/>
              <a:sym typeface="Spectral"/>
            </a:endParaRPr>
          </a:p>
        </p:txBody>
      </p:sp>
      <p:sp>
        <p:nvSpPr>
          <p:cNvPr id="93" name="Google Shape;93;p19"/>
          <p:cNvSpPr txBox="1">
            <a:spLocks noGrp="1"/>
          </p:cNvSpPr>
          <p:nvPr>
            <p:ph type="body" idx="1"/>
          </p:nvPr>
        </p:nvSpPr>
        <p:spPr>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GB" dirty="0"/>
              <a:t>Tourists stop for photos at the statues</a:t>
            </a:r>
            <a:endParaRPr dirty="0"/>
          </a:p>
          <a:p>
            <a:pPr marL="457200" lvl="0" indent="-342900" algn="l" rtl="0">
              <a:spcBef>
                <a:spcPts val="0"/>
              </a:spcBef>
              <a:spcAft>
                <a:spcPts val="0"/>
              </a:spcAft>
              <a:buSzPts val="1800"/>
              <a:buChar char="●"/>
            </a:pPr>
            <a:r>
              <a:rPr lang="en-GB" dirty="0"/>
              <a:t>Young people stay for meet ups</a:t>
            </a:r>
            <a:endParaRPr dirty="0"/>
          </a:p>
          <a:p>
            <a:pPr marL="457200" lvl="0" indent="-342900" algn="l" rtl="0">
              <a:spcBef>
                <a:spcPts val="0"/>
              </a:spcBef>
              <a:spcAft>
                <a:spcPts val="0"/>
              </a:spcAft>
              <a:buSzPts val="1800"/>
              <a:buChar char="●"/>
            </a:pPr>
            <a:r>
              <a:rPr lang="en-GB" dirty="0"/>
              <a:t>The restaurants are full of people enjoying the sun</a:t>
            </a:r>
            <a:endParaRPr dirty="0"/>
          </a:p>
          <a:p>
            <a:pPr marL="457200" lvl="0" indent="-342900" algn="l" rtl="0">
              <a:spcBef>
                <a:spcPts val="0"/>
              </a:spcBef>
              <a:spcAft>
                <a:spcPts val="0"/>
              </a:spcAft>
              <a:buSzPts val="1800"/>
              <a:buChar char="●"/>
            </a:pPr>
            <a:r>
              <a:rPr lang="en-GB" dirty="0"/>
              <a:t>Lots of traffic</a:t>
            </a:r>
            <a:endParaRPr dirty="0"/>
          </a:p>
          <a:p>
            <a:pPr marL="457200" lvl="0" indent="-342900" algn="l" rtl="0">
              <a:spcBef>
                <a:spcPts val="0"/>
              </a:spcBef>
              <a:spcAft>
                <a:spcPts val="0"/>
              </a:spcAft>
              <a:buSzPts val="1800"/>
              <a:buChar char="●"/>
            </a:pPr>
            <a:r>
              <a:rPr lang="en-GB" dirty="0"/>
              <a:t>10 interviews</a:t>
            </a:r>
            <a:endParaRPr dirty="0"/>
          </a:p>
          <a:p>
            <a:pPr marL="457200" lvl="0" indent="-342900" algn="l" rtl="0">
              <a:spcBef>
                <a:spcPts val="0"/>
              </a:spcBef>
              <a:spcAft>
                <a:spcPts val="0"/>
              </a:spcAft>
              <a:buSzPts val="1800"/>
              <a:buChar char="●"/>
            </a:pPr>
            <a:r>
              <a:rPr lang="en-GB" dirty="0"/>
              <a:t>Key words: Zone 0, University</a:t>
            </a:r>
            <a:r>
              <a:rPr lang="ro-RO" dirty="0"/>
              <a:t>, meeting place</a:t>
            </a:r>
            <a:endParaRPr dirty="0"/>
          </a:p>
          <a:p>
            <a:pPr marL="457200" lvl="0" indent="0" algn="l" rtl="0">
              <a:spcBef>
                <a:spcPts val="1200"/>
              </a:spcBef>
              <a:spcAft>
                <a:spcPts val="1200"/>
              </a:spcAft>
              <a:buNone/>
            </a:pP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326C7A7-6F79-01E1-C8EC-C6F5D2E83CF7}"/>
              </a:ext>
            </a:extLst>
          </p:cNvPr>
          <p:cNvPicPr>
            <a:picLocks noChangeAspect="1"/>
          </p:cNvPicPr>
          <p:nvPr/>
        </p:nvPicPr>
        <p:blipFill>
          <a:blip r:embed="rId2"/>
          <a:stretch>
            <a:fillRect/>
          </a:stretch>
        </p:blipFill>
        <p:spPr>
          <a:xfrm>
            <a:off x="0" y="0"/>
            <a:ext cx="10117667" cy="5143500"/>
          </a:xfrm>
          <a:prstGeom prst="rect">
            <a:avLst/>
          </a:prstGeom>
        </p:spPr>
      </p:pic>
    </p:spTree>
    <p:extLst>
      <p:ext uri="{BB962C8B-B14F-4D97-AF65-F5344CB8AC3E}">
        <p14:creationId xmlns:p14="http://schemas.microsoft.com/office/powerpoint/2010/main" val="2602202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GB" sz="2720" b="1" dirty="0">
                <a:latin typeface="Spectral"/>
                <a:ea typeface="Spectral"/>
                <a:cs typeface="Spectral"/>
                <a:sym typeface="Spectral"/>
              </a:rPr>
              <a:t>Cathedral </a:t>
            </a:r>
            <a:r>
              <a:rPr lang="en-GB" sz="2720" b="1" dirty="0" err="1">
                <a:latin typeface="Spectral"/>
                <a:ea typeface="Spectral"/>
                <a:cs typeface="Spectral"/>
                <a:sym typeface="Spectral"/>
              </a:rPr>
              <a:t>Curtea</a:t>
            </a:r>
            <a:r>
              <a:rPr lang="en-GB" sz="2720" b="1" dirty="0">
                <a:latin typeface="Spectral"/>
                <a:ea typeface="Spectral"/>
                <a:cs typeface="Spectral"/>
                <a:sym typeface="Spectral"/>
              </a:rPr>
              <a:t> de </a:t>
            </a:r>
            <a:r>
              <a:rPr lang="en-GB" sz="2720" b="1" dirty="0" err="1">
                <a:latin typeface="Spectral"/>
                <a:ea typeface="Spectral"/>
                <a:cs typeface="Spectral"/>
                <a:sym typeface="Spectral"/>
              </a:rPr>
              <a:t>Argeș</a:t>
            </a:r>
            <a:endParaRPr sz="2720" b="1" dirty="0">
              <a:latin typeface="Spectral"/>
              <a:ea typeface="Spectral"/>
              <a:cs typeface="Spectral"/>
              <a:sym typeface="Spectral"/>
            </a:endParaRPr>
          </a:p>
        </p:txBody>
      </p:sp>
      <p:sp>
        <p:nvSpPr>
          <p:cNvPr id="105" name="Google Shape;105;p21"/>
          <p:cNvSpPr txBox="1">
            <a:spLocks noGrp="1"/>
          </p:cNvSpPr>
          <p:nvPr>
            <p:ph type="body" idx="1"/>
          </p:nvPr>
        </p:nvSpPr>
        <p:spPr>
          <a:xfrm>
            <a:off x="303475" y="1228396"/>
            <a:ext cx="8664300" cy="34164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Clr>
                <a:schemeClr val="dk1"/>
              </a:buClr>
              <a:buSzPct val="100000"/>
              <a:buFont typeface="Spectral"/>
              <a:buChar char="●"/>
            </a:pPr>
            <a:r>
              <a:rPr lang="en-GB">
                <a:solidFill>
                  <a:schemeClr val="dk1"/>
                </a:solidFill>
                <a:latin typeface="Spectral"/>
                <a:ea typeface="Spectral"/>
                <a:cs typeface="Spectral"/>
                <a:sym typeface="Spectral"/>
              </a:rPr>
              <a:t>Founded by Prince Neagoe Basarab(1512-1521)</a:t>
            </a:r>
            <a:endParaRPr>
              <a:solidFill>
                <a:schemeClr val="dk1"/>
              </a:solidFill>
              <a:latin typeface="Spectral"/>
              <a:ea typeface="Spectral"/>
              <a:cs typeface="Spectral"/>
              <a:sym typeface="Spectral"/>
            </a:endParaRPr>
          </a:p>
          <a:p>
            <a:pPr marL="457200" lvl="0" indent="-334327" algn="l" rtl="0">
              <a:spcBef>
                <a:spcPts val="0"/>
              </a:spcBef>
              <a:spcAft>
                <a:spcPts val="0"/>
              </a:spcAft>
              <a:buClr>
                <a:schemeClr val="dk1"/>
              </a:buClr>
              <a:buSzPct val="100000"/>
              <a:buFont typeface="Spectral"/>
              <a:buChar char="●"/>
            </a:pPr>
            <a:r>
              <a:rPr lang="en-GB">
                <a:solidFill>
                  <a:schemeClr val="dk1"/>
                </a:solidFill>
                <a:latin typeface="Spectral"/>
                <a:ea typeface="Spectral"/>
                <a:cs typeface="Spectral"/>
                <a:sym typeface="Spectral"/>
              </a:rPr>
              <a:t>Completed by Radu de la Afumați in 1526</a:t>
            </a:r>
            <a:endParaRPr>
              <a:solidFill>
                <a:schemeClr val="dk1"/>
              </a:solidFill>
              <a:latin typeface="Spectral"/>
              <a:ea typeface="Spectral"/>
              <a:cs typeface="Spectral"/>
              <a:sym typeface="Spectral"/>
            </a:endParaRPr>
          </a:p>
          <a:p>
            <a:pPr marL="457200" lvl="0" indent="-334327" algn="l" rtl="0">
              <a:spcBef>
                <a:spcPts val="0"/>
              </a:spcBef>
              <a:spcAft>
                <a:spcPts val="0"/>
              </a:spcAft>
              <a:buClr>
                <a:schemeClr val="dk1"/>
              </a:buClr>
              <a:buSzPct val="100000"/>
              <a:buFont typeface="Spectral"/>
              <a:buChar char="●"/>
            </a:pPr>
            <a:r>
              <a:rPr lang="en-GB">
                <a:solidFill>
                  <a:schemeClr val="dk1"/>
                </a:solidFill>
                <a:latin typeface="Spectral"/>
                <a:ea typeface="Spectral"/>
                <a:cs typeface="Spectral"/>
                <a:sym typeface="Spectral"/>
              </a:rPr>
              <a:t>Build in two architectural style: Byzantine and arabesque</a:t>
            </a:r>
            <a:endParaRPr>
              <a:solidFill>
                <a:schemeClr val="dk1"/>
              </a:solidFill>
              <a:latin typeface="Spectral"/>
              <a:ea typeface="Spectral"/>
              <a:cs typeface="Spectral"/>
              <a:sym typeface="Spectral"/>
            </a:endParaRPr>
          </a:p>
          <a:p>
            <a:pPr marL="457200" lvl="0" indent="-334327" algn="l" rtl="0">
              <a:spcBef>
                <a:spcPts val="0"/>
              </a:spcBef>
              <a:spcAft>
                <a:spcPts val="0"/>
              </a:spcAft>
              <a:buClr>
                <a:schemeClr val="dk1"/>
              </a:buClr>
              <a:buSzPct val="100000"/>
              <a:buFont typeface="Spectral"/>
              <a:buChar char="●"/>
            </a:pPr>
            <a:r>
              <a:rPr lang="en-GB">
                <a:solidFill>
                  <a:schemeClr val="dk1"/>
                </a:solidFill>
                <a:latin typeface="Spectral"/>
                <a:ea typeface="Spectral"/>
                <a:cs typeface="Spectral"/>
                <a:sym typeface="Spectral"/>
              </a:rPr>
              <a:t>Inspired many Romanian poets such as Vasile Alecsandri or Lucian Blaga</a:t>
            </a:r>
            <a:endParaRPr>
              <a:solidFill>
                <a:schemeClr val="dk1"/>
              </a:solidFill>
              <a:latin typeface="Spectral"/>
              <a:ea typeface="Spectral"/>
              <a:cs typeface="Spectral"/>
              <a:sym typeface="Spectral"/>
            </a:endParaRPr>
          </a:p>
          <a:p>
            <a:pPr marL="457200" lvl="0" indent="-334327" algn="l" rtl="0">
              <a:spcBef>
                <a:spcPts val="0"/>
              </a:spcBef>
              <a:spcAft>
                <a:spcPts val="0"/>
              </a:spcAft>
              <a:buClr>
                <a:schemeClr val="dk1"/>
              </a:buClr>
              <a:buSzPct val="100000"/>
              <a:buFont typeface="Spectral"/>
              <a:buChar char="●"/>
            </a:pPr>
            <a:r>
              <a:rPr lang="en-GB">
                <a:solidFill>
                  <a:schemeClr val="dk1"/>
                </a:solidFill>
                <a:latin typeface="Spectral"/>
                <a:ea typeface="Spectral"/>
                <a:cs typeface="Spectral"/>
                <a:sym typeface="Spectral"/>
              </a:rPr>
              <a:t>Functionalities: A church, A mythical place, A “tomb”</a:t>
            </a:r>
            <a:endParaRPr>
              <a:solidFill>
                <a:schemeClr val="dk1"/>
              </a:solidFill>
              <a:latin typeface="Spectral"/>
              <a:ea typeface="Spectral"/>
              <a:cs typeface="Spectral"/>
              <a:sym typeface="Spectral"/>
            </a:endParaRPr>
          </a:p>
          <a:p>
            <a:pPr marL="457200" lvl="0" indent="-334327" algn="l" rtl="0">
              <a:spcBef>
                <a:spcPts val="0"/>
              </a:spcBef>
              <a:spcAft>
                <a:spcPts val="0"/>
              </a:spcAft>
              <a:buClr>
                <a:schemeClr val="dk1"/>
              </a:buClr>
              <a:buSzPct val="100000"/>
              <a:buFont typeface="Spectral"/>
              <a:buChar char="●"/>
            </a:pPr>
            <a:r>
              <a:rPr lang="en-GB">
                <a:solidFill>
                  <a:schemeClr val="dk1"/>
                </a:solidFill>
                <a:latin typeface="Spectral"/>
                <a:ea typeface="Spectral"/>
                <a:cs typeface="Spectral"/>
                <a:sym typeface="Spectral"/>
              </a:rPr>
              <a:t>The Legend of Manole</a:t>
            </a:r>
            <a:endParaRPr>
              <a:solidFill>
                <a:schemeClr val="dk1"/>
              </a:solidFill>
              <a:latin typeface="Spectral"/>
              <a:ea typeface="Spectral"/>
              <a:cs typeface="Spectral"/>
              <a:sym typeface="Spectral"/>
            </a:endParaRPr>
          </a:p>
          <a:p>
            <a:pPr marL="457200" lvl="0" indent="-334327" algn="l" rtl="0">
              <a:spcBef>
                <a:spcPts val="0"/>
              </a:spcBef>
              <a:spcAft>
                <a:spcPts val="0"/>
              </a:spcAft>
              <a:buClr>
                <a:schemeClr val="dk1"/>
              </a:buClr>
              <a:buSzPct val="100000"/>
              <a:buFont typeface="Spectral"/>
              <a:buChar char="●"/>
            </a:pPr>
            <a:r>
              <a:rPr lang="en-GB">
                <a:solidFill>
                  <a:schemeClr val="dk1"/>
                </a:solidFill>
                <a:latin typeface="Spectral"/>
                <a:ea typeface="Spectral"/>
                <a:cs typeface="Spectral"/>
                <a:sym typeface="Spectral"/>
              </a:rPr>
              <a:t>A legend tells of Radu Negru employing a Meşterul Manole or Manoli as architect. With Manole being unable to finish the walls, the prince threatened him and his assistants with death. At last Manole suggested that they should follow the ancient custom of placing a living woman into the foundations; and that she who first appeared on the following morning should be the victim. The other masons warned their families, and Manole was forced to sacrifice his own wife. Thus the cathedral was built.</a:t>
            </a:r>
            <a:endParaRPr>
              <a:solidFill>
                <a:schemeClr val="dk1"/>
              </a:solidFill>
              <a:latin typeface="Spectral"/>
              <a:ea typeface="Spectral"/>
              <a:cs typeface="Spectral"/>
              <a:sym typeface="Spectral"/>
            </a:endParaRPr>
          </a:p>
        </p:txBody>
      </p:sp>
      <p:sp>
        <p:nvSpPr>
          <p:cNvPr id="106" name="Google Shape;106;p21"/>
          <p:cNvSpPr txBox="1"/>
          <p:nvPr/>
        </p:nvSpPr>
        <p:spPr>
          <a:xfrm>
            <a:off x="3072001" y="345868"/>
            <a:ext cx="3000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endParaRPr sz="1200" b="1" dirty="0">
              <a:solidFill>
                <a:srgbClr val="202122"/>
              </a:solidFill>
              <a:highlight>
                <a:srgbClr val="FFFFFF"/>
              </a:highlight>
            </a:endParaRPr>
          </a:p>
        </p:txBody>
      </p:sp>
      <p:sp>
        <p:nvSpPr>
          <p:cNvPr id="107" name="Google Shape;107;p21"/>
          <p:cNvSpPr txBox="1"/>
          <p:nvPr/>
        </p:nvSpPr>
        <p:spPr>
          <a:xfrm>
            <a:off x="4815850" y="2956550"/>
            <a:ext cx="3457200" cy="1841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r>
              <a:rPr lang="en-GB" sz="1200" b="1">
                <a:solidFill>
                  <a:srgbClr val="202122"/>
                </a:solidFill>
                <a:highlight>
                  <a:srgbClr val="FFFFFF"/>
                </a:highlight>
              </a:rPr>
              <a:t> </a:t>
            </a:r>
            <a:endParaRPr sz="1200" b="1">
              <a:solidFill>
                <a:srgbClr val="202122"/>
              </a:solidFill>
              <a:highlight>
                <a:srgbClr val="FFFFFF"/>
              </a:highlight>
            </a:endParaRPr>
          </a:p>
        </p:txBody>
      </p:sp>
      <p:sp>
        <p:nvSpPr>
          <p:cNvPr id="108" name="Google Shape;108;p21"/>
          <p:cNvSpPr txBox="1"/>
          <p:nvPr/>
        </p:nvSpPr>
        <p:spPr>
          <a:xfrm>
            <a:off x="1920250" y="3139450"/>
            <a:ext cx="30000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200"/>
              </a:spcAft>
              <a:buNone/>
            </a:pPr>
            <a:endParaRPr sz="1200">
              <a:solidFill>
                <a:srgbClr val="202122"/>
              </a:solidFill>
              <a:highlight>
                <a:srgbClr val="FFFFFF"/>
              </a:highlight>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82</TotalTime>
  <Words>661</Words>
  <Application>Microsoft Office PowerPoint</Application>
  <PresentationFormat>On-screen Show (16:9)</PresentationFormat>
  <Paragraphs>75</Paragraphs>
  <Slides>16</Slides>
  <Notes>13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Calibri Light</vt:lpstr>
      <vt:lpstr>Arial</vt:lpstr>
      <vt:lpstr>Spectral</vt:lpstr>
      <vt:lpstr>Calibri</vt:lpstr>
      <vt:lpstr>Office Theme</vt:lpstr>
      <vt:lpstr>PowerPoint Presentation</vt:lpstr>
      <vt:lpstr>PowerPoint Presentation</vt:lpstr>
      <vt:lpstr>Research question</vt:lpstr>
      <vt:lpstr>Methodology</vt:lpstr>
      <vt:lpstr>University Square, Bucharest </vt:lpstr>
      <vt:lpstr>PowerPoint Presentation</vt:lpstr>
      <vt:lpstr>Research result</vt:lpstr>
      <vt:lpstr>PowerPoint Presentation</vt:lpstr>
      <vt:lpstr>Cathedral Curtea de Argeș</vt:lpstr>
      <vt:lpstr>Cathedral Curtea de Argeș</vt:lpstr>
      <vt:lpstr>Burials from Curtea de Argeș</vt:lpstr>
      <vt:lpstr>Research Result - Curtea de Argeș</vt:lpstr>
      <vt:lpstr>Mihai Eminescu’s Linden Tree</vt:lpstr>
      <vt:lpstr> </vt:lpstr>
      <vt:lpstr> </vt:lpstr>
      <vt:lpstr>Research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Mirela Petrică</dc:creator>
  <cp:lastModifiedBy>MIRELA PETRICA</cp:lastModifiedBy>
  <cp:revision>5</cp:revision>
  <dcterms:modified xsi:type="dcterms:W3CDTF">2022-07-02T11:19:42Z</dcterms:modified>
</cp:coreProperties>
</file>